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93" r:id="rId2"/>
    <p:sldMasterId id="2147483700" r:id="rId3"/>
    <p:sldMasterId id="2147483715" r:id="rId4"/>
    <p:sldMasterId id="2147483733" r:id="rId5"/>
    <p:sldMasterId id="2147483744" r:id="rId6"/>
    <p:sldMasterId id="2147483769" r:id="rId7"/>
    <p:sldMasterId id="2147483799" r:id="rId8"/>
    <p:sldMasterId id="2147483811" r:id="rId9"/>
  </p:sldMasterIdLst>
  <p:notesMasterIdLst>
    <p:notesMasterId r:id="rId70"/>
  </p:notesMasterIdLst>
  <p:sldIdLst>
    <p:sldId id="314" r:id="rId10"/>
    <p:sldId id="264" r:id="rId11"/>
    <p:sldId id="265" r:id="rId12"/>
    <p:sldId id="6766" r:id="rId13"/>
    <p:sldId id="6799" r:id="rId14"/>
    <p:sldId id="6800" r:id="rId15"/>
    <p:sldId id="282" r:id="rId16"/>
    <p:sldId id="269" r:id="rId17"/>
    <p:sldId id="6777" r:id="rId18"/>
    <p:sldId id="6496" r:id="rId19"/>
    <p:sldId id="6773" r:id="rId20"/>
    <p:sldId id="3298" r:id="rId21"/>
    <p:sldId id="6912" r:id="rId22"/>
    <p:sldId id="6779" r:id="rId23"/>
    <p:sldId id="6802" r:id="rId24"/>
    <p:sldId id="6780" r:id="rId25"/>
    <p:sldId id="6782" r:id="rId26"/>
    <p:sldId id="6913" r:id="rId27"/>
    <p:sldId id="6814" r:id="rId28"/>
    <p:sldId id="6817" r:id="rId29"/>
    <p:sldId id="6812" r:id="rId30"/>
    <p:sldId id="6813" r:id="rId31"/>
    <p:sldId id="6781" r:id="rId32"/>
    <p:sldId id="6803" r:id="rId33"/>
    <p:sldId id="6805" r:id="rId34"/>
    <p:sldId id="6806" r:id="rId35"/>
    <p:sldId id="6807" r:id="rId36"/>
    <p:sldId id="6815" r:id="rId37"/>
    <p:sldId id="6808" r:id="rId38"/>
    <p:sldId id="6784" r:id="rId39"/>
    <p:sldId id="6816" r:id="rId40"/>
    <p:sldId id="6790" r:id="rId41"/>
    <p:sldId id="6786" r:id="rId42"/>
    <p:sldId id="6770" r:id="rId43"/>
    <p:sldId id="6787" r:id="rId44"/>
    <p:sldId id="6788" r:id="rId45"/>
    <p:sldId id="6791" r:id="rId46"/>
    <p:sldId id="6809" r:id="rId47"/>
    <p:sldId id="6818" r:id="rId48"/>
    <p:sldId id="6810" r:id="rId49"/>
    <p:sldId id="6811" r:id="rId50"/>
    <p:sldId id="6819" r:id="rId51"/>
    <p:sldId id="6792" r:id="rId52"/>
    <p:sldId id="6820" r:id="rId53"/>
    <p:sldId id="6793" r:id="rId54"/>
    <p:sldId id="6794" r:id="rId55"/>
    <p:sldId id="6795" r:id="rId56"/>
    <p:sldId id="6797" r:id="rId57"/>
    <p:sldId id="6798" r:id="rId58"/>
    <p:sldId id="6821" r:id="rId59"/>
    <p:sldId id="6822" r:id="rId60"/>
    <p:sldId id="6823" r:id="rId61"/>
    <p:sldId id="6824" r:id="rId62"/>
    <p:sldId id="6825" r:id="rId63"/>
    <p:sldId id="6826" r:id="rId64"/>
    <p:sldId id="6827" r:id="rId65"/>
    <p:sldId id="6828" r:id="rId66"/>
    <p:sldId id="274" r:id="rId67"/>
    <p:sldId id="275" r:id="rId68"/>
    <p:sldId id="387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0501B8-88E3-5843-87B6-4E0FDCEC86D7}">
          <p14:sldIdLst>
            <p14:sldId id="314"/>
            <p14:sldId id="264"/>
            <p14:sldId id="265"/>
            <p14:sldId id="6766"/>
            <p14:sldId id="6799"/>
            <p14:sldId id="6800"/>
            <p14:sldId id="282"/>
            <p14:sldId id="269"/>
            <p14:sldId id="6777"/>
            <p14:sldId id="6496"/>
            <p14:sldId id="6773"/>
            <p14:sldId id="3298"/>
            <p14:sldId id="6912"/>
            <p14:sldId id="6779"/>
            <p14:sldId id="6802"/>
            <p14:sldId id="6780"/>
            <p14:sldId id="6782"/>
            <p14:sldId id="6913"/>
            <p14:sldId id="6814"/>
            <p14:sldId id="6817"/>
            <p14:sldId id="6812"/>
            <p14:sldId id="6813"/>
            <p14:sldId id="6781"/>
            <p14:sldId id="6803"/>
            <p14:sldId id="6805"/>
            <p14:sldId id="6806"/>
            <p14:sldId id="6807"/>
            <p14:sldId id="6815"/>
            <p14:sldId id="6808"/>
            <p14:sldId id="6784"/>
            <p14:sldId id="6816"/>
            <p14:sldId id="6790"/>
            <p14:sldId id="6786"/>
            <p14:sldId id="6770"/>
            <p14:sldId id="6787"/>
            <p14:sldId id="6788"/>
            <p14:sldId id="6791"/>
            <p14:sldId id="6809"/>
            <p14:sldId id="6818"/>
            <p14:sldId id="6810"/>
            <p14:sldId id="6811"/>
            <p14:sldId id="6819"/>
            <p14:sldId id="6792"/>
            <p14:sldId id="6820"/>
            <p14:sldId id="6793"/>
            <p14:sldId id="6794"/>
            <p14:sldId id="6795"/>
            <p14:sldId id="6797"/>
            <p14:sldId id="6798"/>
            <p14:sldId id="6821"/>
            <p14:sldId id="6822"/>
            <p14:sldId id="6823"/>
            <p14:sldId id="6824"/>
            <p14:sldId id="6825"/>
            <p14:sldId id="6826"/>
            <p14:sldId id="6827"/>
            <p14:sldId id="6828"/>
            <p14:sldId id="274"/>
            <p14:sldId id="275"/>
            <p14:sldId id="38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54"/>
    <p:restoredTop sz="69252"/>
  </p:normalViewPr>
  <p:slideViewPr>
    <p:cSldViewPr snapToGrid="0" snapToObjects="1">
      <p:cViewPr varScale="1">
        <p:scale>
          <a:sx n="86" d="100"/>
          <a:sy n="86" d="100"/>
        </p:scale>
        <p:origin x="17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86FE7-AF58-F14D-B4E9-425814B9CEC5}" type="datetimeFigureOut">
              <a:rPr lang="en-US" smtClean="0"/>
              <a:t>8/25/20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C7225-0EDF-CC41-B46B-3DCEB172D977}" type="slidenum">
              <a:rPr lang="en-US" smtClean="0"/>
              <a:t>‹#›</a:t>
            </a:fld>
            <a:endParaRPr lang="en-US"/>
          </a:p>
        </p:txBody>
      </p:sp>
    </p:spTree>
    <p:extLst>
      <p:ext uri="{BB962C8B-B14F-4D97-AF65-F5344CB8AC3E}">
        <p14:creationId xmlns:p14="http://schemas.microsoft.com/office/powerpoint/2010/main" val="303159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anding.google.com/sre/book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42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do this, instead of manually analyzing and comparing dashboards from one build to another, the </a:t>
            </a:r>
            <a:r>
              <a:rPr lang="en-US" dirty="0" err="1"/>
              <a:t>keptn</a:t>
            </a:r>
            <a:r>
              <a:rPr lang="en-US" dirty="0"/>
              <a:t> Lighthouse service will do that comparison for you for you.</a:t>
            </a:r>
          </a:p>
          <a:p>
            <a:endParaRPr lang="en-US" dirty="0"/>
          </a:p>
          <a:p>
            <a:r>
              <a:rPr lang="en-US" dirty="0"/>
              <a:t>It look at the metrics and compare them with previous builds or thresholds you defined in your SLO file and calculate an overall confidence score. SLIs vs SLOs. Is it good enough to pass, is it bad enough to fail or is it a bit in between and might need additional assessment. </a:t>
            </a:r>
          </a:p>
          <a:p>
            <a:endParaRPr lang="en-US" dirty="0"/>
          </a:p>
          <a:p>
            <a:r>
              <a:rPr lang="en-US" dirty="0"/>
              <a:t>What we see on the right here is a </a:t>
            </a:r>
            <a:r>
              <a:rPr lang="en-US" dirty="0" err="1"/>
              <a:t>visualisation</a:t>
            </a:r>
            <a:r>
              <a:rPr lang="en-US" dirty="0"/>
              <a:t> from a </a:t>
            </a:r>
            <a:r>
              <a:rPr lang="en-US" dirty="0" err="1"/>
              <a:t>keptn</a:t>
            </a:r>
            <a:r>
              <a:rPr lang="en-US" dirty="0"/>
              <a:t> service called the Bridge. </a:t>
            </a:r>
          </a:p>
        </p:txBody>
      </p:sp>
      <p:sp>
        <p:nvSpPr>
          <p:cNvPr id="4" name="Slide Number Placeholder 3"/>
          <p:cNvSpPr>
            <a:spLocks noGrp="1"/>
          </p:cNvSpPr>
          <p:nvPr>
            <p:ph type="sldNum" sz="quarter" idx="5"/>
          </p:nvPr>
        </p:nvSpPr>
        <p:spPr/>
        <p:txBody>
          <a:bodyPr/>
          <a:lstStyle/>
          <a:p>
            <a:fld id="{AACC7225-0EDF-CC41-B46B-3DCEB172D977}" type="slidenum">
              <a:rPr lang="en-US" smtClean="0"/>
              <a:t>10</a:t>
            </a:fld>
            <a:endParaRPr lang="en-US"/>
          </a:p>
        </p:txBody>
      </p:sp>
    </p:spTree>
    <p:extLst>
      <p:ext uri="{BB962C8B-B14F-4D97-AF65-F5344CB8AC3E}">
        <p14:creationId xmlns:p14="http://schemas.microsoft.com/office/powerpoint/2010/main" val="99191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Bridge offers traceability over events but also a heatmap like this one where you have your SLIs on the y axis and the builds over time on the x axis. And also SLIs charted as what you can see below.</a:t>
            </a:r>
          </a:p>
          <a:p>
            <a:endParaRPr lang="en-US" dirty="0"/>
          </a:p>
          <a:p>
            <a:r>
              <a:rPr lang="en-US" dirty="0"/>
              <a:t>Of course you might want to have this in your own CI/CD tool if you don’t use </a:t>
            </a:r>
            <a:r>
              <a:rPr lang="en-US" dirty="0" err="1"/>
              <a:t>Keptn</a:t>
            </a:r>
            <a:r>
              <a:rPr lang="en-US" dirty="0"/>
              <a:t> to managed your deployments and deliveries and this is all available via API, which is how we implemented integration with </a:t>
            </a:r>
            <a:r>
              <a:rPr lang="en-US" dirty="0" err="1"/>
              <a:t>GitLabs</a:t>
            </a:r>
            <a:r>
              <a:rPr lang="en-US" dirty="0"/>
              <a:t> or Jenkins for example. </a:t>
            </a:r>
          </a:p>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11</a:t>
            </a:fld>
            <a:endParaRPr lang="en-US"/>
          </a:p>
        </p:txBody>
      </p:sp>
    </p:spTree>
    <p:extLst>
      <p:ext uri="{BB962C8B-B14F-4D97-AF65-F5344CB8AC3E}">
        <p14:creationId xmlns:p14="http://schemas.microsoft.com/office/powerpoint/2010/main" val="4000526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basically a bash file but in other words it is:</a:t>
            </a:r>
          </a:p>
          <a:p>
            <a:pPr lvl="1"/>
            <a:r>
              <a:rPr lang="de-DE" dirty="0"/>
              <a:t>The </a:t>
            </a:r>
            <a:r>
              <a:rPr lang="de-DE" dirty="0" err="1"/>
              <a:t>automation</a:t>
            </a:r>
            <a:r>
              <a:rPr lang="de-DE" dirty="0"/>
              <a:t> </a:t>
            </a:r>
            <a:r>
              <a:rPr lang="de-DE" dirty="0" err="1"/>
              <a:t>of</a:t>
            </a:r>
            <a:r>
              <a:rPr lang="de-DE" dirty="0"/>
              <a:t> </a:t>
            </a:r>
            <a:r>
              <a:rPr lang="de-DE" dirty="0" err="1"/>
              <a:t>creating</a:t>
            </a:r>
            <a:r>
              <a:rPr lang="de-DE" dirty="0"/>
              <a:t> a </a:t>
            </a:r>
            <a:r>
              <a:rPr lang="de-DE" dirty="0" err="1"/>
              <a:t>single</a:t>
            </a:r>
            <a:r>
              <a:rPr lang="de-DE" dirty="0"/>
              <a:t> </a:t>
            </a:r>
            <a:r>
              <a:rPr lang="de-DE" dirty="0" err="1"/>
              <a:t>node</a:t>
            </a:r>
            <a:r>
              <a:rPr lang="de-DE" dirty="0"/>
              <a:t> </a:t>
            </a:r>
            <a:r>
              <a:rPr lang="de-DE" dirty="0" err="1"/>
              <a:t>Kubernetes</a:t>
            </a:r>
            <a:r>
              <a:rPr lang="de-DE" dirty="0"/>
              <a:t> </a:t>
            </a:r>
            <a:r>
              <a:rPr lang="de-DE" dirty="0" err="1"/>
              <a:t>development</a:t>
            </a:r>
            <a:r>
              <a:rPr lang="de-DE" dirty="0"/>
              <a:t> </a:t>
            </a:r>
            <a:r>
              <a:rPr lang="de-DE" dirty="0" err="1"/>
              <a:t>cluster</a:t>
            </a:r>
            <a:r>
              <a:rPr lang="de-DE" dirty="0"/>
              <a:t> </a:t>
            </a:r>
            <a:r>
              <a:rPr lang="de-DE" dirty="0" err="1"/>
              <a:t>with</a:t>
            </a:r>
            <a:r>
              <a:rPr lang="de-DE" dirty="0"/>
              <a:t> </a:t>
            </a:r>
            <a:r>
              <a:rPr lang="de-DE" dirty="0" err="1"/>
              <a:t>Keptn</a:t>
            </a:r>
            <a:r>
              <a:rPr lang="de-DE" dirty="0"/>
              <a:t> </a:t>
            </a:r>
            <a:r>
              <a:rPr lang="de-DE" dirty="0" err="1"/>
              <a:t>and</a:t>
            </a:r>
            <a:r>
              <a:rPr lang="de-DE" dirty="0"/>
              <a:t> </a:t>
            </a:r>
            <a:r>
              <a:rPr lang="de-DE" dirty="0" err="1"/>
              <a:t>everything</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start</a:t>
            </a:r>
            <a:r>
              <a:rPr lang="de-DE" dirty="0"/>
              <a:t> </a:t>
            </a:r>
            <a:r>
              <a:rPr lang="de-DE" dirty="0" err="1"/>
              <a:t>building</a:t>
            </a:r>
            <a:r>
              <a:rPr lang="de-DE" dirty="0"/>
              <a:t> </a:t>
            </a:r>
            <a:r>
              <a:rPr lang="de-DE" dirty="0" err="1"/>
              <a:t>and</a:t>
            </a:r>
            <a:r>
              <a:rPr lang="de-DE" dirty="0"/>
              <a:t> </a:t>
            </a:r>
            <a:r>
              <a:rPr lang="de-DE" dirty="0" err="1"/>
              <a:t>shipping</a:t>
            </a:r>
            <a:r>
              <a:rPr lang="de-DE" dirty="0"/>
              <a:t> </a:t>
            </a:r>
            <a:r>
              <a:rPr lang="de-DE" dirty="0" err="1"/>
              <a:t>cloud</a:t>
            </a:r>
            <a:r>
              <a:rPr lang="de-DE" dirty="0"/>
              <a:t> </a:t>
            </a:r>
            <a:r>
              <a:rPr lang="de-DE" dirty="0" err="1"/>
              <a:t>apps</a:t>
            </a:r>
            <a:r>
              <a:rPr lang="de-DE" dirty="0"/>
              <a:t> </a:t>
            </a:r>
            <a:r>
              <a:rPr lang="de-DE" dirty="0" err="1"/>
              <a:t>through</a:t>
            </a:r>
            <a:r>
              <a:rPr lang="de-DE" dirty="0"/>
              <a:t> </a:t>
            </a:r>
            <a:r>
              <a:rPr lang="de-DE" dirty="0" err="1"/>
              <a:t>Keptn</a:t>
            </a:r>
            <a:r>
              <a:rPr lang="de-DE" dirty="0"/>
              <a:t> in a </a:t>
            </a:r>
            <a:r>
              <a:rPr lang="de-DE" dirty="0" err="1"/>
              <a:t>very</a:t>
            </a:r>
            <a:r>
              <a:rPr lang="de-DE" dirty="0"/>
              <a:t> </a:t>
            </a:r>
            <a:r>
              <a:rPr lang="de-DE" dirty="0" err="1"/>
              <a:t>efficient</a:t>
            </a:r>
            <a:r>
              <a:rPr lang="de-DE" dirty="0"/>
              <a:t> </a:t>
            </a:r>
            <a:r>
              <a:rPr lang="de-DE" dirty="0" err="1"/>
              <a:t>and</a:t>
            </a:r>
            <a:r>
              <a:rPr lang="de-DE" dirty="0"/>
              <a:t> </a:t>
            </a:r>
            <a:r>
              <a:rPr lang="de-DE" dirty="0" err="1"/>
              <a:t>effective</a:t>
            </a:r>
            <a:r>
              <a:rPr lang="de-DE" dirty="0"/>
              <a:t> </a:t>
            </a:r>
            <a:r>
              <a:rPr lang="de-DE" dirty="0" err="1"/>
              <a:t>way</a:t>
            </a:r>
            <a:r>
              <a:rPr lang="de-DE" dirty="0"/>
              <a:t>. </a:t>
            </a:r>
          </a:p>
          <a:p>
            <a:endParaRPr lang="en-CA" dirty="0"/>
          </a:p>
          <a:p>
            <a:endParaRPr lang="en-CA" dirty="0"/>
          </a:p>
          <a:p>
            <a:r>
              <a:rPr lang="en-CA" dirty="0"/>
              <a:t>The bash file is scripted in a modular fashion allowing you with control flags to enable or disable the modules that you want to install in your box. This allows you to have a very slim cluster running </a:t>
            </a:r>
            <a:r>
              <a:rPr lang="en-CA" dirty="0" err="1"/>
              <a:t>keptn</a:t>
            </a:r>
            <a:r>
              <a:rPr lang="en-CA" dirty="0"/>
              <a:t> with the bare minimal resources or to have a full blown cluster with pretty much all the desired features and frameworks for your CI/CD pipelines and performance </a:t>
            </a:r>
            <a:r>
              <a:rPr lang="en-CA" dirty="0" err="1"/>
              <a:t>testings</a:t>
            </a:r>
            <a:r>
              <a:rPr lang="en-CA"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GCP compute instance : </a:t>
            </a:r>
            <a:r>
              <a:rPr lang="en-CA" sz="1200" b="0" kern="1200" dirty="0">
                <a:solidFill>
                  <a:schemeClr val="tx1"/>
                </a:solidFill>
                <a:effectLst/>
                <a:latin typeface="+mn-lt"/>
                <a:ea typeface="+mn-ea"/>
                <a:cs typeface="+mn-cs"/>
              </a:rPr>
              <a:t>n2-standard-4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kern="1200" dirty="0">
                <a:solidFill>
                  <a:schemeClr val="tx1"/>
                </a:solidFill>
                <a:effectLst/>
                <a:latin typeface="+mn-lt"/>
                <a:ea typeface="+mn-ea"/>
                <a:cs typeface="+mn-cs"/>
              </a:rPr>
              <a:t>4 vCPUs, 16GB RAM</a:t>
            </a:r>
          </a:p>
          <a:p>
            <a:r>
              <a:rPr lang="en-US" dirty="0"/>
              <a:t>Ubuntu 18.04</a:t>
            </a:r>
          </a:p>
        </p:txBody>
      </p:sp>
      <p:sp>
        <p:nvSpPr>
          <p:cNvPr id="4" name="Slide Number Placeholder 3"/>
          <p:cNvSpPr>
            <a:spLocks noGrp="1"/>
          </p:cNvSpPr>
          <p:nvPr>
            <p:ph type="sldNum" sz="quarter" idx="5"/>
          </p:nvPr>
        </p:nvSpPr>
        <p:spPr/>
        <p:txBody>
          <a:bodyPr/>
          <a:lstStyle/>
          <a:p>
            <a:fld id="{AACC7225-0EDF-CC41-B46B-3DCEB172D977}" type="slidenum">
              <a:rPr lang="en-US" smtClean="0"/>
              <a:t>15</a:t>
            </a:fld>
            <a:endParaRPr lang="en-US"/>
          </a:p>
        </p:txBody>
      </p:sp>
    </p:spTree>
    <p:extLst>
      <p:ext uri="{BB962C8B-B14F-4D97-AF65-F5344CB8AC3E}">
        <p14:creationId xmlns:p14="http://schemas.microsoft.com/office/powerpoint/2010/main" val="3439535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17</a:t>
            </a:fld>
            <a:endParaRPr lang="en-US"/>
          </a:p>
        </p:txBody>
      </p:sp>
    </p:spTree>
    <p:extLst>
      <p:ext uri="{BB962C8B-B14F-4D97-AF65-F5344CB8AC3E}">
        <p14:creationId xmlns:p14="http://schemas.microsoft.com/office/powerpoint/2010/main" val="271999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18</a:t>
            </a:fld>
            <a:endParaRPr lang="en-US"/>
          </a:p>
        </p:txBody>
      </p:sp>
    </p:spTree>
    <p:extLst>
      <p:ext uri="{BB962C8B-B14F-4D97-AF65-F5344CB8AC3E}">
        <p14:creationId xmlns:p14="http://schemas.microsoft.com/office/powerpoint/2010/main" val="2900927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24</a:t>
            </a:fld>
            <a:endParaRPr lang="en-US"/>
          </a:p>
        </p:txBody>
      </p:sp>
    </p:spTree>
    <p:extLst>
      <p:ext uri="{BB962C8B-B14F-4D97-AF65-F5344CB8AC3E}">
        <p14:creationId xmlns:p14="http://schemas.microsoft.com/office/powerpoint/2010/main" val="38564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26</a:t>
            </a:fld>
            <a:endParaRPr lang="en-US"/>
          </a:p>
        </p:txBody>
      </p:sp>
    </p:spTree>
    <p:extLst>
      <p:ext uri="{BB962C8B-B14F-4D97-AF65-F5344CB8AC3E}">
        <p14:creationId xmlns:p14="http://schemas.microsoft.com/office/powerpoint/2010/main" val="393870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27</a:t>
            </a:fld>
            <a:endParaRPr lang="en-US"/>
          </a:p>
        </p:txBody>
      </p:sp>
    </p:spTree>
    <p:extLst>
      <p:ext uri="{BB962C8B-B14F-4D97-AF65-F5344CB8AC3E}">
        <p14:creationId xmlns:p14="http://schemas.microsoft.com/office/powerpoint/2010/main" val="3114473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28</a:t>
            </a:fld>
            <a:endParaRPr lang="en-US"/>
          </a:p>
        </p:txBody>
      </p:sp>
    </p:spTree>
    <p:extLst>
      <p:ext uri="{BB962C8B-B14F-4D97-AF65-F5344CB8AC3E}">
        <p14:creationId xmlns:p14="http://schemas.microsoft.com/office/powerpoint/2010/main" val="133717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29</a:t>
            </a:fld>
            <a:endParaRPr lang="en-US"/>
          </a:p>
        </p:txBody>
      </p:sp>
    </p:spTree>
    <p:extLst>
      <p:ext uri="{BB962C8B-B14F-4D97-AF65-F5344CB8AC3E}">
        <p14:creationId xmlns:p14="http://schemas.microsoft.com/office/powerpoint/2010/main" val="131880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first start by establishing the context. What are the problems that we are trying to solve?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came from surveys and discussions we had with customers. We also did some introspection within our own development teams.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to realize that continuous delivery pipelines are becoming unmanageable over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you start building a delivery pipeline and after a while it becomes more and more customized ad it requires an increasing effort to integrate with tooling.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also there’s no separation of concerns, the pipelines, they’re like monoliths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a mix of information and dependencies about the process, the platform they target, the environments (dev, staging, </a:t>
            </a:r>
            <a:r>
              <a:rPr lang="en-US" dirty="0" err="1"/>
              <a:t>etc</a:t>
            </a:r>
            <a:r>
              <a:rPr lang="en-US" dirty="0"/>
              <a:t>), and the tools they integrate with.</a:t>
            </a:r>
          </a:p>
        </p:txBody>
      </p:sp>
      <p:sp>
        <p:nvSpPr>
          <p:cNvPr id="418" name="Google Shape;4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985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31</a:t>
            </a:fld>
            <a:endParaRPr lang="en-US"/>
          </a:p>
        </p:txBody>
      </p:sp>
    </p:spTree>
    <p:extLst>
      <p:ext uri="{BB962C8B-B14F-4D97-AF65-F5344CB8AC3E}">
        <p14:creationId xmlns:p14="http://schemas.microsoft.com/office/powerpoint/2010/main" val="15423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311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35</a:t>
            </a:fld>
            <a:endParaRPr lang="en-US"/>
          </a:p>
        </p:txBody>
      </p:sp>
    </p:spTree>
    <p:extLst>
      <p:ext uri="{BB962C8B-B14F-4D97-AF65-F5344CB8AC3E}">
        <p14:creationId xmlns:p14="http://schemas.microsoft.com/office/powerpoint/2010/main" val="3597729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36</a:t>
            </a:fld>
            <a:endParaRPr lang="en-US"/>
          </a:p>
        </p:txBody>
      </p:sp>
    </p:spTree>
    <p:extLst>
      <p:ext uri="{BB962C8B-B14F-4D97-AF65-F5344CB8AC3E}">
        <p14:creationId xmlns:p14="http://schemas.microsoft.com/office/powerpoint/2010/main" val="3876368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37</a:t>
            </a:fld>
            <a:endParaRPr lang="en-US"/>
          </a:p>
        </p:txBody>
      </p:sp>
    </p:spTree>
    <p:extLst>
      <p:ext uri="{BB962C8B-B14F-4D97-AF65-F5344CB8AC3E}">
        <p14:creationId xmlns:p14="http://schemas.microsoft.com/office/powerpoint/2010/main" val="2030782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38</a:t>
            </a:fld>
            <a:endParaRPr lang="en-US"/>
          </a:p>
        </p:txBody>
      </p:sp>
    </p:spTree>
    <p:extLst>
      <p:ext uri="{BB962C8B-B14F-4D97-AF65-F5344CB8AC3E}">
        <p14:creationId xmlns:p14="http://schemas.microsoft.com/office/powerpoint/2010/main" val="2147279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39</a:t>
            </a:fld>
            <a:endParaRPr lang="en-US"/>
          </a:p>
        </p:txBody>
      </p:sp>
    </p:spTree>
    <p:extLst>
      <p:ext uri="{BB962C8B-B14F-4D97-AF65-F5344CB8AC3E}">
        <p14:creationId xmlns:p14="http://schemas.microsoft.com/office/powerpoint/2010/main" val="1398886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40</a:t>
            </a:fld>
            <a:endParaRPr lang="en-US"/>
          </a:p>
        </p:txBody>
      </p:sp>
    </p:spTree>
    <p:extLst>
      <p:ext uri="{BB962C8B-B14F-4D97-AF65-F5344CB8AC3E}">
        <p14:creationId xmlns:p14="http://schemas.microsoft.com/office/powerpoint/2010/main" val="4091897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41</a:t>
            </a:fld>
            <a:endParaRPr lang="en-US"/>
          </a:p>
        </p:txBody>
      </p:sp>
    </p:spTree>
    <p:extLst>
      <p:ext uri="{BB962C8B-B14F-4D97-AF65-F5344CB8AC3E}">
        <p14:creationId xmlns:p14="http://schemas.microsoft.com/office/powerpoint/2010/main" val="1168255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42</a:t>
            </a:fld>
            <a:endParaRPr lang="en-US"/>
          </a:p>
        </p:txBody>
      </p:sp>
    </p:spTree>
    <p:extLst>
      <p:ext uri="{BB962C8B-B14F-4D97-AF65-F5344CB8AC3E}">
        <p14:creationId xmlns:p14="http://schemas.microsoft.com/office/powerpoint/2010/main" val="2845301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As continuous delivery expands within your organization and, </a:t>
            </a:r>
          </a:p>
          <a:p>
            <a:pPr marL="0" lvl="0" indent="0" algn="l" rtl="0">
              <a:spcBef>
                <a:spcPts val="0"/>
              </a:spcBef>
              <a:spcAft>
                <a:spcPts val="0"/>
              </a:spcAft>
              <a:buNone/>
            </a:pPr>
            <a:r>
              <a:rPr lang="en-US" dirty="0"/>
              <a:t>at the same time, </a:t>
            </a:r>
          </a:p>
          <a:p>
            <a:pPr marL="0" lvl="0" indent="0" algn="l" rtl="0">
              <a:spcBef>
                <a:spcPts val="0"/>
              </a:spcBef>
              <a:spcAft>
                <a:spcPts val="0"/>
              </a:spcAft>
              <a:buNone/>
            </a:pPr>
            <a:r>
              <a:rPr lang="en-US" dirty="0"/>
              <a:t>as you evolve towards microservices architectures,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 multiplication in the number of pipelines, in typical </a:t>
            </a:r>
            <a:r>
              <a:rPr lang="en-US" dirty="0" err="1"/>
              <a:t>devops</a:t>
            </a:r>
            <a:r>
              <a:rPr lang="en-US" dirty="0"/>
              <a:t> approach, used by different teams, </a:t>
            </a:r>
          </a:p>
          <a:p>
            <a:pPr marL="0" lvl="0" indent="0" algn="l" rtl="0">
              <a:spcBef>
                <a:spcPts val="0"/>
              </a:spcBef>
              <a:spcAft>
                <a:spcPts val="0"/>
              </a:spcAft>
              <a:buNone/>
            </a:pPr>
            <a:r>
              <a:rPr lang="en-US" dirty="0"/>
              <a:t>and each customized their own way, </a:t>
            </a:r>
          </a:p>
          <a:p>
            <a:pPr marL="0" lvl="0" indent="0" algn="l" rtl="0">
              <a:spcBef>
                <a:spcPts val="0"/>
              </a:spcBef>
              <a:spcAft>
                <a:spcPts val="0"/>
              </a:spcAft>
              <a:buNone/>
            </a:pPr>
            <a:r>
              <a:rPr lang="en-US" dirty="0"/>
              <a:t>which make those pipelines even harder to manage and maintain.  </a:t>
            </a:r>
            <a:endParaRPr dirty="0"/>
          </a:p>
        </p:txBody>
      </p:sp>
      <p:sp>
        <p:nvSpPr>
          <p:cNvPr id="472" name="Google Shape;47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657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43</a:t>
            </a:fld>
            <a:endParaRPr lang="en-US"/>
          </a:p>
        </p:txBody>
      </p:sp>
    </p:spTree>
    <p:extLst>
      <p:ext uri="{BB962C8B-B14F-4D97-AF65-F5344CB8AC3E}">
        <p14:creationId xmlns:p14="http://schemas.microsoft.com/office/powerpoint/2010/main" val="4269533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44</a:t>
            </a:fld>
            <a:endParaRPr lang="en-US"/>
          </a:p>
        </p:txBody>
      </p:sp>
    </p:spTree>
    <p:extLst>
      <p:ext uri="{BB962C8B-B14F-4D97-AF65-F5344CB8AC3E}">
        <p14:creationId xmlns:p14="http://schemas.microsoft.com/office/powerpoint/2010/main" val="525319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46</a:t>
            </a:fld>
            <a:endParaRPr lang="en-US"/>
          </a:p>
        </p:txBody>
      </p:sp>
    </p:spTree>
    <p:extLst>
      <p:ext uri="{BB962C8B-B14F-4D97-AF65-F5344CB8AC3E}">
        <p14:creationId xmlns:p14="http://schemas.microsoft.com/office/powerpoint/2010/main" val="309068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47</a:t>
            </a:fld>
            <a:endParaRPr lang="en-US"/>
          </a:p>
        </p:txBody>
      </p:sp>
    </p:spTree>
    <p:extLst>
      <p:ext uri="{BB962C8B-B14F-4D97-AF65-F5344CB8AC3E}">
        <p14:creationId xmlns:p14="http://schemas.microsoft.com/office/powerpoint/2010/main" val="3070376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48</a:t>
            </a:fld>
            <a:endParaRPr lang="en-US"/>
          </a:p>
        </p:txBody>
      </p:sp>
    </p:spTree>
    <p:extLst>
      <p:ext uri="{BB962C8B-B14F-4D97-AF65-F5344CB8AC3E}">
        <p14:creationId xmlns:p14="http://schemas.microsoft.com/office/powerpoint/2010/main" val="132344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49</a:t>
            </a:fld>
            <a:endParaRPr lang="en-US"/>
          </a:p>
        </p:txBody>
      </p:sp>
    </p:spTree>
    <p:extLst>
      <p:ext uri="{BB962C8B-B14F-4D97-AF65-F5344CB8AC3E}">
        <p14:creationId xmlns:p14="http://schemas.microsoft.com/office/powerpoint/2010/main" val="2444841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50</a:t>
            </a:fld>
            <a:endParaRPr lang="en-US"/>
          </a:p>
        </p:txBody>
      </p:sp>
    </p:spTree>
    <p:extLst>
      <p:ext uri="{BB962C8B-B14F-4D97-AF65-F5344CB8AC3E}">
        <p14:creationId xmlns:p14="http://schemas.microsoft.com/office/powerpoint/2010/main" val="3085002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51</a:t>
            </a:fld>
            <a:endParaRPr lang="en-US"/>
          </a:p>
        </p:txBody>
      </p:sp>
    </p:spTree>
    <p:extLst>
      <p:ext uri="{BB962C8B-B14F-4D97-AF65-F5344CB8AC3E}">
        <p14:creationId xmlns:p14="http://schemas.microsoft.com/office/powerpoint/2010/main" val="4070645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52</a:t>
            </a:fld>
            <a:endParaRPr lang="en-US"/>
          </a:p>
        </p:txBody>
      </p:sp>
    </p:spTree>
    <p:extLst>
      <p:ext uri="{BB962C8B-B14F-4D97-AF65-F5344CB8AC3E}">
        <p14:creationId xmlns:p14="http://schemas.microsoft.com/office/powerpoint/2010/main" val="3599017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53</a:t>
            </a:fld>
            <a:endParaRPr lang="en-US"/>
          </a:p>
        </p:txBody>
      </p:sp>
    </p:spTree>
    <p:extLst>
      <p:ext uri="{BB962C8B-B14F-4D97-AF65-F5344CB8AC3E}">
        <p14:creationId xmlns:p14="http://schemas.microsoft.com/office/powerpoint/2010/main" val="1574837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So not only the delivery pipelines are multiplying and getting more difficult to manage, the thing is they spend most of their time sitting and waiting for approval which involved a lot of manual work and is error prone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Wasted time and undetected defects are what is killing a delivery pipeline. </a:t>
            </a:r>
          </a:p>
          <a:p>
            <a:pPr marL="0" lvl="0" indent="0" algn="l" rtl="0">
              <a:spcBef>
                <a:spcPts val="0"/>
              </a:spcBef>
              <a:spcAft>
                <a:spcPts val="0"/>
              </a:spcAft>
              <a:buNone/>
            </a:pPr>
            <a:r>
              <a:rPr lang="en-US" dirty="0"/>
              <a:t>So the solution is to automate that part and we reduce the time to delivery while also, if we do well, reduce the chances of delivering a bad bad release.</a:t>
            </a:r>
            <a:endParaRPr dirty="0"/>
          </a:p>
        </p:txBody>
      </p:sp>
      <p:sp>
        <p:nvSpPr>
          <p:cNvPr id="581" name="Google Shape;58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55068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54</a:t>
            </a:fld>
            <a:endParaRPr lang="en-US"/>
          </a:p>
        </p:txBody>
      </p:sp>
    </p:spTree>
    <p:extLst>
      <p:ext uri="{BB962C8B-B14F-4D97-AF65-F5344CB8AC3E}">
        <p14:creationId xmlns:p14="http://schemas.microsoft.com/office/powerpoint/2010/main" val="2215106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55</a:t>
            </a:fld>
            <a:endParaRPr lang="en-US"/>
          </a:p>
        </p:txBody>
      </p:sp>
    </p:spTree>
    <p:extLst>
      <p:ext uri="{BB962C8B-B14F-4D97-AF65-F5344CB8AC3E}">
        <p14:creationId xmlns:p14="http://schemas.microsoft.com/office/powerpoint/2010/main" val="242358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56</a:t>
            </a:fld>
            <a:endParaRPr lang="en-US"/>
          </a:p>
        </p:txBody>
      </p:sp>
    </p:spTree>
    <p:extLst>
      <p:ext uri="{BB962C8B-B14F-4D97-AF65-F5344CB8AC3E}">
        <p14:creationId xmlns:p14="http://schemas.microsoft.com/office/powerpoint/2010/main" val="87676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C7225-0EDF-CC41-B46B-3DCEB172D977}" type="slidenum">
              <a:rPr lang="en-US" smtClean="0"/>
              <a:t>57</a:t>
            </a:fld>
            <a:endParaRPr lang="en-US"/>
          </a:p>
        </p:txBody>
      </p:sp>
    </p:spTree>
    <p:extLst>
      <p:ext uri="{BB962C8B-B14F-4D97-AF65-F5344CB8AC3E}">
        <p14:creationId xmlns:p14="http://schemas.microsoft.com/office/powerpoint/2010/main" val="4128269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1507091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172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fontAlgn="ctr"/>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
        <p:nvSpPr>
          <p:cNvPr id="967" name="Google Shape;9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831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fontAlgn="ct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dirty="0"/>
              <a:t>Why focus only on </a:t>
            </a:r>
            <a:r>
              <a:rPr lang="en-US" dirty="0" err="1"/>
              <a:t>QualityGates</a:t>
            </a:r>
            <a:r>
              <a:rPr lang="en-US" dirty="0"/>
              <a:t> and not Self-healing or Auto Remediation? </a:t>
            </a:r>
          </a:p>
          <a:p>
            <a:pPr marL="0" lvl="0" indent="0" algn="l" rtl="0">
              <a:spcBef>
                <a:spcPts val="0"/>
              </a:spcBef>
              <a:spcAft>
                <a:spcPts val="0"/>
              </a:spcAft>
              <a:buNone/>
            </a:pPr>
            <a:endParaRPr lang="en-US" dirty="0"/>
          </a:p>
          <a:p>
            <a:r>
              <a:rPr lang="en-US" sz="1200" dirty="0"/>
              <a:t>There is a huge amount of value automating (introducing) automated quality gates with </a:t>
            </a:r>
            <a:r>
              <a:rPr lang="en-US" sz="1200" dirty="0" err="1"/>
              <a:t>loadtests</a:t>
            </a:r>
            <a:r>
              <a:rPr lang="en-US" sz="1200" dirty="0"/>
              <a:t> based on SLI/SLOs to the customers</a:t>
            </a:r>
          </a:p>
          <a:p>
            <a:r>
              <a:rPr lang="en-US" sz="1200" dirty="0"/>
              <a:t>Any customer and any App (Web, REST, Microservice or Monolith) can leverage this.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967" name="Google Shape;9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60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u="none" kern="1200" dirty="0">
                <a:solidFill>
                  <a:schemeClr val="tx1"/>
                </a:solidFill>
                <a:effectLst/>
                <a:latin typeface="+mn-lt"/>
                <a:ea typeface="+mn-ea"/>
                <a:cs typeface="+mn-cs"/>
                <a:hlinkClick r:id="rId3"/>
              </a:rPr>
              <a:t>What can we use to achieve that goal?</a:t>
            </a:r>
          </a:p>
          <a:p>
            <a:endParaRPr lang="en-US" sz="1200" kern="1200" dirty="0">
              <a:solidFill>
                <a:schemeClr val="tx1"/>
              </a:solidFill>
              <a:effectLst/>
              <a:latin typeface="+mn-lt"/>
              <a:ea typeface="+mn-ea"/>
              <a:cs typeface="+mn-cs"/>
              <a:hlinkClick r:id="rId3"/>
            </a:endParaRPr>
          </a:p>
          <a:p>
            <a:r>
              <a:rPr lang="en-US" sz="1200" kern="1200" dirty="0">
                <a:solidFill>
                  <a:schemeClr val="tx1"/>
                </a:solidFill>
                <a:effectLst/>
                <a:latin typeface="+mn-lt"/>
                <a:ea typeface="+mn-ea"/>
                <a:cs typeface="+mn-cs"/>
                <a:hlinkClick r:id="rId3"/>
              </a:rPr>
              <a:t>Google’s Book on Site Reliability Engineering</a:t>
            </a:r>
            <a:r>
              <a:rPr lang="en-US" sz="1200" kern="1200" dirty="0">
                <a:solidFill>
                  <a:schemeClr val="tx1"/>
                </a:solidFill>
                <a:effectLst/>
                <a:latin typeface="+mn-lt"/>
                <a:ea typeface="+mn-ea"/>
                <a:cs typeface="+mn-cs"/>
              </a:rPr>
              <a:t> has been a catalyst to have SRE’s, Performance and DevOps Engineers incorporate the concepts of:</a:t>
            </a:r>
          </a:p>
          <a:p>
            <a:endParaRPr lang="en-US" sz="1200" kern="1200" dirty="0">
              <a:solidFill>
                <a:schemeClr val="tx1"/>
              </a:solidFill>
              <a:effectLst/>
              <a:latin typeface="+mn-lt"/>
              <a:ea typeface="+mn-ea"/>
              <a:cs typeface="+mn-cs"/>
            </a:endParaRPr>
          </a:p>
          <a:p>
            <a:pPr rtl="0" fontAlgn="ctr"/>
            <a:r>
              <a:rPr lang="en-US" sz="1200" b="1" kern="1200" dirty="0">
                <a:solidFill>
                  <a:schemeClr val="tx1"/>
                </a:solidFill>
                <a:effectLst/>
                <a:latin typeface="+mn-lt"/>
                <a:ea typeface="+mn-ea"/>
                <a:cs typeface="+mn-cs"/>
              </a:rPr>
              <a:t>Service Level Indicators or SLIs : </a:t>
            </a:r>
            <a:r>
              <a:rPr lang="en-CA" dirty="0"/>
              <a:t> a measure of some metric of the service.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95th percentile of your service’s response time</a:t>
            </a:r>
          </a:p>
          <a:p>
            <a:pPr rtl="0" fontAlgn="ctr"/>
            <a:r>
              <a:rPr lang="en-US" sz="1200" b="1" kern="1200" dirty="0">
                <a:solidFill>
                  <a:schemeClr val="tx1"/>
                </a:solidFill>
                <a:effectLst/>
                <a:latin typeface="+mn-lt"/>
                <a:ea typeface="+mn-ea"/>
                <a:cs typeface="+mn-cs"/>
              </a:rPr>
              <a:t>Service Level Objectives or SLOs : </a:t>
            </a:r>
            <a:r>
              <a:rPr lang="en-US" sz="1200" kern="1200" dirty="0">
                <a:solidFill>
                  <a:schemeClr val="tx1"/>
                </a:solidFill>
                <a:effectLst/>
                <a:latin typeface="+mn-lt"/>
                <a:ea typeface="+mn-ea"/>
                <a:cs typeface="+mn-cs"/>
              </a:rPr>
              <a:t> </a:t>
            </a:r>
            <a:r>
              <a:rPr lang="en-CA" dirty="0"/>
              <a:t>which is a target value or range of values for an SLI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response time must not exceed 200ms during peak load</a:t>
            </a:r>
          </a:p>
          <a:p>
            <a:pPr rtl="0" fontAlgn="ctr"/>
            <a:endParaRPr lang="en-US"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concepts are great in production monitoring to ensure organizations meet their </a:t>
            </a:r>
            <a:r>
              <a:rPr lang="en-US" sz="1200" b="1" kern="1200" dirty="0">
                <a:solidFill>
                  <a:schemeClr val="tx1"/>
                </a:solidFill>
                <a:effectLst/>
                <a:latin typeface="+mn-lt"/>
                <a:ea typeface="+mn-ea"/>
                <a:cs typeface="+mn-cs"/>
              </a:rPr>
              <a:t>Service Level Agreements (SLAs)</a:t>
            </a:r>
            <a:r>
              <a:rPr lang="en-US" sz="1200" kern="1200" dirty="0">
                <a:solidFill>
                  <a:schemeClr val="tx1"/>
                </a:solidFill>
                <a:effectLst/>
                <a:latin typeface="+mn-lt"/>
                <a:ea typeface="+mn-ea"/>
                <a:cs typeface="+mn-cs"/>
              </a:rPr>
              <a:t> within their line of business. </a:t>
            </a:r>
          </a:p>
          <a:p>
            <a:pPr rtl="0" fontAlgn="ctr"/>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
        <p:nvSpPr>
          <p:cNvPr id="967" name="Google Shape;9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687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we have seen is that the same concepts start “</a:t>
            </a:r>
            <a:r>
              <a:rPr lang="en-US" sz="1200" i="1" kern="1200" dirty="0">
                <a:solidFill>
                  <a:schemeClr val="tx1"/>
                </a:solidFill>
                <a:effectLst/>
                <a:latin typeface="+mn-lt"/>
                <a:ea typeface="+mn-ea"/>
                <a:cs typeface="+mn-cs"/>
              </a:rPr>
              <a:t>shifting-left</a:t>
            </a:r>
            <a:r>
              <a:rPr lang="en-US" sz="1200" kern="1200" dirty="0">
                <a:solidFill>
                  <a:schemeClr val="tx1"/>
                </a:solidFill>
                <a:effectLst/>
                <a:latin typeface="+mn-lt"/>
                <a:ea typeface="+mn-ea"/>
                <a:cs typeface="+mn-cs"/>
              </a:rPr>
              <a:t>” into the continuous delivery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be more concrete: organizations start evaluating </a:t>
            </a:r>
            <a:r>
              <a:rPr lang="en-US" sz="1200" i="1" kern="1200" dirty="0">
                <a:solidFill>
                  <a:schemeClr val="tx1"/>
                </a:solidFill>
                <a:effectLst/>
                <a:latin typeface="+mn-lt"/>
                <a:ea typeface="+mn-ea"/>
                <a:cs typeface="+mn-cs"/>
              </a:rPr>
              <a:t>every</a:t>
            </a:r>
            <a:r>
              <a:rPr lang="en-US" sz="1200" kern="1200" dirty="0">
                <a:solidFill>
                  <a:schemeClr val="tx1"/>
                </a:solidFill>
                <a:effectLst/>
                <a:latin typeface="+mn-lt"/>
                <a:ea typeface="+mn-ea"/>
                <a:cs typeface="+mn-cs"/>
              </a:rPr>
              <a:t> build against their SLOs and let the result act as a </a:t>
            </a:r>
            <a:r>
              <a:rPr lang="en-US" sz="1200" i="1" kern="1200" dirty="0">
                <a:solidFill>
                  <a:schemeClr val="tx1"/>
                </a:solidFill>
                <a:effectLst/>
                <a:latin typeface="+mn-lt"/>
                <a:ea typeface="+mn-ea"/>
                <a:cs typeface="+mn-cs"/>
              </a:rPr>
              <a:t>Quality Gate </a:t>
            </a:r>
            <a:r>
              <a:rPr lang="en-US" sz="1200" kern="1200" dirty="0">
                <a:solidFill>
                  <a:schemeClr val="tx1"/>
                </a:solidFill>
                <a:effectLst/>
                <a:latin typeface="+mn-lt"/>
                <a:ea typeface="+mn-ea"/>
                <a:cs typeface="+mn-cs"/>
              </a:rPr>
              <a:t>before a build is promoted to the next stage of the pipeline and eventually to production.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thought about formalizing that process: collect metrics corresponding to the SLIs, calculating a score based on the SLOs and then using that score to make a decision whether the build should move to next stage of the pipeline or not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703" name="Google Shape;7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209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find the right SLIs?</a:t>
            </a:r>
          </a:p>
          <a:p>
            <a:r>
              <a:rPr lang="en-US" dirty="0"/>
              <a:t>The metrics you have on existing dashboards will often be good candidates for SLIs. You will find the way to extract those from your tool using whatever API and query language is available and add those to your </a:t>
            </a:r>
            <a:r>
              <a:rPr lang="en-US" dirty="0" err="1"/>
              <a:t>SLI.yaml</a:t>
            </a:r>
            <a:r>
              <a:rPr lang="en-US" dirty="0"/>
              <a:t> files. You can start with simple SLIs such as Response Time, Failure Rates, CPU Usage or things as such. You may want to also get sophisticated SLIs such as RT when user log in, or </a:t>
            </a:r>
            <a:r>
              <a:rPr lang="en-US" dirty="0" err="1"/>
              <a:t>nb</a:t>
            </a:r>
            <a:r>
              <a:rPr lang="en-US" dirty="0"/>
              <a:t> of DB calls or exception when a user log 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also have your SLOs defined in YAML where you can combine static and dynamic thresholds which compare the SLI with value from previous builds.</a:t>
            </a:r>
          </a:p>
          <a:p>
            <a:endParaRPr lang="en-US" dirty="0"/>
          </a:p>
          <a:p>
            <a:r>
              <a:rPr lang="en-US" dirty="0"/>
              <a:t>You can always start with something simple such as a SLO of 10% variation within the SLI value from the previous build. </a:t>
            </a:r>
          </a:p>
          <a:p>
            <a:endParaRPr lang="en-US" dirty="0"/>
          </a:p>
          <a:p>
            <a:r>
              <a:rPr lang="en-US" dirty="0"/>
              <a:t>You have your CI/CD platform sending a command to </a:t>
            </a:r>
            <a:r>
              <a:rPr lang="en-US" dirty="0" err="1"/>
              <a:t>keptn</a:t>
            </a:r>
            <a:r>
              <a:rPr lang="en-US" dirty="0"/>
              <a:t> quality gate service, saying start evaluating that service for 30 minutes using these SLI and SLO definitions</a:t>
            </a:r>
          </a:p>
          <a:p>
            <a:endParaRPr lang="en-US" dirty="0"/>
          </a:p>
          <a:p>
            <a:r>
              <a:rPr lang="en-US" dirty="0" err="1"/>
              <a:t>keptn</a:t>
            </a:r>
            <a:r>
              <a:rPr lang="en-US" dirty="0"/>
              <a:t> queries the SLI providers for metric values during that 30 minutes</a:t>
            </a:r>
          </a:p>
          <a:p>
            <a:r>
              <a:rPr lang="en-US" dirty="0"/>
              <a:t>It then calculate a score for each SLI, which are weighted, one SLI can have for example a weight of 2 vs the other one which means it s score will have twice an influence on the total score.</a:t>
            </a:r>
          </a:p>
          <a:p>
            <a:endParaRPr lang="en-US" dirty="0"/>
          </a:p>
          <a:p>
            <a:r>
              <a:rPr lang="en-US" dirty="0"/>
              <a:t>This means a build can still pass the evaluation even if some of its SLIs are below SLOs. In the end total score is pass, failed or it can also be warning, which could mean a human intervention to approve or reject.</a:t>
            </a:r>
          </a:p>
        </p:txBody>
      </p:sp>
      <p:sp>
        <p:nvSpPr>
          <p:cNvPr id="4" name="Slide Number Placeholder 3"/>
          <p:cNvSpPr>
            <a:spLocks noGrp="1"/>
          </p:cNvSpPr>
          <p:nvPr>
            <p:ph type="sldNum" sz="quarter" idx="5"/>
          </p:nvPr>
        </p:nvSpPr>
        <p:spPr/>
        <p:txBody>
          <a:bodyPr/>
          <a:lstStyle/>
          <a:p>
            <a:fld id="{AACC7225-0EDF-CC41-B46B-3DCEB172D977}" type="slidenum">
              <a:rPr lang="en-US" smtClean="0"/>
              <a:t>9</a:t>
            </a:fld>
            <a:endParaRPr lang="en-US"/>
          </a:p>
        </p:txBody>
      </p:sp>
    </p:spTree>
    <p:extLst>
      <p:ext uri="{BB962C8B-B14F-4D97-AF65-F5344CB8AC3E}">
        <p14:creationId xmlns:p14="http://schemas.microsoft.com/office/powerpoint/2010/main" val="3924602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12.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www.dynatrace.com/"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www.dynatrace.com/trial"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1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hyperlink" Target="http://www.dynatrace.com/" TargetMode="External"/><Relationship Id="rId4" Type="http://schemas.openxmlformats.org/officeDocument/2006/relationships/image" Target="../media/image10.svg"/></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www.dynatrace.com/trial" TargetMode="External"/><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15.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16.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15.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15.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15.sv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hyperlink" Target="http://www.dynatrace.com/" TargetMode="External"/><Relationship Id="rId4" Type="http://schemas.openxmlformats.org/officeDocument/2006/relationships/image" Target="../media/image15.svg"/></Relationships>
</file>

<file path=ppt/slideLayouts/_rels/slideLayout98.xml.rels><?xml version="1.0" encoding="UTF-8" standalone="yes"?>
<Relationships xmlns="http://schemas.openxmlformats.org/package/2006/relationships"><Relationship Id="rId3" Type="http://schemas.openxmlformats.org/officeDocument/2006/relationships/hyperlink" Target="http://www.dynatrace.com/trial" TargetMode="External"/><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13.png"/><Relationship Id="rId5" Type="http://schemas.openxmlformats.org/officeDocument/2006/relationships/image" Target="../media/image15.svg"/><Relationship Id="rId4"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slide (no presenters) [Oct18]">
  <p:cSld name="Cover slide (no presenters) [Oct18]">
    <p:spTree>
      <p:nvGrpSpPr>
        <p:cNvPr id="1" name="Shape 15"/>
        <p:cNvGrpSpPr/>
        <p:nvPr/>
      </p:nvGrpSpPr>
      <p:grpSpPr>
        <a:xfrm>
          <a:off x="0" y="0"/>
          <a:ext cx="0" cy="0"/>
          <a:chOff x="0" y="0"/>
          <a:chExt cx="0" cy="0"/>
        </a:xfrm>
      </p:grpSpPr>
      <p:pic>
        <p:nvPicPr>
          <p:cNvPr id="16" name="Google Shape;16;p47"/>
          <p:cNvPicPr preferRelativeResize="0"/>
          <p:nvPr/>
        </p:nvPicPr>
        <p:blipFill rotWithShape="1">
          <a:blip r:embed="rId2">
            <a:alphaModFix/>
          </a:blip>
          <a:srcRect l="36648" t="-4717" r="35663" b="56705"/>
          <a:stretch/>
        </p:blipFill>
        <p:spPr>
          <a:xfrm rot="-5400000">
            <a:off x="3396204" y="-1937795"/>
            <a:ext cx="6858001" cy="10733591"/>
          </a:xfrm>
          <a:prstGeom prst="rect">
            <a:avLst/>
          </a:prstGeom>
          <a:noFill/>
          <a:ln>
            <a:noFill/>
          </a:ln>
        </p:spPr>
      </p:pic>
      <p:sp>
        <p:nvSpPr>
          <p:cNvPr id="17" name="Google Shape;17;p47"/>
          <p:cNvSpPr txBox="1">
            <a:spLocks noGrp="1"/>
          </p:cNvSpPr>
          <p:nvPr>
            <p:ph type="ctrTitle"/>
          </p:nvPr>
        </p:nvSpPr>
        <p:spPr>
          <a:xfrm>
            <a:off x="838199" y="1067503"/>
            <a:ext cx="7971181" cy="1927481"/>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4800"/>
              <a:buFont typeface="Arial"/>
              <a:buNone/>
              <a:defRPr sz="48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47"/>
          <p:cNvSpPr txBox="1">
            <a:spLocks noGrp="1"/>
          </p:cNvSpPr>
          <p:nvPr>
            <p:ph type="subTitle" idx="1"/>
          </p:nvPr>
        </p:nvSpPr>
        <p:spPr>
          <a:xfrm>
            <a:off x="838199" y="3951675"/>
            <a:ext cx="7971181" cy="87856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000"/>
              <a:buFont typeface="Arial"/>
              <a:buNone/>
              <a:defRPr sz="2000" b="0" i="0">
                <a:solidFill>
                  <a:srgbClr val="1496FF"/>
                </a:solidFill>
                <a:latin typeface="Arial"/>
                <a:ea typeface="Arial"/>
                <a:cs typeface="Arial"/>
                <a:sym typeface="Aria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9" name="Google Shape;19;p47"/>
          <p:cNvCxnSpPr/>
          <p:nvPr/>
        </p:nvCxnSpPr>
        <p:spPr>
          <a:xfrm>
            <a:off x="934450" y="3397293"/>
            <a:ext cx="7753316" cy="0"/>
          </a:xfrm>
          <a:prstGeom prst="straightConnector1">
            <a:avLst/>
          </a:prstGeom>
          <a:noFill/>
          <a:ln w="28575" cap="flat" cmpd="sng">
            <a:solidFill>
              <a:srgbClr val="1496FF"/>
            </a:solidFill>
            <a:prstDash val="solid"/>
            <a:miter lim="800000"/>
            <a:headEnd type="none" w="sm" len="sm"/>
            <a:tailEnd type="none" w="sm" len="sm"/>
          </a:ln>
        </p:spPr>
      </p:cxnSp>
    </p:spTree>
    <p:extLst>
      <p:ext uri="{BB962C8B-B14F-4D97-AF65-F5344CB8AC3E}">
        <p14:creationId xmlns:p14="http://schemas.microsoft.com/office/powerpoint/2010/main" val="135571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ver slide (2 presenters) [Oct18]">
  <p:cSld name="Cover slide (2 presenters) [Oct18]">
    <p:spTree>
      <p:nvGrpSpPr>
        <p:cNvPr id="1" name="Shape 70"/>
        <p:cNvGrpSpPr/>
        <p:nvPr/>
      </p:nvGrpSpPr>
      <p:grpSpPr>
        <a:xfrm>
          <a:off x="0" y="0"/>
          <a:ext cx="0" cy="0"/>
          <a:chOff x="0" y="0"/>
          <a:chExt cx="0" cy="0"/>
        </a:xfrm>
      </p:grpSpPr>
      <p:pic>
        <p:nvPicPr>
          <p:cNvPr id="71" name="Google Shape;71;p63"/>
          <p:cNvPicPr preferRelativeResize="0"/>
          <p:nvPr/>
        </p:nvPicPr>
        <p:blipFill rotWithShape="1">
          <a:blip r:embed="rId2">
            <a:alphaModFix/>
          </a:blip>
          <a:srcRect l="36648" t="1022" r="35663" b="53596"/>
          <a:stretch/>
        </p:blipFill>
        <p:spPr>
          <a:xfrm rot="-5400000">
            <a:off x="2666998" y="-2666999"/>
            <a:ext cx="6858001" cy="12192001"/>
          </a:xfrm>
          <a:prstGeom prst="rect">
            <a:avLst/>
          </a:prstGeom>
          <a:noFill/>
          <a:ln>
            <a:noFill/>
          </a:ln>
        </p:spPr>
      </p:pic>
      <p:sp>
        <p:nvSpPr>
          <p:cNvPr id="72" name="Google Shape;72;p63"/>
          <p:cNvSpPr txBox="1">
            <a:spLocks noGrp="1"/>
          </p:cNvSpPr>
          <p:nvPr>
            <p:ph type="ctrTitle"/>
          </p:nvPr>
        </p:nvSpPr>
        <p:spPr>
          <a:xfrm>
            <a:off x="838200" y="602479"/>
            <a:ext cx="5196840" cy="2503494"/>
          </a:xfrm>
          <a:prstGeom prst="rect">
            <a:avLst/>
          </a:prstGeom>
          <a:noFill/>
          <a:ln>
            <a:noFill/>
          </a:ln>
        </p:spPr>
        <p:txBody>
          <a:bodyPr spcFirstLastPara="1" wrap="square" lIns="91425" tIns="45700" rIns="91425" bIns="45700" anchor="b" anchorCtr="0">
            <a:noAutofit/>
          </a:bodyPr>
          <a:lstStyle>
            <a:lvl1pPr lvl="0" algn="l">
              <a:lnSpc>
                <a:spcPct val="120000"/>
              </a:lnSpc>
              <a:spcBef>
                <a:spcPts val="0"/>
              </a:spcBef>
              <a:spcAft>
                <a:spcPts val="0"/>
              </a:spcAft>
              <a:buClr>
                <a:schemeClr val="lt1"/>
              </a:buClr>
              <a:buSzPts val="4800"/>
              <a:buFont typeface="Arial"/>
              <a:buNone/>
              <a:defRPr sz="48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63"/>
          <p:cNvSpPr txBox="1">
            <a:spLocks noGrp="1"/>
          </p:cNvSpPr>
          <p:nvPr>
            <p:ph type="subTitle" idx="1"/>
          </p:nvPr>
        </p:nvSpPr>
        <p:spPr>
          <a:xfrm>
            <a:off x="838200" y="4062663"/>
            <a:ext cx="5196840" cy="87856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000"/>
              <a:buFont typeface="Arial"/>
              <a:buNone/>
              <a:defRPr sz="2000" b="0" i="0">
                <a:solidFill>
                  <a:srgbClr val="1496FF"/>
                </a:solidFill>
                <a:latin typeface="Arial"/>
                <a:ea typeface="Arial"/>
                <a:cs typeface="Arial"/>
                <a:sym typeface="Aria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74" name="Google Shape;74;p63"/>
          <p:cNvCxnSpPr/>
          <p:nvPr/>
        </p:nvCxnSpPr>
        <p:spPr>
          <a:xfrm>
            <a:off x="934450" y="3508281"/>
            <a:ext cx="5100590" cy="0"/>
          </a:xfrm>
          <a:prstGeom prst="straightConnector1">
            <a:avLst/>
          </a:prstGeom>
          <a:noFill/>
          <a:ln w="28575" cap="flat" cmpd="sng">
            <a:solidFill>
              <a:srgbClr val="1496FF"/>
            </a:solidFill>
            <a:prstDash val="solid"/>
            <a:miter lim="800000"/>
            <a:headEnd type="none" w="sm" len="sm"/>
            <a:tailEnd type="none" w="sm" len="sm"/>
          </a:ln>
        </p:spPr>
      </p:cxnSp>
      <p:sp>
        <p:nvSpPr>
          <p:cNvPr id="75" name="Google Shape;75;p63"/>
          <p:cNvSpPr txBox="1">
            <a:spLocks noGrp="1"/>
          </p:cNvSpPr>
          <p:nvPr>
            <p:ph type="body" idx="2"/>
          </p:nvPr>
        </p:nvSpPr>
        <p:spPr>
          <a:xfrm>
            <a:off x="6246412" y="1428908"/>
            <a:ext cx="1938900" cy="1084937"/>
          </a:xfrm>
          <a:prstGeom prst="rect">
            <a:avLst/>
          </a:prstGeom>
          <a:noFill/>
          <a:ln>
            <a:noFill/>
          </a:ln>
        </p:spPr>
        <p:txBody>
          <a:bodyPr spcFirstLastPara="1" wrap="square" lIns="91425" tIns="45700" rIns="91425" bIns="45700" anchor="ctr" anchorCtr="0">
            <a:normAutofit/>
          </a:bodyPr>
          <a:lstStyle>
            <a:lvl1pPr marL="457200" lvl="0" indent="-228600" algn="r">
              <a:lnSpc>
                <a:spcPct val="120000"/>
              </a:lnSpc>
              <a:spcBef>
                <a:spcPts val="0"/>
              </a:spcBef>
              <a:spcAft>
                <a:spcPts val="0"/>
              </a:spcAft>
              <a:buSzPts val="1400"/>
              <a:buFont typeface="Arial"/>
              <a:buNone/>
              <a:defRPr sz="1400"/>
            </a:lvl1pPr>
            <a:lvl2pPr marL="914400" lvl="1" indent="-228600" algn="r">
              <a:lnSpc>
                <a:spcPct val="120000"/>
              </a:lnSpc>
              <a:spcBef>
                <a:spcPts val="600"/>
              </a:spcBef>
              <a:spcAft>
                <a:spcPts val="0"/>
              </a:spcAft>
              <a:buSzPts val="1600"/>
              <a:buNone/>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63"/>
          <p:cNvSpPr txBox="1">
            <a:spLocks noGrp="1"/>
          </p:cNvSpPr>
          <p:nvPr>
            <p:ph type="body" idx="3"/>
          </p:nvPr>
        </p:nvSpPr>
        <p:spPr>
          <a:xfrm>
            <a:off x="6246412" y="4800695"/>
            <a:ext cx="1938900" cy="1084937"/>
          </a:xfrm>
          <a:prstGeom prst="rect">
            <a:avLst/>
          </a:prstGeom>
          <a:noFill/>
          <a:ln>
            <a:noFill/>
          </a:ln>
        </p:spPr>
        <p:txBody>
          <a:bodyPr spcFirstLastPara="1" wrap="square" lIns="91425" tIns="45700" rIns="91425" bIns="45700" anchor="ctr" anchorCtr="0">
            <a:normAutofit/>
          </a:bodyPr>
          <a:lstStyle>
            <a:lvl1pPr marL="457200" lvl="0" indent="-228600" algn="r">
              <a:lnSpc>
                <a:spcPct val="120000"/>
              </a:lnSpc>
              <a:spcBef>
                <a:spcPts val="0"/>
              </a:spcBef>
              <a:spcAft>
                <a:spcPts val="0"/>
              </a:spcAft>
              <a:buSzPts val="1400"/>
              <a:buFont typeface="Arial"/>
              <a:buNone/>
              <a:defRPr sz="1400"/>
            </a:lvl1pPr>
            <a:lvl2pPr marL="914400" lvl="1" indent="-228600" algn="r">
              <a:lnSpc>
                <a:spcPct val="120000"/>
              </a:lnSpc>
              <a:spcBef>
                <a:spcPts val="600"/>
              </a:spcBef>
              <a:spcAft>
                <a:spcPts val="0"/>
              </a:spcAft>
              <a:buSzPts val="1600"/>
              <a:buNone/>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63"/>
          <p:cNvSpPr>
            <a:spLocks noGrp="1"/>
          </p:cNvSpPr>
          <p:nvPr>
            <p:ph type="pic" idx="4"/>
          </p:nvPr>
        </p:nvSpPr>
        <p:spPr>
          <a:xfrm>
            <a:off x="8511076" y="0"/>
            <a:ext cx="3697452" cy="3694176"/>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 name="Google Shape;78;p63"/>
          <p:cNvSpPr>
            <a:spLocks noGrp="1"/>
          </p:cNvSpPr>
          <p:nvPr>
            <p:ph type="pic" idx="5"/>
          </p:nvPr>
        </p:nvSpPr>
        <p:spPr>
          <a:xfrm>
            <a:off x="8511076" y="3152549"/>
            <a:ext cx="3694417" cy="3705451"/>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9" name="Google Shape;79;p63"/>
          <p:cNvPicPr preferRelativeResize="0"/>
          <p:nvPr/>
        </p:nvPicPr>
        <p:blipFill rotWithShape="1">
          <a:blip r:embed="rId3">
            <a:alphaModFix/>
          </a:blip>
          <a:srcRect/>
          <a:stretch/>
        </p:blipFill>
        <p:spPr>
          <a:xfrm>
            <a:off x="932794" y="5729776"/>
            <a:ext cx="2827404" cy="499508"/>
          </a:xfrm>
          <a:prstGeom prst="rect">
            <a:avLst/>
          </a:prstGeom>
          <a:noFill/>
          <a:ln>
            <a:noFill/>
          </a:ln>
        </p:spPr>
      </p:pic>
    </p:spTree>
    <p:extLst>
      <p:ext uri="{BB962C8B-B14F-4D97-AF65-F5344CB8AC3E}">
        <p14:creationId xmlns:p14="http://schemas.microsoft.com/office/powerpoint/2010/main" val="221628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00_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a:solidFill>
                    <a:schemeClr val="bg1"/>
                  </a:solidFill>
                  <a:latin typeface="Calibri Light" charset="0"/>
                  <a:ea typeface="Calibri Light" charset="0"/>
                  <a:cs typeface="Calibri Light" charset="0"/>
                </a:rPr>
                <a:t>Confidential, </a:t>
              </a:r>
              <a:r>
                <a:rPr lang="en-US" sz="1050" b="0" i="0" err="1">
                  <a:solidFill>
                    <a:schemeClr val="bg1"/>
                  </a:solidFill>
                  <a:latin typeface="Calibri Light" charset="0"/>
                  <a:ea typeface="Calibri Light" charset="0"/>
                  <a:cs typeface="Calibri Light" charset="0"/>
                </a:rPr>
                <a:t>Dynatrace</a:t>
              </a:r>
              <a:r>
                <a:rPr lang="en-US" sz="1050" b="0" i="0">
                  <a:solidFill>
                    <a:schemeClr val="bg1"/>
                  </a:solidFill>
                  <a:latin typeface="Calibri Light" charset="0"/>
                  <a:ea typeface="Calibri Light" charset="0"/>
                  <a:cs typeface="Calibri Light" charset="0"/>
                </a:rPr>
                <a:t>, LLC</a:t>
              </a:r>
            </a:p>
            <a:p>
              <a:endParaRPr lang="en-US" sz="1050" b="0" i="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6769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green_sep">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a:latin typeface="Calibri Light" charset="0"/>
              <a:ea typeface="Calibri Light" charset="0"/>
              <a:cs typeface="Calibri Light" charset="0"/>
            </a:endParaRPr>
          </a:p>
        </p:txBody>
      </p:sp>
      <p:grpSp>
        <p:nvGrpSpPr>
          <p:cNvPr id="154" name="Group 153"/>
          <p:cNvGrpSpPr/>
          <p:nvPr userDrawn="1"/>
        </p:nvGrpSpPr>
        <p:grpSpPr>
          <a:xfrm>
            <a:off x="1" y="6601683"/>
            <a:ext cx="12200509" cy="256566"/>
            <a:chOff x="1" y="6601683"/>
            <a:chExt cx="12200509" cy="256566"/>
          </a:xfrm>
        </p:grpSpPr>
        <p:sp>
          <p:nvSpPr>
            <p:cNvPr id="155" name="Rectangle 154"/>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56" name="TextBox 155"/>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a:solidFill>
                    <a:schemeClr val="bg1"/>
                  </a:solidFill>
                  <a:latin typeface="Calibri Light" charset="0"/>
                  <a:ea typeface="Calibri Light" charset="0"/>
                  <a:cs typeface="Calibri Light" charset="0"/>
                </a:rPr>
                <a:t>Confidential, </a:t>
              </a:r>
              <a:r>
                <a:rPr lang="en-US" sz="1050" b="0" i="0" err="1">
                  <a:solidFill>
                    <a:schemeClr val="bg1"/>
                  </a:solidFill>
                  <a:latin typeface="Calibri Light" charset="0"/>
                  <a:ea typeface="Calibri Light" charset="0"/>
                  <a:cs typeface="Calibri Light" charset="0"/>
                </a:rPr>
                <a:t>Dynatrace</a:t>
              </a:r>
              <a:r>
                <a:rPr lang="en-US" sz="1050" b="0" i="0">
                  <a:solidFill>
                    <a:schemeClr val="bg1"/>
                  </a:solidFill>
                  <a:latin typeface="Calibri Light" charset="0"/>
                  <a:ea typeface="Calibri Light" charset="0"/>
                  <a:cs typeface="Calibri Light" charset="0"/>
                </a:rPr>
                <a:t>, LLC</a:t>
              </a:r>
            </a:p>
            <a:p>
              <a:endParaRPr lang="en-US" sz="1050" b="0" i="0">
                <a:solidFill>
                  <a:schemeClr val="bg1"/>
                </a:solidFill>
                <a:latin typeface="Calibri Light" charset="0"/>
                <a:ea typeface="Calibri Light" charset="0"/>
                <a:cs typeface="Calibri Light" charset="0"/>
              </a:endParaRPr>
            </a:p>
          </p:txBody>
        </p:sp>
        <p:pic>
          <p:nvPicPr>
            <p:cNvPr id="157" name="Picture 1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br>
              <a:rPr lang="en-US"/>
            </a:br>
            <a:endParaRPr lang="en-US"/>
          </a:p>
        </p:txBody>
      </p:sp>
    </p:spTree>
    <p:extLst>
      <p:ext uri="{BB962C8B-B14F-4D97-AF65-F5344CB8AC3E}">
        <p14:creationId xmlns:p14="http://schemas.microsoft.com/office/powerpoint/2010/main" val="394344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4332808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51804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1388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ck with glow on the lef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pic>
        <p:nvPicPr>
          <p:cNvPr id="5" name="Picture 4">
            <a:extLst>
              <a:ext uri="{FF2B5EF4-FFF2-40B4-BE49-F238E27FC236}">
                <a16:creationId xmlns:a16="http://schemas.microsoft.com/office/drawing/2014/main" id="{6EFC0950-C9C0-47FF-91D9-1E1A2F0EB3CD}"/>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5400000" flipH="1">
            <a:off x="1175479" y="-1175478"/>
            <a:ext cx="6858001" cy="9208958"/>
          </a:xfrm>
          <a:prstGeom prst="rect">
            <a:avLst/>
          </a:prstGeom>
        </p:spPr>
      </p:pic>
    </p:spTree>
    <p:extLst>
      <p:ext uri="{BB962C8B-B14F-4D97-AF65-F5344CB8AC3E}">
        <p14:creationId xmlns:p14="http://schemas.microsoft.com/office/powerpoint/2010/main" val="23673176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Only_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F903-EA48-4AC4-B2E3-00DE6156230D}"/>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de-AT"/>
          </a:p>
        </p:txBody>
      </p:sp>
    </p:spTree>
    <p:extLst>
      <p:ext uri="{BB962C8B-B14F-4D97-AF65-F5344CB8AC3E}">
        <p14:creationId xmlns:p14="http://schemas.microsoft.com/office/powerpoint/2010/main" val="33615911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4000"/>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4000"/>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23465508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99192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24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over slide (3 presenters) [Oct18]">
  <p:cSld name="Cover slide (3 presenters) [Oct18]">
    <p:spTree>
      <p:nvGrpSpPr>
        <p:cNvPr id="1" name="Shape 80"/>
        <p:cNvGrpSpPr/>
        <p:nvPr/>
      </p:nvGrpSpPr>
      <p:grpSpPr>
        <a:xfrm>
          <a:off x="0" y="0"/>
          <a:ext cx="0" cy="0"/>
          <a:chOff x="0" y="0"/>
          <a:chExt cx="0" cy="0"/>
        </a:xfrm>
      </p:grpSpPr>
      <p:pic>
        <p:nvPicPr>
          <p:cNvPr id="81" name="Google Shape;81;p64"/>
          <p:cNvPicPr preferRelativeResize="0"/>
          <p:nvPr/>
        </p:nvPicPr>
        <p:blipFill rotWithShape="1">
          <a:blip r:embed="rId2">
            <a:alphaModFix/>
          </a:blip>
          <a:srcRect l="36648" t="1022" r="35663" b="53596"/>
          <a:stretch/>
        </p:blipFill>
        <p:spPr>
          <a:xfrm rot="-5400000">
            <a:off x="2666998" y="-2666999"/>
            <a:ext cx="6858001" cy="12192001"/>
          </a:xfrm>
          <a:prstGeom prst="rect">
            <a:avLst/>
          </a:prstGeom>
          <a:noFill/>
          <a:ln>
            <a:noFill/>
          </a:ln>
        </p:spPr>
      </p:pic>
      <p:sp>
        <p:nvSpPr>
          <p:cNvPr id="82" name="Google Shape;82;p64"/>
          <p:cNvSpPr txBox="1">
            <a:spLocks noGrp="1"/>
          </p:cNvSpPr>
          <p:nvPr>
            <p:ph type="ctrTitle"/>
          </p:nvPr>
        </p:nvSpPr>
        <p:spPr>
          <a:xfrm>
            <a:off x="838200" y="602479"/>
            <a:ext cx="6202305" cy="250349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4800"/>
              <a:buFont typeface="Arial"/>
              <a:buNone/>
              <a:defRPr sz="48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64"/>
          <p:cNvSpPr txBox="1">
            <a:spLocks noGrp="1"/>
          </p:cNvSpPr>
          <p:nvPr>
            <p:ph type="subTitle" idx="1"/>
          </p:nvPr>
        </p:nvSpPr>
        <p:spPr>
          <a:xfrm>
            <a:off x="838200" y="4062663"/>
            <a:ext cx="6202305" cy="87856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000"/>
              <a:buFont typeface="Arial"/>
              <a:buNone/>
              <a:defRPr sz="2000" b="0" i="0">
                <a:solidFill>
                  <a:srgbClr val="1496FF"/>
                </a:solidFill>
                <a:latin typeface="Arial"/>
                <a:ea typeface="Arial"/>
                <a:cs typeface="Arial"/>
                <a:sym typeface="Aria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84" name="Google Shape;84;p64"/>
          <p:cNvCxnSpPr/>
          <p:nvPr/>
        </p:nvCxnSpPr>
        <p:spPr>
          <a:xfrm>
            <a:off x="934450" y="3508281"/>
            <a:ext cx="6111427" cy="0"/>
          </a:xfrm>
          <a:prstGeom prst="straightConnector1">
            <a:avLst/>
          </a:prstGeom>
          <a:noFill/>
          <a:ln w="28575" cap="flat" cmpd="sng">
            <a:solidFill>
              <a:srgbClr val="1496FF"/>
            </a:solidFill>
            <a:prstDash val="solid"/>
            <a:miter lim="800000"/>
            <a:headEnd type="none" w="sm" len="sm"/>
            <a:tailEnd type="none" w="sm" len="sm"/>
          </a:ln>
        </p:spPr>
      </p:cxnSp>
      <p:sp>
        <p:nvSpPr>
          <p:cNvPr id="85" name="Google Shape;85;p64"/>
          <p:cNvSpPr txBox="1">
            <a:spLocks noGrp="1"/>
          </p:cNvSpPr>
          <p:nvPr>
            <p:ph type="body" idx="2"/>
          </p:nvPr>
        </p:nvSpPr>
        <p:spPr>
          <a:xfrm>
            <a:off x="7374327" y="726054"/>
            <a:ext cx="1938900" cy="1084937"/>
          </a:xfrm>
          <a:prstGeom prst="rect">
            <a:avLst/>
          </a:prstGeom>
          <a:noFill/>
          <a:ln>
            <a:noFill/>
          </a:ln>
        </p:spPr>
        <p:txBody>
          <a:bodyPr spcFirstLastPara="1" wrap="square" lIns="91425" tIns="45700" rIns="91425" bIns="45700" anchor="ctr" anchorCtr="0">
            <a:normAutofit/>
          </a:bodyPr>
          <a:lstStyle>
            <a:lvl1pPr marL="457200" lvl="0" indent="-228600" algn="r">
              <a:lnSpc>
                <a:spcPct val="120000"/>
              </a:lnSpc>
              <a:spcBef>
                <a:spcPts val="0"/>
              </a:spcBef>
              <a:spcAft>
                <a:spcPts val="0"/>
              </a:spcAft>
              <a:buSzPts val="1400"/>
              <a:buFont typeface="Arial"/>
              <a:buNone/>
              <a:defRPr sz="1400"/>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64"/>
          <p:cNvSpPr>
            <a:spLocks noGrp="1"/>
          </p:cNvSpPr>
          <p:nvPr>
            <p:ph type="pic" idx="3"/>
          </p:nvPr>
        </p:nvSpPr>
        <p:spPr>
          <a:xfrm>
            <a:off x="9658206" y="1"/>
            <a:ext cx="2550322" cy="2548063"/>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64"/>
          <p:cNvSpPr>
            <a:spLocks noGrp="1"/>
          </p:cNvSpPr>
          <p:nvPr>
            <p:ph type="pic" idx="4"/>
          </p:nvPr>
        </p:nvSpPr>
        <p:spPr>
          <a:xfrm>
            <a:off x="9660301" y="2151081"/>
            <a:ext cx="2548227" cy="2555838"/>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8" name="Google Shape;88;p64"/>
          <p:cNvSpPr>
            <a:spLocks noGrp="1"/>
          </p:cNvSpPr>
          <p:nvPr>
            <p:ph type="pic" idx="5"/>
          </p:nvPr>
        </p:nvSpPr>
        <p:spPr>
          <a:xfrm>
            <a:off x="9660301" y="4302162"/>
            <a:ext cx="2548227" cy="2555838"/>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Google Shape;89;p64"/>
          <p:cNvSpPr txBox="1">
            <a:spLocks noGrp="1"/>
          </p:cNvSpPr>
          <p:nvPr>
            <p:ph type="body" idx="6"/>
          </p:nvPr>
        </p:nvSpPr>
        <p:spPr>
          <a:xfrm>
            <a:off x="7374327" y="2886531"/>
            <a:ext cx="1938900" cy="1084937"/>
          </a:xfrm>
          <a:prstGeom prst="rect">
            <a:avLst/>
          </a:prstGeom>
          <a:noFill/>
          <a:ln>
            <a:noFill/>
          </a:ln>
        </p:spPr>
        <p:txBody>
          <a:bodyPr spcFirstLastPara="1" wrap="square" lIns="91425" tIns="45700" rIns="91425" bIns="45700" anchor="ctr" anchorCtr="0">
            <a:normAutofit/>
          </a:bodyPr>
          <a:lstStyle>
            <a:lvl1pPr marL="457200" lvl="0" indent="-228600" algn="r">
              <a:lnSpc>
                <a:spcPct val="120000"/>
              </a:lnSpc>
              <a:spcBef>
                <a:spcPts val="0"/>
              </a:spcBef>
              <a:spcAft>
                <a:spcPts val="0"/>
              </a:spcAft>
              <a:buSzPts val="1400"/>
              <a:buFont typeface="Arial"/>
              <a:buNone/>
              <a:defRPr sz="1400"/>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64"/>
          <p:cNvSpPr txBox="1">
            <a:spLocks noGrp="1"/>
          </p:cNvSpPr>
          <p:nvPr>
            <p:ph type="body" idx="7"/>
          </p:nvPr>
        </p:nvSpPr>
        <p:spPr>
          <a:xfrm>
            <a:off x="7374327" y="5037612"/>
            <a:ext cx="1938900" cy="1084937"/>
          </a:xfrm>
          <a:prstGeom prst="rect">
            <a:avLst/>
          </a:prstGeom>
          <a:noFill/>
          <a:ln>
            <a:noFill/>
          </a:ln>
        </p:spPr>
        <p:txBody>
          <a:bodyPr spcFirstLastPara="1" wrap="square" lIns="91425" tIns="45700" rIns="91425" bIns="45700" anchor="ctr" anchorCtr="0">
            <a:normAutofit/>
          </a:bodyPr>
          <a:lstStyle>
            <a:lvl1pPr marL="457200" lvl="0" indent="-228600" algn="r">
              <a:lnSpc>
                <a:spcPct val="120000"/>
              </a:lnSpc>
              <a:spcBef>
                <a:spcPts val="0"/>
              </a:spcBef>
              <a:spcAft>
                <a:spcPts val="0"/>
              </a:spcAft>
              <a:buSzPts val="1400"/>
              <a:buFont typeface="Arial"/>
              <a:buNone/>
              <a:defRPr sz="1400"/>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1" name="Google Shape;91;p64"/>
          <p:cNvPicPr preferRelativeResize="0"/>
          <p:nvPr/>
        </p:nvPicPr>
        <p:blipFill rotWithShape="1">
          <a:blip r:embed="rId3">
            <a:alphaModFix/>
          </a:blip>
          <a:srcRect/>
          <a:stretch/>
        </p:blipFill>
        <p:spPr>
          <a:xfrm>
            <a:off x="932794" y="5729776"/>
            <a:ext cx="2827404" cy="499508"/>
          </a:xfrm>
          <a:prstGeom prst="rect">
            <a:avLst/>
          </a:prstGeom>
          <a:noFill/>
          <a:ln>
            <a:noFill/>
          </a:ln>
        </p:spPr>
      </p:pic>
    </p:spTree>
    <p:extLst>
      <p:ext uri="{BB962C8B-B14F-4D97-AF65-F5344CB8AC3E}">
        <p14:creationId xmlns:p14="http://schemas.microsoft.com/office/powerpoint/2010/main" val="212116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2268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74456168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54749290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70556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2737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121207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NEW Cover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6A1DBA-E308-C646-9D2D-73908E27BE66}"/>
              </a:ext>
            </a:extLst>
          </p:cNvPr>
          <p:cNvSpPr/>
          <p:nvPr/>
        </p:nvSpPr>
        <p:spPr>
          <a:xfrm>
            <a:off x="0" y="1"/>
            <a:ext cx="12192000"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1524000" y="274224"/>
            <a:ext cx="9144000" cy="2169969"/>
          </a:xfrm>
          <a:prstGeom prst="rect">
            <a:avLst/>
          </a:prstGeom>
        </p:spPr>
        <p:txBody>
          <a:bodyPr anchor="b">
            <a:normAutofit/>
          </a:bodyPr>
          <a:lstStyle>
            <a:lvl1pPr marL="0" algn="l" defTabSz="914400" rtl="0" eaLnBrk="1" latinLnBrk="0" hangingPunct="1">
              <a:lnSpc>
                <a:spcPct val="90000"/>
              </a:lnSpc>
              <a:spcBef>
                <a:spcPct val="0"/>
              </a:spcBef>
              <a:buNone/>
              <a:defRPr lang="en-US" sz="5400" b="1" i="0" kern="1200" dirty="0">
                <a:solidFill>
                  <a:schemeClr val="bg1"/>
                </a:solidFill>
                <a:latin typeface="Bernina Sans Condensed" pitchFamily="50"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1524000" y="3414739"/>
            <a:ext cx="9144000" cy="1360000"/>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800" b="0" i="0" kern="1200" dirty="0">
                <a:gradFill flip="none" rotWithShape="1">
                  <a:gsLst>
                    <a:gs pos="0">
                      <a:srgbClr val="1496FF"/>
                    </a:gs>
                    <a:gs pos="0">
                      <a:srgbClr val="1496FF"/>
                    </a:gs>
                    <a:gs pos="100000">
                      <a:srgbClr val="7030A0"/>
                    </a:gs>
                  </a:gsLst>
                  <a:lin ang="0" scaled="1"/>
                  <a:tileRect/>
                </a:gradFill>
                <a:latin typeface="Bernina Sans Condensed" pitchFamily="50"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D251FD51-8D22-9945-812E-FAB9DDEECE8A}"/>
              </a:ext>
            </a:extLst>
          </p:cNvPr>
          <p:cNvCxnSpPr/>
          <p:nvPr/>
        </p:nvCxnSpPr>
        <p:spPr>
          <a:xfrm>
            <a:off x="1618594" y="2840993"/>
            <a:ext cx="8686800" cy="0"/>
          </a:xfrm>
          <a:prstGeom prst="line">
            <a:avLst/>
          </a:prstGeom>
          <a:ln>
            <a:gradFill flip="none" rotWithShape="1">
              <a:gsLst>
                <a:gs pos="0">
                  <a:srgbClr val="1496FF"/>
                </a:gs>
                <a:gs pos="0">
                  <a:srgbClr val="1496FF"/>
                </a:gs>
                <a:gs pos="100000">
                  <a:srgbClr val="8A37D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DAD2A2D4-1D6F-4546-8F99-FB657934B6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8594" y="5386124"/>
            <a:ext cx="2827406" cy="499508"/>
          </a:xfrm>
          <a:prstGeom prst="rect">
            <a:avLst/>
          </a:prstGeom>
        </p:spPr>
      </p:pic>
    </p:spTree>
    <p:extLst>
      <p:ext uri="{BB962C8B-B14F-4D97-AF65-F5344CB8AC3E}">
        <p14:creationId xmlns:p14="http://schemas.microsoft.com/office/powerpoint/2010/main" val="11972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NEW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1"/>
            <a:ext cx="1873469"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090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F735-40E2-42D2-9113-E9D9B63886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F6286F-8F34-43DC-BE0E-5237D97DCA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51BE8E-CC00-42FC-8BA6-2080DC4AB980}"/>
              </a:ext>
            </a:extLst>
          </p:cNvPr>
          <p:cNvSpPr>
            <a:spLocks noGrp="1"/>
          </p:cNvSpPr>
          <p:nvPr>
            <p:ph type="dt" sz="half" idx="10"/>
          </p:nvPr>
        </p:nvSpPr>
        <p:spPr/>
        <p:txBody>
          <a:bodyPr/>
          <a:lstStyle/>
          <a:p>
            <a:fld id="{E892778F-BF98-4DC9-AAD7-3F66A2520AE2}" type="datetimeFigureOut">
              <a:rPr lang="en-US" smtClean="0"/>
              <a:t>9/7/20</a:t>
            </a:fld>
            <a:endParaRPr lang="en-US"/>
          </a:p>
        </p:txBody>
      </p:sp>
      <p:sp>
        <p:nvSpPr>
          <p:cNvPr id="5" name="Footer Placeholder 4">
            <a:extLst>
              <a:ext uri="{FF2B5EF4-FFF2-40B4-BE49-F238E27FC236}">
                <a16:creationId xmlns:a16="http://schemas.microsoft.com/office/drawing/2014/main" id="{6E0D79D1-2343-4AED-904C-ECCA3B078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09E5B-9AED-43C9-9417-30FAF93EE78D}"/>
              </a:ext>
            </a:extLst>
          </p:cNvPr>
          <p:cNvSpPr>
            <a:spLocks noGrp="1"/>
          </p:cNvSpPr>
          <p:nvPr>
            <p:ph type="sldNum" sz="quarter" idx="12"/>
          </p:nvPr>
        </p:nvSpPr>
        <p:spPr/>
        <p:txBody>
          <a:bodyPr/>
          <a:lstStyle/>
          <a:p>
            <a:fld id="{DD1F87F6-40AF-4EDE-B606-EE1746BB98B7}" type="slidenum">
              <a:rPr lang="en-US" smtClean="0"/>
              <a:t>‹#›</a:t>
            </a:fld>
            <a:endParaRPr lang="en-US"/>
          </a:p>
        </p:txBody>
      </p:sp>
    </p:spTree>
    <p:extLst>
      <p:ext uri="{BB962C8B-B14F-4D97-AF65-F5344CB8AC3E}">
        <p14:creationId xmlns:p14="http://schemas.microsoft.com/office/powerpoint/2010/main" val="2471157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70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ver slide (4 presenters) [Oct18]">
  <p:cSld name="Cover slide (4 presenters) [Oct18]">
    <p:spTree>
      <p:nvGrpSpPr>
        <p:cNvPr id="1" name="Shape 92"/>
        <p:cNvGrpSpPr/>
        <p:nvPr/>
      </p:nvGrpSpPr>
      <p:grpSpPr>
        <a:xfrm>
          <a:off x="0" y="0"/>
          <a:ext cx="0" cy="0"/>
          <a:chOff x="0" y="0"/>
          <a:chExt cx="0" cy="0"/>
        </a:xfrm>
      </p:grpSpPr>
      <p:pic>
        <p:nvPicPr>
          <p:cNvPr id="93" name="Google Shape;93;p65"/>
          <p:cNvPicPr preferRelativeResize="0"/>
          <p:nvPr/>
        </p:nvPicPr>
        <p:blipFill rotWithShape="1">
          <a:blip r:embed="rId2">
            <a:alphaModFix/>
          </a:blip>
          <a:srcRect l="36648" t="1022" r="35663" b="53596"/>
          <a:stretch/>
        </p:blipFill>
        <p:spPr>
          <a:xfrm rot="-5400000">
            <a:off x="2666998" y="-2666999"/>
            <a:ext cx="6858001" cy="12192001"/>
          </a:xfrm>
          <a:prstGeom prst="rect">
            <a:avLst/>
          </a:prstGeom>
          <a:noFill/>
          <a:ln>
            <a:noFill/>
          </a:ln>
        </p:spPr>
      </p:pic>
      <p:sp>
        <p:nvSpPr>
          <p:cNvPr id="94" name="Google Shape;94;p65"/>
          <p:cNvSpPr txBox="1">
            <a:spLocks noGrp="1"/>
          </p:cNvSpPr>
          <p:nvPr>
            <p:ph type="ctrTitle"/>
          </p:nvPr>
        </p:nvSpPr>
        <p:spPr>
          <a:xfrm>
            <a:off x="838200" y="602479"/>
            <a:ext cx="6743700" cy="250349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4800"/>
              <a:buFont typeface="Arial"/>
              <a:buNone/>
              <a:defRPr sz="48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65"/>
          <p:cNvSpPr txBox="1">
            <a:spLocks noGrp="1"/>
          </p:cNvSpPr>
          <p:nvPr>
            <p:ph type="subTitle" idx="1"/>
          </p:nvPr>
        </p:nvSpPr>
        <p:spPr>
          <a:xfrm>
            <a:off x="838200" y="4062663"/>
            <a:ext cx="6743700" cy="87856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000"/>
              <a:buFont typeface="Arial"/>
              <a:buNone/>
              <a:defRPr sz="2000" b="0" i="0">
                <a:solidFill>
                  <a:srgbClr val="1496FF"/>
                </a:solidFill>
                <a:latin typeface="Arial"/>
                <a:ea typeface="Arial"/>
                <a:cs typeface="Arial"/>
                <a:sym typeface="Aria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96" name="Google Shape;96;p65"/>
          <p:cNvCxnSpPr/>
          <p:nvPr/>
        </p:nvCxnSpPr>
        <p:spPr>
          <a:xfrm>
            <a:off x="934450" y="3508281"/>
            <a:ext cx="6647450" cy="0"/>
          </a:xfrm>
          <a:prstGeom prst="straightConnector1">
            <a:avLst/>
          </a:prstGeom>
          <a:noFill/>
          <a:ln w="28575" cap="flat" cmpd="sng">
            <a:solidFill>
              <a:srgbClr val="1496FF"/>
            </a:solidFill>
            <a:prstDash val="solid"/>
            <a:miter lim="800000"/>
            <a:headEnd type="none" w="sm" len="sm"/>
            <a:tailEnd type="none" w="sm" len="sm"/>
          </a:ln>
        </p:spPr>
      </p:cxnSp>
      <p:sp>
        <p:nvSpPr>
          <p:cNvPr id="97" name="Google Shape;97;p65"/>
          <p:cNvSpPr txBox="1">
            <a:spLocks noGrp="1"/>
          </p:cNvSpPr>
          <p:nvPr>
            <p:ph type="body" idx="2"/>
          </p:nvPr>
        </p:nvSpPr>
        <p:spPr>
          <a:xfrm>
            <a:off x="7970188" y="557175"/>
            <a:ext cx="1938900" cy="1084937"/>
          </a:xfrm>
          <a:prstGeom prst="rect">
            <a:avLst/>
          </a:prstGeom>
          <a:noFill/>
          <a:ln>
            <a:noFill/>
          </a:ln>
        </p:spPr>
        <p:txBody>
          <a:bodyPr spcFirstLastPara="1" wrap="square" lIns="91425" tIns="45700" rIns="91425" bIns="45700" anchor="ctr" anchorCtr="0">
            <a:normAutofit/>
          </a:bodyPr>
          <a:lstStyle>
            <a:lvl1pPr marL="457200" lvl="0" indent="-228600" algn="r">
              <a:lnSpc>
                <a:spcPct val="120000"/>
              </a:lnSpc>
              <a:spcBef>
                <a:spcPts val="0"/>
              </a:spcBef>
              <a:spcAft>
                <a:spcPts val="0"/>
              </a:spcAft>
              <a:buSzPts val="1400"/>
              <a:buFont typeface="Arial"/>
              <a:buNone/>
              <a:defRPr sz="1400"/>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65"/>
          <p:cNvSpPr txBox="1">
            <a:spLocks noGrp="1"/>
          </p:cNvSpPr>
          <p:nvPr>
            <p:ph type="body" idx="3"/>
          </p:nvPr>
        </p:nvSpPr>
        <p:spPr>
          <a:xfrm>
            <a:off x="7970188" y="5386124"/>
            <a:ext cx="1938900" cy="1084937"/>
          </a:xfrm>
          <a:prstGeom prst="rect">
            <a:avLst/>
          </a:prstGeom>
          <a:noFill/>
          <a:ln>
            <a:noFill/>
          </a:ln>
        </p:spPr>
        <p:txBody>
          <a:bodyPr spcFirstLastPara="1" wrap="square" lIns="91425" tIns="45700" rIns="91425" bIns="45700" anchor="ctr" anchorCtr="0">
            <a:normAutofit/>
          </a:bodyPr>
          <a:lstStyle>
            <a:lvl1pPr marL="457200" lvl="0" indent="-228600" algn="r">
              <a:lnSpc>
                <a:spcPct val="120000"/>
              </a:lnSpc>
              <a:spcBef>
                <a:spcPts val="0"/>
              </a:spcBef>
              <a:spcAft>
                <a:spcPts val="0"/>
              </a:spcAft>
              <a:buSzPts val="1400"/>
              <a:buFont typeface="Arial"/>
              <a:buNone/>
              <a:defRPr sz="1400"/>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65"/>
          <p:cNvSpPr>
            <a:spLocks noGrp="1"/>
          </p:cNvSpPr>
          <p:nvPr>
            <p:ph type="pic" idx="4"/>
          </p:nvPr>
        </p:nvSpPr>
        <p:spPr>
          <a:xfrm>
            <a:off x="10258280" y="1"/>
            <a:ext cx="1950248" cy="1948521"/>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65"/>
          <p:cNvSpPr>
            <a:spLocks noGrp="1"/>
          </p:cNvSpPr>
          <p:nvPr>
            <p:ph type="pic" idx="5"/>
          </p:nvPr>
        </p:nvSpPr>
        <p:spPr>
          <a:xfrm>
            <a:off x="10259882" y="1620403"/>
            <a:ext cx="1948646" cy="1954466"/>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1" name="Google Shape;101;p65"/>
          <p:cNvSpPr>
            <a:spLocks noGrp="1"/>
          </p:cNvSpPr>
          <p:nvPr>
            <p:ph type="pic" idx="6"/>
          </p:nvPr>
        </p:nvSpPr>
        <p:spPr>
          <a:xfrm>
            <a:off x="10259882" y="3263442"/>
            <a:ext cx="1948646" cy="1954466"/>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2" name="Google Shape;102;p65"/>
          <p:cNvSpPr>
            <a:spLocks noGrp="1"/>
          </p:cNvSpPr>
          <p:nvPr>
            <p:ph type="pic" idx="7"/>
          </p:nvPr>
        </p:nvSpPr>
        <p:spPr>
          <a:xfrm>
            <a:off x="10259882" y="4903534"/>
            <a:ext cx="1948646" cy="1954466"/>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3" name="Google Shape;103;p65"/>
          <p:cNvSpPr txBox="1">
            <a:spLocks noGrp="1"/>
          </p:cNvSpPr>
          <p:nvPr>
            <p:ph type="body" idx="8"/>
          </p:nvPr>
        </p:nvSpPr>
        <p:spPr>
          <a:xfrm>
            <a:off x="7970188" y="2166825"/>
            <a:ext cx="1938900" cy="1084937"/>
          </a:xfrm>
          <a:prstGeom prst="rect">
            <a:avLst/>
          </a:prstGeom>
          <a:noFill/>
          <a:ln>
            <a:noFill/>
          </a:ln>
        </p:spPr>
        <p:txBody>
          <a:bodyPr spcFirstLastPara="1" wrap="square" lIns="91425" tIns="45700" rIns="91425" bIns="45700" anchor="ctr" anchorCtr="0">
            <a:normAutofit/>
          </a:bodyPr>
          <a:lstStyle>
            <a:lvl1pPr marL="457200" lvl="0" indent="-228600" algn="r">
              <a:lnSpc>
                <a:spcPct val="120000"/>
              </a:lnSpc>
              <a:spcBef>
                <a:spcPts val="0"/>
              </a:spcBef>
              <a:spcAft>
                <a:spcPts val="0"/>
              </a:spcAft>
              <a:buSzPts val="1400"/>
              <a:buFont typeface="Arial"/>
              <a:buNone/>
              <a:defRPr sz="1400"/>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65"/>
          <p:cNvSpPr txBox="1">
            <a:spLocks noGrp="1"/>
          </p:cNvSpPr>
          <p:nvPr>
            <p:ph type="body" idx="9"/>
          </p:nvPr>
        </p:nvSpPr>
        <p:spPr>
          <a:xfrm>
            <a:off x="7970188" y="3776474"/>
            <a:ext cx="1938900" cy="1084937"/>
          </a:xfrm>
          <a:prstGeom prst="rect">
            <a:avLst/>
          </a:prstGeom>
          <a:noFill/>
          <a:ln>
            <a:noFill/>
          </a:ln>
        </p:spPr>
        <p:txBody>
          <a:bodyPr spcFirstLastPara="1" wrap="square" lIns="91425" tIns="45700" rIns="91425" bIns="45700" anchor="ctr" anchorCtr="0">
            <a:normAutofit/>
          </a:bodyPr>
          <a:lstStyle>
            <a:lvl1pPr marL="457200" lvl="0" indent="-228600" algn="r">
              <a:lnSpc>
                <a:spcPct val="120000"/>
              </a:lnSpc>
              <a:spcBef>
                <a:spcPts val="0"/>
              </a:spcBef>
              <a:spcAft>
                <a:spcPts val="0"/>
              </a:spcAft>
              <a:buSzPts val="1400"/>
              <a:buFont typeface="Arial"/>
              <a:buNone/>
              <a:defRPr sz="1400"/>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5" name="Google Shape;105;p65"/>
          <p:cNvPicPr preferRelativeResize="0"/>
          <p:nvPr/>
        </p:nvPicPr>
        <p:blipFill rotWithShape="1">
          <a:blip r:embed="rId3">
            <a:alphaModFix/>
          </a:blip>
          <a:srcRect/>
          <a:stretch/>
        </p:blipFill>
        <p:spPr>
          <a:xfrm>
            <a:off x="932794" y="5729776"/>
            <a:ext cx="2827404" cy="499508"/>
          </a:xfrm>
          <a:prstGeom prst="rect">
            <a:avLst/>
          </a:prstGeom>
          <a:noFill/>
          <a:ln>
            <a:noFill/>
          </a:ln>
        </p:spPr>
      </p:pic>
    </p:spTree>
    <p:extLst>
      <p:ext uri="{BB962C8B-B14F-4D97-AF65-F5344CB8AC3E}">
        <p14:creationId xmlns:p14="http://schemas.microsoft.com/office/powerpoint/2010/main" val="22232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7881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3630170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26888106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98526913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0705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40399947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Device slide -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a:p>
        </p:txBody>
      </p:sp>
    </p:spTree>
    <p:extLst>
      <p:ext uri="{BB962C8B-B14F-4D97-AF65-F5344CB8AC3E}">
        <p14:creationId xmlns:p14="http://schemas.microsoft.com/office/powerpoint/2010/main" val="27449422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_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F903-EA48-4AC4-B2E3-00DE6156230D}"/>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de-AT"/>
          </a:p>
        </p:txBody>
      </p:sp>
    </p:spTree>
    <p:extLst>
      <p:ext uri="{BB962C8B-B14F-4D97-AF65-F5344CB8AC3E}">
        <p14:creationId xmlns:p14="http://schemas.microsoft.com/office/powerpoint/2010/main" val="87879560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146836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50/50 imag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633364"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43647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0/50 image [Oct18]">
  <p:cSld name="50/50 image [Oct18]">
    <p:spTree>
      <p:nvGrpSpPr>
        <p:cNvPr id="1" name="Shape 106"/>
        <p:cNvGrpSpPr/>
        <p:nvPr/>
      </p:nvGrpSpPr>
      <p:grpSpPr>
        <a:xfrm>
          <a:off x="0" y="0"/>
          <a:ext cx="0" cy="0"/>
          <a:chOff x="0" y="0"/>
          <a:chExt cx="0" cy="0"/>
        </a:xfrm>
      </p:grpSpPr>
      <p:pic>
        <p:nvPicPr>
          <p:cNvPr id="107" name="Google Shape;107;p66"/>
          <p:cNvPicPr preferRelativeResize="0"/>
          <p:nvPr/>
        </p:nvPicPr>
        <p:blipFill rotWithShape="1">
          <a:blip r:embed="rId2">
            <a:alphaModFix/>
          </a:blip>
          <a:srcRect l="38177" t="6498" r="29419" b="29677"/>
          <a:stretch/>
        </p:blipFill>
        <p:spPr>
          <a:xfrm rot="-5400000">
            <a:off x="2666999" y="-2663338"/>
            <a:ext cx="6858001" cy="12192000"/>
          </a:xfrm>
          <a:prstGeom prst="rect">
            <a:avLst/>
          </a:prstGeom>
          <a:noFill/>
          <a:ln>
            <a:noFill/>
          </a:ln>
        </p:spPr>
      </p:pic>
      <p:sp>
        <p:nvSpPr>
          <p:cNvPr id="108" name="Google Shape;108;p66"/>
          <p:cNvSpPr txBox="1">
            <a:spLocks noGrp="1"/>
          </p:cNvSpPr>
          <p:nvPr>
            <p:ph type="body" idx="1"/>
          </p:nvPr>
        </p:nvSpPr>
        <p:spPr>
          <a:xfrm>
            <a:off x="838200" y="1523999"/>
            <a:ext cx="4481945" cy="465296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sz="1800"/>
            </a:lvl1pPr>
            <a:lvl2pPr marL="914400" lvl="1" indent="-330200" algn="l">
              <a:lnSpc>
                <a:spcPct val="120000"/>
              </a:lnSpc>
              <a:spcBef>
                <a:spcPts val="500"/>
              </a:spcBef>
              <a:spcAft>
                <a:spcPts val="0"/>
              </a:spcAft>
              <a:buSzPts val="1600"/>
              <a:buChar char="•"/>
              <a:defRPr sz="1600"/>
            </a:lvl2pPr>
            <a:lvl3pPr marL="1371600" lvl="2" indent="-317500" algn="l">
              <a:lnSpc>
                <a:spcPct val="120000"/>
              </a:lnSpc>
              <a:spcBef>
                <a:spcPts val="500"/>
              </a:spcBef>
              <a:spcAft>
                <a:spcPts val="0"/>
              </a:spcAft>
              <a:buSzPts val="1400"/>
              <a:buChar char="•"/>
              <a:defRPr sz="1400"/>
            </a:lvl3pPr>
            <a:lvl4pPr marL="1828800" lvl="3" indent="-304800" algn="l">
              <a:lnSpc>
                <a:spcPct val="120000"/>
              </a:lnSpc>
              <a:spcBef>
                <a:spcPts val="500"/>
              </a:spcBef>
              <a:spcAft>
                <a:spcPts val="0"/>
              </a:spcAft>
              <a:buSzPts val="1200"/>
              <a:buChar char="•"/>
              <a:defRPr sz="1200"/>
            </a:lvl4pPr>
            <a:lvl5pPr marL="2286000" lvl="4" indent="-304800" algn="l">
              <a:lnSpc>
                <a:spcPct val="120000"/>
              </a:lnSpc>
              <a:spcBef>
                <a:spcPts val="500"/>
              </a:spcBef>
              <a:spcAft>
                <a:spcPts val="0"/>
              </a:spcAft>
              <a:buSzPts val="1200"/>
              <a:buChar char="•"/>
              <a:defRPr sz="12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9" name="Google Shape;109;p66"/>
          <p:cNvSpPr txBox="1">
            <a:spLocks noGrp="1"/>
          </p:cNvSpPr>
          <p:nvPr>
            <p:ph type="title"/>
          </p:nvPr>
        </p:nvSpPr>
        <p:spPr>
          <a:xfrm>
            <a:off x="838200" y="365126"/>
            <a:ext cx="5146964"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66"/>
          <p:cNvSpPr>
            <a:spLocks noGrp="1"/>
          </p:cNvSpPr>
          <p:nvPr>
            <p:ph type="pic" idx="2"/>
          </p:nvPr>
        </p:nvSpPr>
        <p:spPr>
          <a:xfrm>
            <a:off x="5593068" y="1"/>
            <a:ext cx="6598920" cy="6867608"/>
          </a:xfrm>
          <a:prstGeom prst="rect">
            <a:avLst/>
          </a:prstGeom>
          <a:noFill/>
          <a:ln>
            <a:noFill/>
          </a:ln>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06809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debar [Oct18]">
  <p:cSld name="Sidebar [Oct18]">
    <p:spTree>
      <p:nvGrpSpPr>
        <p:cNvPr id="1" name="Shape 111"/>
        <p:cNvGrpSpPr/>
        <p:nvPr/>
      </p:nvGrpSpPr>
      <p:grpSpPr>
        <a:xfrm>
          <a:off x="0" y="0"/>
          <a:ext cx="0" cy="0"/>
          <a:chOff x="0" y="0"/>
          <a:chExt cx="0" cy="0"/>
        </a:xfrm>
      </p:grpSpPr>
      <p:sp>
        <p:nvSpPr>
          <p:cNvPr id="112" name="Google Shape;112;p67"/>
          <p:cNvSpPr txBox="1">
            <a:spLocks noGrp="1"/>
          </p:cNvSpPr>
          <p:nvPr>
            <p:ph type="title"/>
          </p:nvPr>
        </p:nvSpPr>
        <p:spPr>
          <a:xfrm>
            <a:off x="3591498" y="365126"/>
            <a:ext cx="7762301"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2000"/>
              <a:buFont typeface="Arial"/>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67"/>
          <p:cNvSpPr txBox="1">
            <a:spLocks noGrp="1"/>
          </p:cNvSpPr>
          <p:nvPr>
            <p:ph type="body" idx="1"/>
          </p:nvPr>
        </p:nvSpPr>
        <p:spPr>
          <a:xfrm>
            <a:off x="3591498" y="1524000"/>
            <a:ext cx="7762301" cy="465296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solidFill>
                  <a:schemeClr val="lt1"/>
                </a:solidFill>
              </a:defRPr>
            </a:lvl1pPr>
            <a:lvl2pPr marL="914400" lvl="1" indent="-330200" algn="l">
              <a:lnSpc>
                <a:spcPct val="120000"/>
              </a:lnSpc>
              <a:spcBef>
                <a:spcPts val="500"/>
              </a:spcBef>
              <a:spcAft>
                <a:spcPts val="0"/>
              </a:spcAft>
              <a:buSzPts val="1600"/>
              <a:buChar char="•"/>
              <a:defRPr>
                <a:solidFill>
                  <a:schemeClr val="lt1"/>
                </a:solidFill>
              </a:defRPr>
            </a:lvl2pPr>
            <a:lvl3pPr marL="1371600" lvl="2" indent="-317500" algn="l">
              <a:lnSpc>
                <a:spcPct val="120000"/>
              </a:lnSpc>
              <a:spcBef>
                <a:spcPts val="500"/>
              </a:spcBef>
              <a:spcAft>
                <a:spcPts val="0"/>
              </a:spcAft>
              <a:buSzPts val="1400"/>
              <a:buChar char="•"/>
              <a:defRPr>
                <a:solidFill>
                  <a:schemeClr val="lt1"/>
                </a:solidFill>
              </a:defRPr>
            </a:lvl3pPr>
            <a:lvl4pPr marL="1828800" lvl="3" indent="-304800" algn="l">
              <a:lnSpc>
                <a:spcPct val="120000"/>
              </a:lnSpc>
              <a:spcBef>
                <a:spcPts val="500"/>
              </a:spcBef>
              <a:spcAft>
                <a:spcPts val="0"/>
              </a:spcAft>
              <a:buSzPts val="1200"/>
              <a:buChar char="•"/>
              <a:defRPr>
                <a:solidFill>
                  <a:schemeClr val="lt1"/>
                </a:solidFill>
              </a:defRPr>
            </a:lvl4pPr>
            <a:lvl5pPr marL="2286000" lvl="4" indent="-304800" algn="l">
              <a:lnSpc>
                <a:spcPct val="120000"/>
              </a:lnSpc>
              <a:spcBef>
                <a:spcPts val="500"/>
              </a:spcBef>
              <a:spcAft>
                <a:spcPts val="0"/>
              </a:spcAft>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67"/>
          <p:cNvSpPr/>
          <p:nvPr/>
        </p:nvSpPr>
        <p:spPr>
          <a:xfrm>
            <a:off x="0" y="0"/>
            <a:ext cx="2983043"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cxnSp>
        <p:nvCxnSpPr>
          <p:cNvPr id="115" name="Google Shape;115;p67"/>
          <p:cNvCxnSpPr/>
          <p:nvPr/>
        </p:nvCxnSpPr>
        <p:spPr>
          <a:xfrm>
            <a:off x="3692641" y="1218648"/>
            <a:ext cx="974558" cy="0"/>
          </a:xfrm>
          <a:prstGeom prst="straightConnector1">
            <a:avLst/>
          </a:prstGeom>
          <a:noFill/>
          <a:ln w="28575" cap="flat" cmpd="sng">
            <a:solidFill>
              <a:srgbClr val="1496FF"/>
            </a:solidFill>
            <a:prstDash val="solid"/>
            <a:miter lim="800000"/>
            <a:headEnd type="none" w="sm" len="sm"/>
            <a:tailEnd type="none" w="sm" len="sm"/>
          </a:ln>
        </p:spPr>
      </p:cxnSp>
      <p:sp>
        <p:nvSpPr>
          <p:cNvPr id="116" name="Google Shape;116;p67"/>
          <p:cNvSpPr txBox="1">
            <a:spLocks noGrp="1"/>
          </p:cNvSpPr>
          <p:nvPr>
            <p:ph type="body" idx="2"/>
          </p:nvPr>
        </p:nvSpPr>
        <p:spPr>
          <a:xfrm>
            <a:off x="447038" y="1523999"/>
            <a:ext cx="2082788" cy="4652963"/>
          </a:xfrm>
          <a:prstGeom prst="rect">
            <a:avLst/>
          </a:prstGeom>
          <a:noFill/>
          <a:ln>
            <a:noFill/>
          </a:ln>
        </p:spPr>
        <p:txBody>
          <a:bodyPr spcFirstLastPara="1" wrap="square" lIns="91425" tIns="45700" rIns="91425" bIns="45700" anchor="t" anchorCtr="0">
            <a:normAutofit/>
          </a:bodyPr>
          <a:lstStyle>
            <a:lvl1pPr marL="457200" lvl="0" indent="-228600" algn="r">
              <a:lnSpc>
                <a:spcPct val="120000"/>
              </a:lnSpc>
              <a:spcBef>
                <a:spcPts val="4200"/>
              </a:spcBef>
              <a:spcAft>
                <a:spcPts val="0"/>
              </a:spcAft>
              <a:buSzPts val="1500"/>
              <a:buNone/>
              <a:defRPr sz="1500" b="1" i="0">
                <a:solidFill>
                  <a:srgbClr val="D8D8D8"/>
                </a:solidFill>
                <a:latin typeface="Arial"/>
                <a:ea typeface="Arial"/>
                <a:cs typeface="Arial"/>
                <a:sym typeface="Arial"/>
              </a:defRPr>
            </a:lvl1pPr>
            <a:lvl2pPr marL="914400" lvl="1" indent="-342900" algn="l">
              <a:lnSpc>
                <a:spcPct val="120000"/>
              </a:lnSpc>
              <a:spcBef>
                <a:spcPts val="500"/>
              </a:spcBef>
              <a:spcAft>
                <a:spcPts val="0"/>
              </a:spcAft>
              <a:buSzPts val="1800"/>
              <a:buChar char="•"/>
              <a:defRPr sz="1800">
                <a:solidFill>
                  <a:schemeClr val="lt1"/>
                </a:solidFill>
              </a:defRPr>
            </a:lvl2pPr>
            <a:lvl3pPr marL="1371600" lvl="2" indent="-330200" algn="l">
              <a:lnSpc>
                <a:spcPct val="120000"/>
              </a:lnSpc>
              <a:spcBef>
                <a:spcPts val="500"/>
              </a:spcBef>
              <a:spcAft>
                <a:spcPts val="0"/>
              </a:spcAft>
              <a:buSzPts val="1600"/>
              <a:buChar char="•"/>
              <a:defRPr sz="1600">
                <a:solidFill>
                  <a:schemeClr val="lt1"/>
                </a:solidFill>
              </a:defRPr>
            </a:lvl3pPr>
            <a:lvl4pPr marL="1828800" lvl="3" indent="-317500" algn="l">
              <a:lnSpc>
                <a:spcPct val="120000"/>
              </a:lnSpc>
              <a:spcBef>
                <a:spcPts val="500"/>
              </a:spcBef>
              <a:spcAft>
                <a:spcPts val="0"/>
              </a:spcAft>
              <a:buSzPts val="1400"/>
              <a:buChar char="•"/>
              <a:defRPr sz="1400">
                <a:solidFill>
                  <a:schemeClr val="lt1"/>
                </a:solidFill>
              </a:defRPr>
            </a:lvl4pPr>
            <a:lvl5pPr marL="2286000" lvl="4" indent="-317500" algn="l">
              <a:lnSpc>
                <a:spcPct val="120000"/>
              </a:lnSpc>
              <a:spcBef>
                <a:spcPts val="500"/>
              </a:spcBef>
              <a:spcAft>
                <a:spcPts val="0"/>
              </a:spcAft>
              <a:buSzPts val="1400"/>
              <a:buChar char="•"/>
              <a:defRPr sz="1400">
                <a:solidFill>
                  <a:schemeClr val="lt1"/>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7" name="Google Shape;117;p67"/>
          <p:cNvSpPr txBox="1">
            <a:spLocks noGrp="1"/>
          </p:cNvSpPr>
          <p:nvPr>
            <p:ph type="body" idx="3"/>
          </p:nvPr>
        </p:nvSpPr>
        <p:spPr>
          <a:xfrm>
            <a:off x="447038" y="365125"/>
            <a:ext cx="2082788" cy="736846"/>
          </a:xfrm>
          <a:prstGeom prst="rect">
            <a:avLst/>
          </a:prstGeom>
          <a:noFill/>
          <a:ln>
            <a:noFill/>
          </a:ln>
        </p:spPr>
        <p:txBody>
          <a:bodyPr spcFirstLastPara="1" wrap="square" lIns="91425" tIns="45700" rIns="91425" bIns="45700" anchor="b" anchorCtr="0">
            <a:normAutofit/>
          </a:bodyPr>
          <a:lstStyle>
            <a:lvl1pPr marL="457200" lvl="0" indent="-228600" algn="r">
              <a:lnSpc>
                <a:spcPct val="120000"/>
              </a:lnSpc>
              <a:spcBef>
                <a:spcPts val="1200"/>
              </a:spcBef>
              <a:spcAft>
                <a:spcPts val="0"/>
              </a:spcAft>
              <a:buSzPts val="2000"/>
              <a:buNone/>
              <a:defRPr sz="2000" b="1" i="0">
                <a:solidFill>
                  <a:schemeClr val="dk1"/>
                </a:solidFill>
                <a:latin typeface="Arial"/>
                <a:ea typeface="Arial"/>
                <a:cs typeface="Arial"/>
                <a:sym typeface="Arial"/>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94893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break 3 [Oct18]">
  <p:cSld name="Section break 3 [Oct18]">
    <p:spTree>
      <p:nvGrpSpPr>
        <p:cNvPr id="1" name="Shape 118"/>
        <p:cNvGrpSpPr/>
        <p:nvPr/>
      </p:nvGrpSpPr>
      <p:grpSpPr>
        <a:xfrm>
          <a:off x="0" y="0"/>
          <a:ext cx="0" cy="0"/>
          <a:chOff x="0" y="0"/>
          <a:chExt cx="0" cy="0"/>
        </a:xfrm>
      </p:grpSpPr>
      <p:sp>
        <p:nvSpPr>
          <p:cNvPr id="119" name="Google Shape;119;p68"/>
          <p:cNvSpPr/>
          <p:nvPr/>
        </p:nvSpPr>
        <p:spPr>
          <a:xfrm>
            <a:off x="838200" y="0"/>
            <a:ext cx="11353798" cy="2353456"/>
          </a:xfrm>
          <a:prstGeom prst="rect">
            <a:avLst/>
          </a:prstGeom>
          <a:solidFill>
            <a:srgbClr val="0F14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20" name="Google Shape;120;p68"/>
          <p:cNvPicPr preferRelativeResize="0"/>
          <p:nvPr/>
        </p:nvPicPr>
        <p:blipFill rotWithShape="1">
          <a:blip r:embed="rId2">
            <a:alphaModFix/>
          </a:blip>
          <a:srcRect l="19712" t="68317" r="-12264" b="-31310"/>
          <a:stretch/>
        </p:blipFill>
        <p:spPr>
          <a:xfrm>
            <a:off x="0" y="0"/>
            <a:ext cx="12192000" cy="6858000"/>
          </a:xfrm>
          <a:prstGeom prst="rect">
            <a:avLst/>
          </a:prstGeom>
          <a:noFill/>
          <a:ln>
            <a:noFill/>
          </a:ln>
        </p:spPr>
      </p:pic>
      <p:pic>
        <p:nvPicPr>
          <p:cNvPr id="121" name="Google Shape;121;p68"/>
          <p:cNvPicPr preferRelativeResize="0"/>
          <p:nvPr/>
        </p:nvPicPr>
        <p:blipFill rotWithShape="1">
          <a:blip r:embed="rId2">
            <a:alphaModFix/>
          </a:blip>
          <a:srcRect l="57226" t="2815" r="-10941" b="26556"/>
          <a:stretch/>
        </p:blipFill>
        <p:spPr>
          <a:xfrm rot="10800000">
            <a:off x="5960961" y="-2"/>
            <a:ext cx="6231037" cy="6858002"/>
          </a:xfrm>
          <a:prstGeom prst="rect">
            <a:avLst/>
          </a:prstGeom>
          <a:noFill/>
          <a:ln>
            <a:noFill/>
          </a:ln>
        </p:spPr>
      </p:pic>
      <p:pic>
        <p:nvPicPr>
          <p:cNvPr id="122" name="Google Shape;122;p68"/>
          <p:cNvPicPr preferRelativeResize="0"/>
          <p:nvPr/>
        </p:nvPicPr>
        <p:blipFill rotWithShape="1">
          <a:blip r:embed="rId2">
            <a:alphaModFix amt="74000"/>
          </a:blip>
          <a:srcRect l="44808" t="-16989" r="7439" b="60503"/>
          <a:stretch/>
        </p:blipFill>
        <p:spPr>
          <a:xfrm>
            <a:off x="0" y="1"/>
            <a:ext cx="11829327" cy="6858000"/>
          </a:xfrm>
          <a:prstGeom prst="rect">
            <a:avLst/>
          </a:prstGeom>
          <a:noFill/>
          <a:ln>
            <a:noFill/>
          </a:ln>
        </p:spPr>
      </p:pic>
      <p:sp>
        <p:nvSpPr>
          <p:cNvPr id="123" name="Google Shape;123;p68"/>
          <p:cNvSpPr txBox="1">
            <a:spLocks noGrp="1"/>
          </p:cNvSpPr>
          <p:nvPr>
            <p:ph type="title"/>
          </p:nvPr>
        </p:nvSpPr>
        <p:spPr>
          <a:xfrm>
            <a:off x="1462180" y="690013"/>
            <a:ext cx="9267641" cy="2339760"/>
          </a:xfrm>
          <a:prstGeom prst="rect">
            <a:avLst/>
          </a:prstGeom>
          <a:noFill/>
          <a:ln>
            <a:noFill/>
          </a:ln>
        </p:spPr>
        <p:txBody>
          <a:bodyPr spcFirstLastPara="1" wrap="square" lIns="91425" tIns="45700" rIns="91425" bIns="45700" anchor="b" anchorCtr="0">
            <a:normAutofit/>
          </a:bodyPr>
          <a:lstStyle>
            <a:lvl1pPr lvl="0" algn="ctr">
              <a:lnSpc>
                <a:spcPct val="120000"/>
              </a:lnSpc>
              <a:spcBef>
                <a:spcPts val="0"/>
              </a:spcBef>
              <a:spcAft>
                <a:spcPts val="0"/>
              </a:spcAft>
              <a:buClr>
                <a:schemeClr val="lt1"/>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68"/>
          <p:cNvSpPr txBox="1">
            <a:spLocks noGrp="1"/>
          </p:cNvSpPr>
          <p:nvPr>
            <p:ph type="body" idx="1"/>
          </p:nvPr>
        </p:nvSpPr>
        <p:spPr>
          <a:xfrm>
            <a:off x="1462088" y="3868663"/>
            <a:ext cx="9267825" cy="172243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SzPts val="2400"/>
              <a:buNone/>
              <a:defRPr sz="2400"/>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80668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 grid [Oct18]">
  <p:cSld name="Image grid [Oct18]">
    <p:spTree>
      <p:nvGrpSpPr>
        <p:cNvPr id="1" name="Shape 125"/>
        <p:cNvGrpSpPr/>
        <p:nvPr/>
      </p:nvGrpSpPr>
      <p:grpSpPr>
        <a:xfrm>
          <a:off x="0" y="0"/>
          <a:ext cx="0" cy="0"/>
          <a:chOff x="0" y="0"/>
          <a:chExt cx="0" cy="0"/>
        </a:xfrm>
      </p:grpSpPr>
      <p:sp>
        <p:nvSpPr>
          <p:cNvPr id="126" name="Google Shape;126;p69"/>
          <p:cNvSpPr>
            <a:spLocks noGrp="1"/>
          </p:cNvSpPr>
          <p:nvPr>
            <p:ph type="pic" idx="2"/>
          </p:nvPr>
        </p:nvSpPr>
        <p:spPr>
          <a:xfrm>
            <a:off x="928617" y="1523999"/>
            <a:ext cx="2557462" cy="2206818"/>
          </a:xfrm>
          <a:prstGeom prst="rect">
            <a:avLst/>
          </a:prstGeom>
          <a:noFill/>
          <a:ln>
            <a:noFill/>
          </a:ln>
        </p:spPr>
        <p:txBody>
          <a:bodyPr spcFirstLastPara="1" wrap="square" lIns="91425" tIns="45700" rIns="91425" bIns="45700" anchor="t" anchorCtr="0">
            <a:normAutofit/>
          </a:bodyPr>
          <a:lstStyle>
            <a:lvl1pPr marR="0" lvl="0" algn="l"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69"/>
          <p:cNvSpPr txBox="1">
            <a:spLocks noGrp="1"/>
          </p:cNvSpPr>
          <p:nvPr>
            <p:ph type="title"/>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69"/>
          <p:cNvSpPr txBox="1">
            <a:spLocks noGrp="1"/>
          </p:cNvSpPr>
          <p:nvPr>
            <p:ph type="body" idx="1"/>
          </p:nvPr>
        </p:nvSpPr>
        <p:spPr>
          <a:xfrm>
            <a:off x="2654555" y="1806929"/>
            <a:ext cx="1379912" cy="153697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050"/>
              <a:buNone/>
              <a:defRPr sz="1050">
                <a:solidFill>
                  <a:srgbClr val="0F1419"/>
                </a:solidFill>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69"/>
          <p:cNvSpPr>
            <a:spLocks noGrp="1"/>
          </p:cNvSpPr>
          <p:nvPr>
            <p:ph type="pic" idx="3"/>
          </p:nvPr>
        </p:nvSpPr>
        <p:spPr>
          <a:xfrm>
            <a:off x="4469270" y="1523999"/>
            <a:ext cx="2557462" cy="2206818"/>
          </a:xfrm>
          <a:prstGeom prst="rect">
            <a:avLst/>
          </a:prstGeom>
          <a:noFill/>
          <a:ln>
            <a:noFill/>
          </a:ln>
        </p:spPr>
        <p:txBody>
          <a:bodyPr spcFirstLastPara="1" wrap="square" lIns="91425" tIns="45700" rIns="91425" bIns="45700" anchor="t" anchorCtr="0">
            <a:normAutofit/>
          </a:bodyPr>
          <a:lstStyle>
            <a:lvl1pPr marR="0" lvl="0" algn="l"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0" name="Google Shape;130;p69"/>
          <p:cNvSpPr txBox="1">
            <a:spLocks noGrp="1"/>
          </p:cNvSpPr>
          <p:nvPr>
            <p:ph type="body" idx="4"/>
          </p:nvPr>
        </p:nvSpPr>
        <p:spPr>
          <a:xfrm>
            <a:off x="6195208" y="1806929"/>
            <a:ext cx="1379912" cy="153697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050"/>
              <a:buNone/>
              <a:defRPr sz="1050">
                <a:solidFill>
                  <a:srgbClr val="0F1419"/>
                </a:solidFill>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69"/>
          <p:cNvSpPr>
            <a:spLocks noGrp="1"/>
          </p:cNvSpPr>
          <p:nvPr>
            <p:ph type="pic" idx="5"/>
          </p:nvPr>
        </p:nvSpPr>
        <p:spPr>
          <a:xfrm>
            <a:off x="8009923" y="1523999"/>
            <a:ext cx="2557462" cy="2206818"/>
          </a:xfrm>
          <a:prstGeom prst="rect">
            <a:avLst/>
          </a:prstGeom>
          <a:noFill/>
          <a:ln>
            <a:noFill/>
          </a:ln>
        </p:spPr>
        <p:txBody>
          <a:bodyPr spcFirstLastPara="1" wrap="square" lIns="91425" tIns="45700" rIns="91425" bIns="45700" anchor="t" anchorCtr="0">
            <a:normAutofit/>
          </a:bodyPr>
          <a:lstStyle>
            <a:lvl1pPr marR="0" lvl="0" algn="l"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2" name="Google Shape;132;p69"/>
          <p:cNvSpPr txBox="1">
            <a:spLocks noGrp="1"/>
          </p:cNvSpPr>
          <p:nvPr>
            <p:ph type="body" idx="6"/>
          </p:nvPr>
        </p:nvSpPr>
        <p:spPr>
          <a:xfrm>
            <a:off x="9735861" y="1806929"/>
            <a:ext cx="1379912" cy="153697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050"/>
              <a:buNone/>
              <a:defRPr sz="1050">
                <a:solidFill>
                  <a:srgbClr val="0F1419"/>
                </a:solidFill>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69"/>
          <p:cNvSpPr>
            <a:spLocks noGrp="1"/>
          </p:cNvSpPr>
          <p:nvPr>
            <p:ph type="pic" idx="7"/>
          </p:nvPr>
        </p:nvSpPr>
        <p:spPr>
          <a:xfrm>
            <a:off x="928617" y="4005943"/>
            <a:ext cx="2557462" cy="2206818"/>
          </a:xfrm>
          <a:prstGeom prst="rect">
            <a:avLst/>
          </a:prstGeom>
          <a:noFill/>
          <a:ln>
            <a:noFill/>
          </a:ln>
        </p:spPr>
        <p:txBody>
          <a:bodyPr spcFirstLastPara="1" wrap="square" lIns="91425" tIns="45700" rIns="91425" bIns="45700" anchor="t" anchorCtr="0">
            <a:normAutofit/>
          </a:bodyPr>
          <a:lstStyle>
            <a:lvl1pPr marR="0" lvl="0" algn="l"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4" name="Google Shape;134;p69"/>
          <p:cNvSpPr txBox="1">
            <a:spLocks noGrp="1"/>
          </p:cNvSpPr>
          <p:nvPr>
            <p:ph type="body" idx="8"/>
          </p:nvPr>
        </p:nvSpPr>
        <p:spPr>
          <a:xfrm>
            <a:off x="2654555" y="4289934"/>
            <a:ext cx="1379912" cy="153591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050"/>
              <a:buNone/>
              <a:defRPr sz="1050">
                <a:solidFill>
                  <a:srgbClr val="0F1419"/>
                </a:solidFill>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69"/>
          <p:cNvSpPr>
            <a:spLocks noGrp="1"/>
          </p:cNvSpPr>
          <p:nvPr>
            <p:ph type="pic" idx="9"/>
          </p:nvPr>
        </p:nvSpPr>
        <p:spPr>
          <a:xfrm>
            <a:off x="4469270" y="4005943"/>
            <a:ext cx="2557462" cy="2206818"/>
          </a:xfrm>
          <a:prstGeom prst="rect">
            <a:avLst/>
          </a:prstGeom>
          <a:noFill/>
          <a:ln>
            <a:noFill/>
          </a:ln>
        </p:spPr>
        <p:txBody>
          <a:bodyPr spcFirstLastPara="1" wrap="square" lIns="91425" tIns="45700" rIns="91425" bIns="45700" anchor="t" anchorCtr="0">
            <a:normAutofit/>
          </a:bodyPr>
          <a:lstStyle>
            <a:lvl1pPr marR="0" lvl="0" algn="l"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6" name="Google Shape;136;p69"/>
          <p:cNvSpPr txBox="1">
            <a:spLocks noGrp="1"/>
          </p:cNvSpPr>
          <p:nvPr>
            <p:ph type="body" idx="13"/>
          </p:nvPr>
        </p:nvSpPr>
        <p:spPr>
          <a:xfrm>
            <a:off x="6195208" y="4289934"/>
            <a:ext cx="1379912" cy="153591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050"/>
              <a:buNone/>
              <a:defRPr sz="1050">
                <a:solidFill>
                  <a:srgbClr val="0F1419"/>
                </a:solidFill>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69"/>
          <p:cNvSpPr>
            <a:spLocks noGrp="1"/>
          </p:cNvSpPr>
          <p:nvPr>
            <p:ph type="pic" idx="14"/>
          </p:nvPr>
        </p:nvSpPr>
        <p:spPr>
          <a:xfrm>
            <a:off x="8009923" y="4005943"/>
            <a:ext cx="2557462" cy="2206818"/>
          </a:xfrm>
          <a:prstGeom prst="rect">
            <a:avLst/>
          </a:prstGeom>
          <a:noFill/>
          <a:ln>
            <a:noFill/>
          </a:ln>
        </p:spPr>
        <p:txBody>
          <a:bodyPr spcFirstLastPara="1" wrap="square" lIns="91425" tIns="45700" rIns="91425" bIns="45700" anchor="t" anchorCtr="0">
            <a:normAutofit/>
          </a:bodyPr>
          <a:lstStyle>
            <a:lvl1pPr marR="0" lvl="0" algn="l"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8" name="Google Shape;138;p69"/>
          <p:cNvSpPr txBox="1">
            <a:spLocks noGrp="1"/>
          </p:cNvSpPr>
          <p:nvPr>
            <p:ph type="body" idx="15"/>
          </p:nvPr>
        </p:nvSpPr>
        <p:spPr>
          <a:xfrm>
            <a:off x="9735861" y="4289934"/>
            <a:ext cx="1379912" cy="153591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050"/>
              <a:buNone/>
              <a:defRPr sz="1050">
                <a:solidFill>
                  <a:srgbClr val="0F1419"/>
                </a:solidFill>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47131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vice slide - tablet [Oct18]">
  <p:cSld name="Device slide - tablet [Oct18]">
    <p:spTree>
      <p:nvGrpSpPr>
        <p:cNvPr id="1" name="Shape 139"/>
        <p:cNvGrpSpPr/>
        <p:nvPr/>
      </p:nvGrpSpPr>
      <p:grpSpPr>
        <a:xfrm>
          <a:off x="0" y="0"/>
          <a:ext cx="0" cy="0"/>
          <a:chOff x="0" y="0"/>
          <a:chExt cx="0" cy="0"/>
        </a:xfrm>
      </p:grpSpPr>
      <p:pic>
        <p:nvPicPr>
          <p:cNvPr id="140" name="Google Shape;140;p70"/>
          <p:cNvPicPr preferRelativeResize="0"/>
          <p:nvPr/>
        </p:nvPicPr>
        <p:blipFill rotWithShape="1">
          <a:blip r:embed="rId2">
            <a:alphaModFix/>
          </a:blip>
          <a:srcRect l="-18397" t="27173" r="40001" b="32170"/>
          <a:stretch/>
        </p:blipFill>
        <p:spPr>
          <a:xfrm>
            <a:off x="0" y="0"/>
            <a:ext cx="12191999" cy="6858000"/>
          </a:xfrm>
          <a:prstGeom prst="rect">
            <a:avLst/>
          </a:prstGeom>
          <a:noFill/>
          <a:ln>
            <a:noFill/>
          </a:ln>
        </p:spPr>
      </p:pic>
      <p:sp>
        <p:nvSpPr>
          <p:cNvPr id="141" name="Google Shape;141;p70"/>
          <p:cNvSpPr txBox="1">
            <a:spLocks noGrp="1"/>
          </p:cNvSpPr>
          <p:nvPr>
            <p:ph type="title"/>
          </p:nvPr>
        </p:nvSpPr>
        <p:spPr>
          <a:xfrm>
            <a:off x="838200" y="365126"/>
            <a:ext cx="5013256"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70"/>
          <p:cNvSpPr txBox="1">
            <a:spLocks noGrp="1"/>
          </p:cNvSpPr>
          <p:nvPr>
            <p:ph type="body" idx="1"/>
          </p:nvPr>
        </p:nvSpPr>
        <p:spPr>
          <a:xfrm>
            <a:off x="838200" y="1524000"/>
            <a:ext cx="5013256" cy="465296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70"/>
          <p:cNvSpPr>
            <a:spLocks noGrp="1"/>
          </p:cNvSpPr>
          <p:nvPr>
            <p:ph type="pic" idx="2"/>
          </p:nvPr>
        </p:nvSpPr>
        <p:spPr>
          <a:xfrm>
            <a:off x="6715125" y="1133475"/>
            <a:ext cx="6003925" cy="4502150"/>
          </a:xfrm>
          <a:prstGeom prst="rect">
            <a:avLst/>
          </a:prstGeom>
          <a:noFill/>
          <a:ln>
            <a:noFill/>
          </a:ln>
        </p:spPr>
        <p:txBody>
          <a:bodyPr spcFirstLastPara="1" wrap="square" lIns="91425" tIns="45700" rIns="91425" bIns="45700" anchor="t"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29376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vice slide - smartphone [Oct18]">
  <p:cSld name="Device slide - smartphone [Oct18]">
    <p:spTree>
      <p:nvGrpSpPr>
        <p:cNvPr id="1" name="Shape 144"/>
        <p:cNvGrpSpPr/>
        <p:nvPr/>
      </p:nvGrpSpPr>
      <p:grpSpPr>
        <a:xfrm>
          <a:off x="0" y="0"/>
          <a:ext cx="0" cy="0"/>
          <a:chOff x="0" y="0"/>
          <a:chExt cx="0" cy="0"/>
        </a:xfrm>
      </p:grpSpPr>
      <p:pic>
        <p:nvPicPr>
          <p:cNvPr id="145" name="Google Shape;145;p71"/>
          <p:cNvPicPr preferRelativeResize="0"/>
          <p:nvPr/>
        </p:nvPicPr>
        <p:blipFill rotWithShape="1">
          <a:blip r:embed="rId2">
            <a:alphaModFix/>
          </a:blip>
          <a:srcRect l="-18397" t="11122" r="40001" b="16887"/>
          <a:stretch/>
        </p:blipFill>
        <p:spPr>
          <a:xfrm>
            <a:off x="856894" y="0"/>
            <a:ext cx="11335106" cy="6858000"/>
          </a:xfrm>
          <a:prstGeom prst="rect">
            <a:avLst/>
          </a:prstGeom>
          <a:noFill/>
          <a:ln>
            <a:noFill/>
          </a:ln>
        </p:spPr>
      </p:pic>
      <p:sp>
        <p:nvSpPr>
          <p:cNvPr id="146" name="Google Shape;146;p71"/>
          <p:cNvSpPr txBox="1">
            <a:spLocks noGrp="1"/>
          </p:cNvSpPr>
          <p:nvPr>
            <p:ph type="title"/>
          </p:nvPr>
        </p:nvSpPr>
        <p:spPr>
          <a:xfrm>
            <a:off x="838200" y="365126"/>
            <a:ext cx="6604000"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71"/>
          <p:cNvSpPr txBox="1">
            <a:spLocks noGrp="1"/>
          </p:cNvSpPr>
          <p:nvPr>
            <p:ph type="body" idx="1"/>
          </p:nvPr>
        </p:nvSpPr>
        <p:spPr>
          <a:xfrm>
            <a:off x="838200" y="1524000"/>
            <a:ext cx="6604000" cy="465296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71"/>
          <p:cNvSpPr>
            <a:spLocks noGrp="1"/>
          </p:cNvSpPr>
          <p:nvPr>
            <p:ph type="pic" idx="2"/>
          </p:nvPr>
        </p:nvSpPr>
        <p:spPr>
          <a:xfrm>
            <a:off x="8426450" y="1409700"/>
            <a:ext cx="2187575" cy="3876675"/>
          </a:xfrm>
          <a:prstGeom prst="rect">
            <a:avLst/>
          </a:prstGeom>
          <a:noFill/>
          <a:ln>
            <a:noFill/>
          </a:ln>
        </p:spPr>
        <p:txBody>
          <a:bodyPr spcFirstLastPara="1" wrap="square" lIns="91425" tIns="45700" rIns="91425" bIns="45700" anchor="t"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82989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Oct18]">
  <p:cSld name="Blank [Oct18]">
    <p:spTree>
      <p:nvGrpSpPr>
        <p:cNvPr id="1" name="Shape 149"/>
        <p:cNvGrpSpPr/>
        <p:nvPr/>
      </p:nvGrpSpPr>
      <p:grpSpPr>
        <a:xfrm>
          <a:off x="0" y="0"/>
          <a:ext cx="0" cy="0"/>
          <a:chOff x="0" y="0"/>
          <a:chExt cx="0" cy="0"/>
        </a:xfrm>
      </p:grpSpPr>
      <p:sp>
        <p:nvSpPr>
          <p:cNvPr id="150" name="Google Shape;150;p72"/>
          <p:cNvSpPr/>
          <p:nvPr/>
        </p:nvSpPr>
        <p:spPr>
          <a:xfrm>
            <a:off x="838200" y="0"/>
            <a:ext cx="1873469" cy="6858000"/>
          </a:xfrm>
          <a:prstGeom prst="rect">
            <a:avLst/>
          </a:prstGeom>
          <a:solidFill>
            <a:srgbClr val="0F14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68577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glow) [Oct18]" type="obj">
  <p:cSld name="Title and Content (glow) [Oct18]">
    <p:spTree>
      <p:nvGrpSpPr>
        <p:cNvPr id="1" name="Shape 20"/>
        <p:cNvGrpSpPr/>
        <p:nvPr/>
      </p:nvGrpSpPr>
      <p:grpSpPr>
        <a:xfrm>
          <a:off x="0" y="0"/>
          <a:ext cx="0" cy="0"/>
          <a:chOff x="0" y="0"/>
          <a:chExt cx="0" cy="0"/>
        </a:xfrm>
      </p:grpSpPr>
      <p:sp>
        <p:nvSpPr>
          <p:cNvPr id="21" name="Google Shape;21;p48"/>
          <p:cNvSpPr/>
          <p:nvPr/>
        </p:nvSpPr>
        <p:spPr>
          <a:xfrm>
            <a:off x="838200" y="0"/>
            <a:ext cx="11353798" cy="2353456"/>
          </a:xfrm>
          <a:prstGeom prst="rect">
            <a:avLst/>
          </a:prstGeom>
          <a:solidFill>
            <a:srgbClr val="0F14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2" name="Google Shape;22;p48"/>
          <p:cNvPicPr preferRelativeResize="0"/>
          <p:nvPr/>
        </p:nvPicPr>
        <p:blipFill rotWithShape="1">
          <a:blip r:embed="rId2">
            <a:alphaModFix/>
          </a:blip>
          <a:srcRect l="19712" t="68317" r="-12264" b="-31310"/>
          <a:stretch/>
        </p:blipFill>
        <p:spPr>
          <a:xfrm>
            <a:off x="0" y="0"/>
            <a:ext cx="12192000" cy="6858000"/>
          </a:xfrm>
          <a:prstGeom prst="rect">
            <a:avLst/>
          </a:prstGeom>
          <a:noFill/>
          <a:ln>
            <a:noFill/>
          </a:ln>
        </p:spPr>
      </p:pic>
      <p:pic>
        <p:nvPicPr>
          <p:cNvPr id="23" name="Google Shape;23;p48"/>
          <p:cNvPicPr preferRelativeResize="0"/>
          <p:nvPr/>
        </p:nvPicPr>
        <p:blipFill rotWithShape="1">
          <a:blip r:embed="rId2">
            <a:alphaModFix/>
          </a:blip>
          <a:srcRect l="57226" t="2815" r="-10941" b="26556"/>
          <a:stretch/>
        </p:blipFill>
        <p:spPr>
          <a:xfrm rot="10800000">
            <a:off x="5960961" y="-2"/>
            <a:ext cx="6231037" cy="6858002"/>
          </a:xfrm>
          <a:prstGeom prst="rect">
            <a:avLst/>
          </a:prstGeom>
          <a:noFill/>
          <a:ln>
            <a:noFill/>
          </a:ln>
        </p:spPr>
      </p:pic>
      <p:pic>
        <p:nvPicPr>
          <p:cNvPr id="24" name="Google Shape;24;p48"/>
          <p:cNvPicPr preferRelativeResize="0"/>
          <p:nvPr/>
        </p:nvPicPr>
        <p:blipFill rotWithShape="1">
          <a:blip r:embed="rId2">
            <a:alphaModFix amt="74000"/>
          </a:blip>
          <a:srcRect l="44808" t="-16989" r="7439" b="60503"/>
          <a:stretch/>
        </p:blipFill>
        <p:spPr>
          <a:xfrm>
            <a:off x="0" y="1"/>
            <a:ext cx="11829327" cy="6858000"/>
          </a:xfrm>
          <a:prstGeom prst="rect">
            <a:avLst/>
          </a:prstGeom>
          <a:noFill/>
          <a:ln>
            <a:noFill/>
          </a:ln>
        </p:spPr>
      </p:pic>
      <p:sp>
        <p:nvSpPr>
          <p:cNvPr id="25" name="Google Shape;25;p48"/>
          <p:cNvSpPr txBox="1">
            <a:spLocks noGrp="1"/>
          </p:cNvSpPr>
          <p:nvPr>
            <p:ph type="title"/>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8"/>
          <p:cNvSpPr txBox="1">
            <a:spLocks noGrp="1"/>
          </p:cNvSpPr>
          <p:nvPr>
            <p:ph type="body" idx="1"/>
          </p:nvPr>
        </p:nvSpPr>
        <p:spPr>
          <a:xfrm>
            <a:off x="838200" y="1524000"/>
            <a:ext cx="10515600" cy="465296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lvl1pPr>
            <a:lvl2pPr marL="914400" lvl="1" indent="-330200" algn="l">
              <a:lnSpc>
                <a:spcPct val="120000"/>
              </a:lnSpc>
              <a:spcBef>
                <a:spcPts val="500"/>
              </a:spcBef>
              <a:spcAft>
                <a:spcPts val="0"/>
              </a:spcAft>
              <a:buSzPts val="1600"/>
              <a:buChar char="•"/>
              <a:defRPr/>
            </a:lvl2pPr>
            <a:lvl3pPr marL="1371600" lvl="2" indent="-317500" algn="l">
              <a:lnSpc>
                <a:spcPct val="120000"/>
              </a:lnSpc>
              <a:spcBef>
                <a:spcPts val="500"/>
              </a:spcBef>
              <a:spcAft>
                <a:spcPts val="0"/>
              </a:spcAft>
              <a:buSzPts val="1400"/>
              <a:buChar char="•"/>
              <a:defRPr/>
            </a:lvl3pPr>
            <a:lvl4pPr marL="1828800" lvl="3" indent="-304800" algn="l">
              <a:lnSpc>
                <a:spcPct val="120000"/>
              </a:lnSpc>
              <a:spcBef>
                <a:spcPts val="500"/>
              </a:spcBef>
              <a:spcAft>
                <a:spcPts val="0"/>
              </a:spcAft>
              <a:buSzPts val="1200"/>
              <a:buChar char="•"/>
              <a:defRPr/>
            </a:lvl4pPr>
            <a:lvl5pPr marL="2286000" lvl="4" indent="-304800" algn="l">
              <a:lnSpc>
                <a:spcPct val="120000"/>
              </a:lnSpc>
              <a:spcBef>
                <a:spcPts val="500"/>
              </a:spcBef>
              <a:spcAft>
                <a:spcPts val="0"/>
              </a:spcAft>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7" name="Google Shape;27;p48"/>
          <p:cNvCxnSpPr/>
          <p:nvPr/>
        </p:nvCxnSpPr>
        <p:spPr>
          <a:xfrm>
            <a:off x="934450" y="1218648"/>
            <a:ext cx="974558" cy="0"/>
          </a:xfrm>
          <a:prstGeom prst="straightConnector1">
            <a:avLst/>
          </a:prstGeom>
          <a:noFill/>
          <a:ln w="28575" cap="flat" cmpd="sng">
            <a:solidFill>
              <a:srgbClr val="2583EE"/>
            </a:solidFill>
            <a:prstDash val="solid"/>
            <a:miter lim="800000"/>
            <a:headEnd type="none" w="sm" len="sm"/>
            <a:tailEnd type="none" w="sm" len="sm"/>
          </a:ln>
        </p:spPr>
      </p:cxnSp>
    </p:spTree>
    <p:extLst>
      <p:ext uri="{BB962C8B-B14F-4D97-AF65-F5344CB8AC3E}">
        <p14:creationId xmlns:p14="http://schemas.microsoft.com/office/powerpoint/2010/main" val="30389096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d slide [Oct18]">
  <p:cSld name="End slide [Oct18]">
    <p:spTree>
      <p:nvGrpSpPr>
        <p:cNvPr id="1" name="Shape 151"/>
        <p:cNvGrpSpPr/>
        <p:nvPr/>
      </p:nvGrpSpPr>
      <p:grpSpPr>
        <a:xfrm>
          <a:off x="0" y="0"/>
          <a:ext cx="0" cy="0"/>
          <a:chOff x="0" y="0"/>
          <a:chExt cx="0" cy="0"/>
        </a:xfrm>
      </p:grpSpPr>
      <p:sp>
        <p:nvSpPr>
          <p:cNvPr id="152" name="Google Shape;152;p73"/>
          <p:cNvSpPr/>
          <p:nvPr/>
        </p:nvSpPr>
        <p:spPr>
          <a:xfrm>
            <a:off x="838200" y="0"/>
            <a:ext cx="11183911" cy="2023672"/>
          </a:xfrm>
          <a:prstGeom prst="rect">
            <a:avLst/>
          </a:prstGeom>
          <a:solidFill>
            <a:srgbClr val="0F14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53" name="Google Shape;153;p73"/>
          <p:cNvPicPr preferRelativeResize="0"/>
          <p:nvPr/>
        </p:nvPicPr>
        <p:blipFill rotWithShape="1">
          <a:blip r:embed="rId2">
            <a:alphaModFix amt="74000"/>
          </a:blip>
          <a:srcRect l="56091" t="59593" r="-20875" b="-16079"/>
          <a:stretch/>
        </p:blipFill>
        <p:spPr>
          <a:xfrm>
            <a:off x="0" y="1"/>
            <a:ext cx="11829327" cy="6858000"/>
          </a:xfrm>
          <a:prstGeom prst="rect">
            <a:avLst/>
          </a:prstGeom>
          <a:noFill/>
          <a:ln>
            <a:noFill/>
          </a:ln>
        </p:spPr>
      </p:pic>
      <p:pic>
        <p:nvPicPr>
          <p:cNvPr id="154" name="Google Shape;154;p73"/>
          <p:cNvPicPr preferRelativeResize="0"/>
          <p:nvPr/>
        </p:nvPicPr>
        <p:blipFill rotWithShape="1">
          <a:blip r:embed="rId2">
            <a:alphaModFix amt="74000"/>
          </a:blip>
          <a:srcRect l="51363" t="4187" r="-21942" b="45610"/>
          <a:stretch/>
        </p:blipFill>
        <p:spPr>
          <a:xfrm rot="10800000">
            <a:off x="1614913" y="-22159"/>
            <a:ext cx="10577084" cy="6880158"/>
          </a:xfrm>
          <a:prstGeom prst="rect">
            <a:avLst/>
          </a:prstGeom>
          <a:noFill/>
          <a:ln>
            <a:noFill/>
          </a:ln>
        </p:spPr>
      </p:pic>
      <p:pic>
        <p:nvPicPr>
          <p:cNvPr id="155" name="Google Shape;155;p73"/>
          <p:cNvPicPr preferRelativeResize="0"/>
          <p:nvPr/>
        </p:nvPicPr>
        <p:blipFill rotWithShape="1">
          <a:blip r:embed="rId2">
            <a:alphaModFix/>
          </a:blip>
          <a:srcRect l="37673" t="-15646" r="6902" b="64238"/>
          <a:stretch/>
        </p:blipFill>
        <p:spPr>
          <a:xfrm>
            <a:off x="0" y="647114"/>
            <a:ext cx="12192000" cy="6210887"/>
          </a:xfrm>
          <a:prstGeom prst="rect">
            <a:avLst/>
          </a:prstGeom>
          <a:noFill/>
          <a:ln>
            <a:noFill/>
          </a:ln>
        </p:spPr>
      </p:pic>
      <p:sp>
        <p:nvSpPr>
          <p:cNvPr id="156" name="Google Shape;156;p73"/>
          <p:cNvSpPr txBox="1"/>
          <p:nvPr/>
        </p:nvSpPr>
        <p:spPr>
          <a:xfrm>
            <a:off x="4174436" y="3957304"/>
            <a:ext cx="3843130" cy="344557"/>
          </a:xfrm>
          <a:prstGeom prst="rect">
            <a:avLst/>
          </a:prstGeom>
          <a:noFill/>
          <a:ln>
            <a:noFill/>
          </a:ln>
        </p:spPr>
        <p:txBody>
          <a:bodyPr spcFirstLastPara="1" wrap="square" lIns="0" tIns="0" rIns="0" bIns="0" anchor="t" anchorCtr="0">
            <a:normAutofit/>
          </a:bodyPr>
          <a:lstStyle/>
          <a:p>
            <a:pPr marL="0" marR="0" lvl="0" indent="0" algn="ctr" rtl="0">
              <a:spcBef>
                <a:spcPts val="0"/>
              </a:spcBef>
              <a:spcAft>
                <a:spcPts val="0"/>
              </a:spcAft>
              <a:buNone/>
            </a:pPr>
            <a:r>
              <a:rPr lang="en-US" sz="1600" b="0" i="0">
                <a:solidFill>
                  <a:schemeClr val="lt1"/>
                </a:solidFill>
                <a:latin typeface="Arial"/>
                <a:ea typeface="Arial"/>
                <a:cs typeface="Arial"/>
                <a:sym typeface="Arial"/>
              </a:rPr>
              <a:t>dynatrace.com</a:t>
            </a:r>
            <a:endParaRPr sz="1600" b="0" i="0">
              <a:solidFill>
                <a:schemeClr val="lt1"/>
              </a:solidFill>
              <a:latin typeface="Arial"/>
              <a:ea typeface="Arial"/>
              <a:cs typeface="Arial"/>
              <a:sym typeface="Arial"/>
            </a:endParaRPr>
          </a:p>
        </p:txBody>
      </p:sp>
      <p:pic>
        <p:nvPicPr>
          <p:cNvPr id="157" name="Google Shape;157;p73"/>
          <p:cNvPicPr preferRelativeResize="0"/>
          <p:nvPr/>
        </p:nvPicPr>
        <p:blipFill rotWithShape="1">
          <a:blip r:embed="rId3">
            <a:alphaModFix/>
          </a:blip>
          <a:srcRect/>
          <a:stretch/>
        </p:blipFill>
        <p:spPr>
          <a:xfrm>
            <a:off x="4174434" y="2808544"/>
            <a:ext cx="3843133" cy="678953"/>
          </a:xfrm>
          <a:prstGeom prst="rect">
            <a:avLst/>
          </a:prstGeom>
          <a:noFill/>
          <a:ln>
            <a:noFill/>
          </a:ln>
        </p:spPr>
      </p:pic>
      <p:sp>
        <p:nvSpPr>
          <p:cNvPr id="158" name="Google Shape;158;p73">
            <a:hlinkClick r:id="rId4"/>
          </p:cNvPr>
          <p:cNvSpPr/>
          <p:nvPr/>
        </p:nvSpPr>
        <p:spPr>
          <a:xfrm>
            <a:off x="5002306" y="3903517"/>
            <a:ext cx="2151529" cy="34455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2435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500"/>
                                        <p:tgtEl>
                                          <p:spTgt spid="157"/>
                                        </p:tgtEl>
                                        <p:attrNameLst>
                                          <p:attrName>ppt_w</p:attrName>
                                        </p:attrNameLst>
                                      </p:cBhvr>
                                      <p:tavLst>
                                        <p:tav tm="0">
                                          <p:val>
                                            <p:strVal val="0"/>
                                          </p:val>
                                        </p:tav>
                                        <p:tav tm="100000">
                                          <p:val>
                                            <p:strVal val="#ppt_w"/>
                                          </p:val>
                                        </p:tav>
                                      </p:tavLst>
                                    </p:anim>
                                    <p:anim calcmode="lin" valueType="num">
                                      <p:cBhvr additive="base">
                                        <p:cTn id="8" dur="500"/>
                                        <p:tgtEl>
                                          <p:spTgt spid="157"/>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1000"/>
                                  </p:stCondLst>
                                  <p:childTnLst>
                                    <p:set>
                                      <p:cBhvr>
                                        <p:cTn id="10" dur="1" fill="hold">
                                          <p:stCondLst>
                                            <p:cond delay="0"/>
                                          </p:stCondLst>
                                        </p:cTn>
                                        <p:tgtEl>
                                          <p:spTgt spid="156"/>
                                        </p:tgtEl>
                                        <p:attrNameLst>
                                          <p:attrName>style.visibility</p:attrName>
                                        </p:attrNameLst>
                                      </p:cBhvr>
                                      <p:to>
                                        <p:strVal val="visible"/>
                                      </p:to>
                                    </p:set>
                                    <p:animEffect transition="in" filter="fade">
                                      <p:cBhvr>
                                        <p:cTn id="11" dur="2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d slide (trial) [Oct18]">
  <p:cSld name="End slide (trial) [Oct18]">
    <p:spTree>
      <p:nvGrpSpPr>
        <p:cNvPr id="1" name="Shape 159"/>
        <p:cNvGrpSpPr/>
        <p:nvPr/>
      </p:nvGrpSpPr>
      <p:grpSpPr>
        <a:xfrm>
          <a:off x="0" y="0"/>
          <a:ext cx="0" cy="0"/>
          <a:chOff x="0" y="0"/>
          <a:chExt cx="0" cy="0"/>
        </a:xfrm>
      </p:grpSpPr>
      <p:sp>
        <p:nvSpPr>
          <p:cNvPr id="160" name="Google Shape;160;p74"/>
          <p:cNvSpPr/>
          <p:nvPr/>
        </p:nvSpPr>
        <p:spPr>
          <a:xfrm>
            <a:off x="838200" y="0"/>
            <a:ext cx="11183911" cy="2023672"/>
          </a:xfrm>
          <a:prstGeom prst="rect">
            <a:avLst/>
          </a:prstGeom>
          <a:solidFill>
            <a:srgbClr val="0F14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1" name="Google Shape;161;p74"/>
          <p:cNvPicPr preferRelativeResize="0"/>
          <p:nvPr/>
        </p:nvPicPr>
        <p:blipFill rotWithShape="1">
          <a:blip r:embed="rId2">
            <a:alphaModFix amt="74000"/>
          </a:blip>
          <a:srcRect l="56091" t="59593" r="-20875" b="-16079"/>
          <a:stretch/>
        </p:blipFill>
        <p:spPr>
          <a:xfrm>
            <a:off x="0" y="1"/>
            <a:ext cx="11829327" cy="6858000"/>
          </a:xfrm>
          <a:prstGeom prst="rect">
            <a:avLst/>
          </a:prstGeom>
          <a:noFill/>
          <a:ln>
            <a:noFill/>
          </a:ln>
        </p:spPr>
      </p:pic>
      <p:pic>
        <p:nvPicPr>
          <p:cNvPr id="162" name="Google Shape;162;p74"/>
          <p:cNvPicPr preferRelativeResize="0"/>
          <p:nvPr/>
        </p:nvPicPr>
        <p:blipFill rotWithShape="1">
          <a:blip r:embed="rId2">
            <a:alphaModFix amt="74000"/>
          </a:blip>
          <a:srcRect l="51363" t="4187" r="-21942" b="45610"/>
          <a:stretch/>
        </p:blipFill>
        <p:spPr>
          <a:xfrm rot="10800000">
            <a:off x="1614913" y="-22159"/>
            <a:ext cx="10577084" cy="6880158"/>
          </a:xfrm>
          <a:prstGeom prst="rect">
            <a:avLst/>
          </a:prstGeom>
          <a:noFill/>
          <a:ln>
            <a:noFill/>
          </a:ln>
        </p:spPr>
      </p:pic>
      <p:pic>
        <p:nvPicPr>
          <p:cNvPr id="163" name="Google Shape;163;p74"/>
          <p:cNvPicPr preferRelativeResize="0"/>
          <p:nvPr/>
        </p:nvPicPr>
        <p:blipFill rotWithShape="1">
          <a:blip r:embed="rId2">
            <a:alphaModFix/>
          </a:blip>
          <a:srcRect l="37673" t="-15646" r="6902" b="64238"/>
          <a:stretch/>
        </p:blipFill>
        <p:spPr>
          <a:xfrm>
            <a:off x="0" y="647114"/>
            <a:ext cx="12192000" cy="6210887"/>
          </a:xfrm>
          <a:prstGeom prst="rect">
            <a:avLst/>
          </a:prstGeom>
          <a:noFill/>
          <a:ln>
            <a:noFill/>
          </a:ln>
        </p:spPr>
      </p:pic>
      <p:sp>
        <p:nvSpPr>
          <p:cNvPr id="164" name="Google Shape;164;p74">
            <a:hlinkClick r:id="rId3"/>
          </p:cNvPr>
          <p:cNvSpPr/>
          <p:nvPr/>
        </p:nvSpPr>
        <p:spPr>
          <a:xfrm>
            <a:off x="966182" y="4980265"/>
            <a:ext cx="2947558" cy="6108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74"/>
          <p:cNvSpPr txBox="1"/>
          <p:nvPr/>
        </p:nvSpPr>
        <p:spPr>
          <a:xfrm>
            <a:off x="966182" y="5164565"/>
            <a:ext cx="2947558" cy="426502"/>
          </a:xfrm>
          <a:prstGeom prst="rect">
            <a:avLst/>
          </a:prstGeom>
          <a:noFill/>
          <a:ln>
            <a:noFill/>
          </a:ln>
        </p:spPr>
        <p:txBody>
          <a:bodyPr spcFirstLastPara="1" wrap="square" lIns="0" tIns="0" rIns="0" bIns="0" anchor="t" anchorCtr="0">
            <a:normAutofit/>
          </a:bodyPr>
          <a:lstStyle/>
          <a:p>
            <a:pPr marL="0" marR="0" lvl="0" indent="0" algn="ctr" rtl="0">
              <a:spcBef>
                <a:spcPts val="0"/>
              </a:spcBef>
              <a:spcAft>
                <a:spcPts val="0"/>
              </a:spcAft>
              <a:buNone/>
            </a:pPr>
            <a:r>
              <a:rPr lang="en-US" sz="1600" b="1" i="0" u="none">
                <a:solidFill>
                  <a:schemeClr val="lt1"/>
                </a:solidFill>
                <a:latin typeface="Arial"/>
                <a:ea typeface="Arial"/>
                <a:cs typeface="Arial"/>
                <a:sym typeface="Arial"/>
              </a:rPr>
              <a:t>dynatrace.com/trial</a:t>
            </a:r>
            <a:endParaRPr/>
          </a:p>
        </p:txBody>
      </p:sp>
      <p:pic>
        <p:nvPicPr>
          <p:cNvPr id="166" name="Google Shape;166;p74"/>
          <p:cNvPicPr preferRelativeResize="0"/>
          <p:nvPr/>
        </p:nvPicPr>
        <p:blipFill rotWithShape="1">
          <a:blip r:embed="rId4">
            <a:alphaModFix/>
          </a:blip>
          <a:srcRect/>
          <a:stretch/>
        </p:blipFill>
        <p:spPr>
          <a:xfrm>
            <a:off x="966183" y="1635181"/>
            <a:ext cx="2947558" cy="520735"/>
          </a:xfrm>
          <a:prstGeom prst="rect">
            <a:avLst/>
          </a:prstGeom>
          <a:noFill/>
          <a:ln>
            <a:noFill/>
          </a:ln>
        </p:spPr>
      </p:pic>
      <p:sp>
        <p:nvSpPr>
          <p:cNvPr id="167" name="Google Shape;167;p74"/>
          <p:cNvSpPr txBox="1"/>
          <p:nvPr/>
        </p:nvSpPr>
        <p:spPr>
          <a:xfrm>
            <a:off x="838198" y="3143983"/>
            <a:ext cx="5150308" cy="132677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i="0">
                <a:solidFill>
                  <a:schemeClr val="lt1"/>
                </a:solidFill>
                <a:latin typeface="Arial"/>
                <a:ea typeface="Arial"/>
                <a:cs typeface="Arial"/>
                <a:sym typeface="Arial"/>
              </a:rPr>
              <a:t>Get ready to be amazed </a:t>
            </a:r>
            <a:endParaRPr/>
          </a:p>
          <a:p>
            <a:pPr marL="0" marR="0" lvl="0" indent="0" algn="l" rtl="0">
              <a:lnSpc>
                <a:spcPct val="150000"/>
              </a:lnSpc>
              <a:spcBef>
                <a:spcPts val="0"/>
              </a:spcBef>
              <a:spcAft>
                <a:spcPts val="0"/>
              </a:spcAft>
              <a:buNone/>
            </a:pPr>
            <a:r>
              <a:rPr lang="en-US" sz="2800" b="0" i="0">
                <a:solidFill>
                  <a:schemeClr val="lt1"/>
                </a:solidFill>
                <a:latin typeface="Arial"/>
                <a:ea typeface="Arial"/>
                <a:cs typeface="Arial"/>
                <a:sym typeface="Arial"/>
              </a:rPr>
              <a:t>in 5 minutes or less</a:t>
            </a:r>
            <a:endParaRPr/>
          </a:p>
        </p:txBody>
      </p:sp>
      <p:cxnSp>
        <p:nvCxnSpPr>
          <p:cNvPr id="168" name="Google Shape;168;p74"/>
          <p:cNvCxnSpPr/>
          <p:nvPr/>
        </p:nvCxnSpPr>
        <p:spPr>
          <a:xfrm>
            <a:off x="966182" y="2622998"/>
            <a:ext cx="974558" cy="0"/>
          </a:xfrm>
          <a:prstGeom prst="straightConnector1">
            <a:avLst/>
          </a:prstGeom>
          <a:noFill/>
          <a:ln w="28575" cap="flat" cmpd="sng">
            <a:solidFill>
              <a:srgbClr val="2583EE"/>
            </a:solidFill>
            <a:prstDash val="solid"/>
            <a:miter lim="800000"/>
            <a:headEnd type="none" w="sm" len="sm"/>
            <a:tailEnd type="none" w="sm" len="sm"/>
          </a:ln>
        </p:spPr>
      </p:cxnSp>
      <p:sp>
        <p:nvSpPr>
          <p:cNvPr id="169" name="Google Shape;169;p74"/>
          <p:cNvSpPr txBox="1"/>
          <p:nvPr/>
        </p:nvSpPr>
        <p:spPr>
          <a:xfrm>
            <a:off x="11563109" y="6345589"/>
            <a:ext cx="363536" cy="281872"/>
          </a:xfrm>
          <a:prstGeom prst="rect">
            <a:avLst/>
          </a:prstGeom>
          <a:no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fld id="{00000000-1234-1234-1234-123412341234}" type="slidenum">
              <a:rPr lang="en-US" sz="1100">
                <a:solidFill>
                  <a:srgbClr val="BFBFBF"/>
                </a:solidFill>
                <a:latin typeface="Calibri"/>
                <a:ea typeface="Calibri"/>
                <a:cs typeface="Calibri"/>
                <a:sym typeface="Calibri"/>
              </a:rPr>
              <a:t>‹#›</a:t>
            </a:fld>
            <a:endParaRPr sz="1100">
              <a:solidFill>
                <a:srgbClr val="BFBFBF"/>
              </a:solidFill>
              <a:latin typeface="Calibri"/>
              <a:ea typeface="Calibri"/>
              <a:cs typeface="Calibri"/>
              <a:sym typeface="Calibri"/>
            </a:endParaRPr>
          </a:p>
        </p:txBody>
      </p:sp>
      <p:sp>
        <p:nvSpPr>
          <p:cNvPr id="170" name="Google Shape;170;p74"/>
          <p:cNvSpPr txBox="1"/>
          <p:nvPr/>
        </p:nvSpPr>
        <p:spPr>
          <a:xfrm>
            <a:off x="10266420" y="6403464"/>
            <a:ext cx="1142467" cy="212943"/>
          </a:xfrm>
          <a:prstGeom prst="rect">
            <a:avLst/>
          </a:prstGeom>
          <a:no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700">
                <a:solidFill>
                  <a:srgbClr val="BFBFBF"/>
                </a:solidFill>
                <a:latin typeface="Calibri"/>
                <a:ea typeface="Calibri"/>
                <a:cs typeface="Calibri"/>
                <a:sym typeface="Calibri"/>
              </a:rPr>
              <a:t>Confidential</a:t>
            </a:r>
            <a:endParaRPr sz="1100">
              <a:solidFill>
                <a:srgbClr val="BFBFBF"/>
              </a:solidFill>
              <a:latin typeface="Calibri"/>
              <a:ea typeface="Calibri"/>
              <a:cs typeface="Calibri"/>
              <a:sym typeface="Calibri"/>
            </a:endParaRPr>
          </a:p>
        </p:txBody>
      </p:sp>
      <p:pic>
        <p:nvPicPr>
          <p:cNvPr id="171" name="Google Shape;171;p74"/>
          <p:cNvPicPr preferRelativeResize="0"/>
          <p:nvPr/>
        </p:nvPicPr>
        <p:blipFill rotWithShape="1">
          <a:blip r:embed="rId5">
            <a:alphaModFix/>
          </a:blip>
          <a:srcRect/>
          <a:stretch/>
        </p:blipFill>
        <p:spPr>
          <a:xfrm>
            <a:off x="6480175" y="-385763"/>
            <a:ext cx="5711825" cy="7343775"/>
          </a:xfrm>
          <a:prstGeom prst="rect">
            <a:avLst/>
          </a:prstGeom>
          <a:noFill/>
          <a:ln>
            <a:noFill/>
          </a:ln>
        </p:spPr>
      </p:pic>
    </p:spTree>
    <p:extLst>
      <p:ext uri="{BB962C8B-B14F-4D97-AF65-F5344CB8AC3E}">
        <p14:creationId xmlns:p14="http://schemas.microsoft.com/office/powerpoint/2010/main" val="32537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p:tgtEl>
                                          <p:spTgt spid="171"/>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1000"/>
                                  </p:stCondLst>
                                  <p:childTnLst>
                                    <p:set>
                                      <p:cBhvr>
                                        <p:cTn id="9" dur="1" fill="hold">
                                          <p:stCondLst>
                                            <p:cond delay="0"/>
                                          </p:stCondLst>
                                        </p:cTn>
                                        <p:tgtEl>
                                          <p:spTgt spid="166"/>
                                        </p:tgtEl>
                                        <p:attrNameLst>
                                          <p:attrName>style.visibility</p:attrName>
                                        </p:attrNameLst>
                                      </p:cBhvr>
                                      <p:to>
                                        <p:strVal val="visible"/>
                                      </p:to>
                                    </p:set>
                                    <p:anim calcmode="lin" valueType="num">
                                      <p:cBhvr additive="base">
                                        <p:cTn id="10" dur="500"/>
                                        <p:tgtEl>
                                          <p:spTgt spid="166"/>
                                        </p:tgtEl>
                                        <p:attrNameLst>
                                          <p:attrName>ppt_w</p:attrName>
                                        </p:attrNameLst>
                                      </p:cBhvr>
                                      <p:tavLst>
                                        <p:tav tm="0">
                                          <p:val>
                                            <p:strVal val="0"/>
                                          </p:val>
                                        </p:tav>
                                        <p:tav tm="100000">
                                          <p:val>
                                            <p:strVal val="#ppt_w"/>
                                          </p:val>
                                        </p:tav>
                                      </p:tavLst>
                                    </p:anim>
                                    <p:anim calcmode="lin" valueType="num">
                                      <p:cBhvr additive="base">
                                        <p:cTn id="11" dur="500"/>
                                        <p:tgtEl>
                                          <p:spTgt spid="166"/>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1750"/>
                                  </p:stCondLst>
                                  <p:childTnLst>
                                    <p:set>
                                      <p:cBhvr>
                                        <p:cTn id="13" dur="1" fill="hold">
                                          <p:stCondLst>
                                            <p:cond delay="0"/>
                                          </p:stCondLst>
                                        </p:cTn>
                                        <p:tgtEl>
                                          <p:spTgt spid="168"/>
                                        </p:tgtEl>
                                        <p:attrNameLst>
                                          <p:attrName>style.visibility</p:attrName>
                                        </p:attrNameLst>
                                      </p:cBhvr>
                                      <p:to>
                                        <p:strVal val="visible"/>
                                      </p:to>
                                    </p:set>
                                    <p:animEffect transition="in" filter="fade">
                                      <p:cBhvr>
                                        <p:cTn id="14" dur="1000"/>
                                        <p:tgtEl>
                                          <p:spTgt spid="168"/>
                                        </p:tgtEl>
                                      </p:cBhvr>
                                    </p:animEffect>
                                  </p:childTnLst>
                                </p:cTn>
                              </p:par>
                              <p:par>
                                <p:cTn id="15" presetID="10" presetClass="entr" presetSubtype="0" fill="hold" nodeType="withEffect">
                                  <p:stCondLst>
                                    <p:cond delay="300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2000"/>
                                        <p:tgtEl>
                                          <p:spTgt spid="167"/>
                                        </p:tgtEl>
                                      </p:cBhvr>
                                    </p:animEffect>
                                  </p:childTnLst>
                                </p:cTn>
                              </p:par>
                              <p:par>
                                <p:cTn id="18" presetID="10" presetClass="entr" presetSubtype="0" fill="hold" nodeType="withEffect">
                                  <p:stCondLst>
                                    <p:cond delay="5000"/>
                                  </p:stCondLst>
                                  <p:childTnLst>
                                    <p:set>
                                      <p:cBhvr>
                                        <p:cTn id="19" dur="1" fill="hold">
                                          <p:stCondLst>
                                            <p:cond delay="0"/>
                                          </p:stCondLst>
                                        </p:cTn>
                                        <p:tgtEl>
                                          <p:spTgt spid="165"/>
                                        </p:tgtEl>
                                        <p:attrNameLst>
                                          <p:attrName>style.visibility</p:attrName>
                                        </p:attrNameLst>
                                      </p:cBhvr>
                                      <p:to>
                                        <p:strVal val="visible"/>
                                      </p:to>
                                    </p:set>
                                    <p:animEffect transition="in" filter="fade">
                                      <p:cBhvr>
                                        <p:cTn id="20" dur="2500"/>
                                        <p:tgtEl>
                                          <p:spTgt spid="165"/>
                                        </p:tgtEl>
                                      </p:cBhvr>
                                    </p:animEffect>
                                  </p:childTnLst>
                                </p:cTn>
                              </p:par>
                              <p:par>
                                <p:cTn id="21" presetID="10" presetClass="entr" presetSubtype="0" fill="hold" nodeType="withEffect">
                                  <p:stCondLst>
                                    <p:cond delay="5000"/>
                                  </p:stCondLst>
                                  <p:childTnLst>
                                    <p:set>
                                      <p:cBhvr>
                                        <p:cTn id="22" dur="1" fill="hold">
                                          <p:stCondLst>
                                            <p:cond delay="0"/>
                                          </p:stCondLst>
                                        </p:cTn>
                                        <p:tgtEl>
                                          <p:spTgt spid="164"/>
                                        </p:tgtEl>
                                        <p:attrNameLst>
                                          <p:attrName>style.visibility</p:attrName>
                                        </p:attrNameLst>
                                      </p:cBhvr>
                                      <p:to>
                                        <p:strVal val="visible"/>
                                      </p:to>
                                    </p:set>
                                    <p:animEffect transition="in" filter="fade">
                                      <p:cBhvr>
                                        <p:cTn id="23" dur="2500"/>
                                        <p:tgtEl>
                                          <p:spTgt spid="164"/>
                                        </p:tgtEl>
                                      </p:cBhvr>
                                    </p:animEffect>
                                  </p:childTnLst>
                                </p:cTn>
                              </p:par>
                              <p:par>
                                <p:cTn id="24" presetID="1" presetClass="exit" presetSubtype="0" fill="hold" nodeType="withEffect">
                                  <p:stCondLst>
                                    <p:cond delay="0"/>
                                  </p:stCondLst>
                                  <p:childTnLst>
                                    <p:set>
                                      <p:cBhvr>
                                        <p:cTn id="25" dur="1" fill="hold">
                                          <p:stCondLst>
                                            <p:cond delay="1"/>
                                          </p:stCondLst>
                                        </p:cTn>
                                        <p:tgtEl>
                                          <p:spTgt spid="17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1"/>
                                          </p:stCondLst>
                                        </p:cTn>
                                        <p:tgtEl>
                                          <p:spTgt spid="1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_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F903-EA48-4AC4-B2E3-00DE6156230D}"/>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de-AT"/>
          </a:p>
        </p:txBody>
      </p:sp>
    </p:spTree>
    <p:extLst>
      <p:ext uri="{BB962C8B-B14F-4D97-AF65-F5344CB8AC3E}">
        <p14:creationId xmlns:p14="http://schemas.microsoft.com/office/powerpoint/2010/main" val="2721878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EF6D43E-EA38-41A2-8C73-56AE0D5C9B70}"/>
              </a:ext>
            </a:extLst>
          </p:cNvPr>
          <p:cNvSpPr>
            <a:spLocks noGrp="1"/>
          </p:cNvSpPr>
          <p:nvPr>
            <p:ph idx="1" hasCustomPrompt="1"/>
          </p:nvPr>
        </p:nvSpPr>
        <p:spPr>
          <a:xfrm>
            <a:off x="388257" y="1284740"/>
            <a:ext cx="10515600" cy="5037366"/>
          </a:xfrm>
          <a:prstGeom prst="rect">
            <a:avLst/>
          </a:prstGeom>
        </p:spPr>
        <p:txBody>
          <a:bodyPr>
            <a:normAutofit/>
          </a:bodyPr>
          <a:lstStyle>
            <a:lvl1pPr marL="457200" indent="-457200">
              <a:buClr>
                <a:schemeClr val="tx1"/>
              </a:buClr>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fr-FR" dirty="0"/>
              <a:t>Edit the </a:t>
            </a:r>
            <a:r>
              <a:rPr lang="fr-FR" dirty="0" err="1"/>
              <a:t>list</a:t>
            </a:r>
            <a:r>
              <a:rPr lang="fr-FR" dirty="0"/>
              <a:t> </a:t>
            </a:r>
            <a:r>
              <a:rPr lang="fr-FR" dirty="0" err="1"/>
              <a:t>text</a:t>
            </a:r>
            <a:r>
              <a:rPr lang="fr-FR" dirty="0"/>
              <a:t> </a:t>
            </a:r>
            <a:r>
              <a:rPr lang="fr-FR" dirty="0" err="1"/>
              <a:t>here</a:t>
            </a:r>
            <a:endParaRPr lang="fr-FR" dirty="0"/>
          </a:p>
        </p:txBody>
      </p:sp>
      <p:sp>
        <p:nvSpPr>
          <p:cNvPr id="4" name="Espace réservé du contenu 2">
            <a:extLst>
              <a:ext uri="{FF2B5EF4-FFF2-40B4-BE49-F238E27FC236}">
                <a16:creationId xmlns:a16="http://schemas.microsoft.com/office/drawing/2014/main" id="{0479DE76-7FBE-B445-854C-1DC2AAA4D65E}"/>
              </a:ext>
            </a:extLst>
          </p:cNvPr>
          <p:cNvSpPr>
            <a:spLocks noGrp="1"/>
          </p:cNvSpPr>
          <p:nvPr>
            <p:ph idx="10" hasCustomPrompt="1"/>
          </p:nvPr>
        </p:nvSpPr>
        <p:spPr>
          <a:xfrm>
            <a:off x="388257" y="217940"/>
            <a:ext cx="10515600" cy="523740"/>
          </a:xfrm>
          <a:prstGeom prst="rect">
            <a:avLst/>
          </a:prstGeom>
        </p:spPr>
        <p:txBody>
          <a:bodyPr>
            <a:normAutofit/>
          </a:bodyPr>
          <a:lstStyle>
            <a:lvl1pPr marL="0" indent="0">
              <a:buClr>
                <a:schemeClr val="tx1"/>
              </a:buClr>
              <a:buFont typeface="Arial" panose="020B0604020202020204" pitchFamily="34" charset="0"/>
              <a:buNone/>
              <a:defRPr sz="2000" b="1">
                <a:latin typeface="Arial" panose="020B0604020202020204" pitchFamily="34" charset="0"/>
                <a:ea typeface="Verdana" panose="020B0604030504040204" pitchFamily="34" charset="0"/>
                <a:cs typeface="Arial" panose="020B0604020202020204" pitchFamily="34" charset="0"/>
              </a:defRPr>
            </a:lvl1pPr>
          </a:lstStyle>
          <a:p>
            <a:pPr lvl="0"/>
            <a:r>
              <a:rPr lang="fr-FR" dirty="0"/>
              <a:t>Edit the </a:t>
            </a:r>
            <a:r>
              <a:rPr lang="fr-FR" dirty="0" err="1"/>
              <a:t>list</a:t>
            </a:r>
            <a:r>
              <a:rPr lang="fr-FR" dirty="0"/>
              <a:t> </a:t>
            </a:r>
            <a:r>
              <a:rPr lang="fr-FR" dirty="0" err="1"/>
              <a:t>text</a:t>
            </a:r>
            <a:r>
              <a:rPr lang="fr-FR" dirty="0"/>
              <a:t> </a:t>
            </a:r>
            <a:r>
              <a:rPr lang="fr-FR" dirty="0" err="1"/>
              <a:t>here</a:t>
            </a:r>
            <a:endParaRPr lang="fr-FR" dirty="0"/>
          </a:p>
        </p:txBody>
      </p:sp>
    </p:spTree>
    <p:extLst>
      <p:ext uri="{BB962C8B-B14F-4D97-AF65-F5344CB8AC3E}">
        <p14:creationId xmlns:p14="http://schemas.microsoft.com/office/powerpoint/2010/main" val="4257277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C22604-17CD-4C78-A6F5-352423D369C1}"/>
              </a:ext>
            </a:extLst>
          </p:cNvPr>
          <p:cNvSpPr>
            <a:spLocks noGrp="1"/>
          </p:cNvSpPr>
          <p:nvPr>
            <p:ph type="title" hasCustomPrompt="1"/>
          </p:nvPr>
        </p:nvSpPr>
        <p:spPr>
          <a:xfrm>
            <a:off x="4789715" y="3877584"/>
            <a:ext cx="6564085" cy="723446"/>
          </a:xfrm>
        </p:spPr>
        <p:txBody>
          <a:bodyPr>
            <a:noAutofit/>
          </a:bodyPr>
          <a:lstStyle>
            <a:lvl1pPr algn="ctr">
              <a:defRPr sz="2400" b="1">
                <a:solidFill>
                  <a:srgbClr val="0070C0"/>
                </a:solidFill>
                <a:latin typeface="Arial" panose="020B0604020202020204" pitchFamily="34" charset="0"/>
                <a:cs typeface="Arial" panose="020B0604020202020204" pitchFamily="34" charset="0"/>
              </a:defRPr>
            </a:lvl1pPr>
          </a:lstStyle>
          <a:p>
            <a:r>
              <a:rPr lang="fr-FR" dirty="0"/>
              <a:t>Click to Edit Topic section focus</a:t>
            </a:r>
          </a:p>
        </p:txBody>
      </p:sp>
      <p:sp>
        <p:nvSpPr>
          <p:cNvPr id="8" name="Espace réservé du texte 7">
            <a:extLst>
              <a:ext uri="{FF2B5EF4-FFF2-40B4-BE49-F238E27FC236}">
                <a16:creationId xmlns:a16="http://schemas.microsoft.com/office/drawing/2014/main" id="{77A89DDD-355F-4A16-A246-06DA38149709}"/>
              </a:ext>
            </a:extLst>
          </p:cNvPr>
          <p:cNvSpPr>
            <a:spLocks noGrp="1"/>
          </p:cNvSpPr>
          <p:nvPr>
            <p:ph type="body" sz="quarter" idx="13" hasCustomPrompt="1"/>
          </p:nvPr>
        </p:nvSpPr>
        <p:spPr>
          <a:xfrm>
            <a:off x="4789488" y="4789488"/>
            <a:ext cx="6564312" cy="723900"/>
          </a:xfrm>
          <a:prstGeom prst="rect">
            <a:avLst/>
          </a:prstGeom>
        </p:spPr>
        <p:txBody>
          <a:bodyPr>
            <a:normAutofit/>
          </a:bodyPr>
          <a:lstStyle>
            <a:lvl1pPr marL="0" indent="0" algn="ctr">
              <a:buNone/>
              <a:defRPr sz="2400" b="0">
                <a:latin typeface="Arial" panose="020B0604020202020204" pitchFamily="34" charset="0"/>
                <a:cs typeface="Arial" panose="020B0604020202020204" pitchFamily="34" charset="0"/>
              </a:defRPr>
            </a:lvl1pPr>
          </a:lstStyle>
          <a:p>
            <a:pPr lvl="0"/>
            <a:r>
              <a:rPr lang="fr-FR" dirty="0"/>
              <a:t>Click to Edit Topic section</a:t>
            </a:r>
          </a:p>
        </p:txBody>
      </p:sp>
      <p:sp>
        <p:nvSpPr>
          <p:cNvPr id="10" name="Espace réservé du texte 9">
            <a:extLst>
              <a:ext uri="{FF2B5EF4-FFF2-40B4-BE49-F238E27FC236}">
                <a16:creationId xmlns:a16="http://schemas.microsoft.com/office/drawing/2014/main" id="{810BE6DA-EDB4-4FE3-9A35-94A417C953A4}"/>
              </a:ext>
            </a:extLst>
          </p:cNvPr>
          <p:cNvSpPr>
            <a:spLocks noGrp="1"/>
          </p:cNvSpPr>
          <p:nvPr>
            <p:ph type="body" sz="quarter" idx="14" hasCustomPrompt="1"/>
          </p:nvPr>
        </p:nvSpPr>
        <p:spPr>
          <a:xfrm>
            <a:off x="4789488" y="5675313"/>
            <a:ext cx="6564312" cy="723900"/>
          </a:xfrm>
          <a:prstGeom prst="rect">
            <a:avLst/>
          </a:prstGeom>
        </p:spPr>
        <p:txBody>
          <a:bodyPr>
            <a:normAutofit/>
          </a:bodyPr>
          <a:lstStyle>
            <a:lvl1pPr marL="0" indent="0" algn="ctr">
              <a:buNone/>
              <a:defRPr sz="2400">
                <a:latin typeface="Arial" panose="020B0604020202020204" pitchFamily="34" charset="0"/>
                <a:cs typeface="Arial" panose="020B0604020202020204" pitchFamily="34" charset="0"/>
              </a:defRPr>
            </a:lvl1pPr>
          </a:lstStyle>
          <a:p>
            <a:pPr lvl="0"/>
            <a:r>
              <a:rPr lang="fr-FR" dirty="0"/>
              <a:t>Click to Edit Topic section</a:t>
            </a:r>
          </a:p>
        </p:txBody>
      </p:sp>
    </p:spTree>
    <p:extLst>
      <p:ext uri="{BB962C8B-B14F-4D97-AF65-F5344CB8AC3E}">
        <p14:creationId xmlns:p14="http://schemas.microsoft.com/office/powerpoint/2010/main" val="874617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Oct18]">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685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485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399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EF6D43E-EA38-41A2-8C73-56AE0D5C9B70}"/>
              </a:ext>
            </a:extLst>
          </p:cNvPr>
          <p:cNvSpPr>
            <a:spLocks noGrp="1"/>
          </p:cNvSpPr>
          <p:nvPr>
            <p:ph idx="1" hasCustomPrompt="1"/>
          </p:nvPr>
        </p:nvSpPr>
        <p:spPr>
          <a:xfrm>
            <a:off x="388257" y="1284740"/>
            <a:ext cx="10515600" cy="5037366"/>
          </a:xfrm>
          <a:prstGeom prst="rect">
            <a:avLst/>
          </a:prstGeom>
        </p:spPr>
        <p:txBody>
          <a:bodyPr>
            <a:normAutofit/>
          </a:bodyPr>
          <a:lstStyle>
            <a:lvl1pPr marL="457200" indent="-457200">
              <a:buClr>
                <a:schemeClr val="tx1"/>
              </a:buClr>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fr-FR" dirty="0"/>
              <a:t>Edit the </a:t>
            </a:r>
            <a:r>
              <a:rPr lang="fr-FR" dirty="0" err="1"/>
              <a:t>list</a:t>
            </a:r>
            <a:r>
              <a:rPr lang="fr-FR" dirty="0"/>
              <a:t> </a:t>
            </a:r>
            <a:r>
              <a:rPr lang="fr-FR" dirty="0" err="1"/>
              <a:t>text</a:t>
            </a:r>
            <a:r>
              <a:rPr lang="fr-FR" dirty="0"/>
              <a:t> </a:t>
            </a:r>
            <a:r>
              <a:rPr lang="fr-FR" dirty="0" err="1"/>
              <a:t>here</a:t>
            </a:r>
            <a:endParaRPr lang="fr-FR" dirty="0"/>
          </a:p>
        </p:txBody>
      </p:sp>
      <p:sp>
        <p:nvSpPr>
          <p:cNvPr id="4" name="Espace réservé du contenu 2">
            <a:extLst>
              <a:ext uri="{FF2B5EF4-FFF2-40B4-BE49-F238E27FC236}">
                <a16:creationId xmlns:a16="http://schemas.microsoft.com/office/drawing/2014/main" id="{0479DE76-7FBE-B445-854C-1DC2AAA4D65E}"/>
              </a:ext>
            </a:extLst>
          </p:cNvPr>
          <p:cNvSpPr>
            <a:spLocks noGrp="1"/>
          </p:cNvSpPr>
          <p:nvPr>
            <p:ph idx="10" hasCustomPrompt="1"/>
          </p:nvPr>
        </p:nvSpPr>
        <p:spPr>
          <a:xfrm>
            <a:off x="388257" y="217940"/>
            <a:ext cx="10515600" cy="523740"/>
          </a:xfrm>
          <a:prstGeom prst="rect">
            <a:avLst/>
          </a:prstGeom>
        </p:spPr>
        <p:txBody>
          <a:bodyPr>
            <a:normAutofit/>
          </a:bodyPr>
          <a:lstStyle>
            <a:lvl1pPr marL="0" indent="0">
              <a:buClr>
                <a:schemeClr val="tx1"/>
              </a:buClr>
              <a:buFont typeface="Arial" panose="020B0604020202020204" pitchFamily="34" charset="0"/>
              <a:buNone/>
              <a:defRPr sz="2000" b="1">
                <a:latin typeface="Arial" panose="020B0604020202020204" pitchFamily="34" charset="0"/>
                <a:ea typeface="Verdana" panose="020B0604030504040204" pitchFamily="34" charset="0"/>
                <a:cs typeface="Arial" panose="020B0604020202020204" pitchFamily="34" charset="0"/>
              </a:defRPr>
            </a:lvl1pPr>
          </a:lstStyle>
          <a:p>
            <a:pPr lvl="0"/>
            <a:r>
              <a:rPr lang="fr-FR" dirty="0"/>
              <a:t>Edit the </a:t>
            </a:r>
            <a:r>
              <a:rPr lang="fr-FR" dirty="0" err="1"/>
              <a:t>list</a:t>
            </a:r>
            <a:r>
              <a:rPr lang="fr-FR" dirty="0"/>
              <a:t> </a:t>
            </a:r>
            <a:r>
              <a:rPr lang="fr-FR" dirty="0" err="1"/>
              <a:t>text</a:t>
            </a:r>
            <a:r>
              <a:rPr lang="fr-FR" dirty="0"/>
              <a:t> </a:t>
            </a:r>
            <a:r>
              <a:rPr lang="fr-FR" dirty="0" err="1"/>
              <a:t>here</a:t>
            </a:r>
            <a:endParaRPr lang="fr-FR" dirty="0"/>
          </a:p>
        </p:txBody>
      </p:sp>
    </p:spTree>
    <p:extLst>
      <p:ext uri="{BB962C8B-B14F-4D97-AF65-F5344CB8AC3E}">
        <p14:creationId xmlns:p14="http://schemas.microsoft.com/office/powerpoint/2010/main" val="21799964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C22604-17CD-4C78-A6F5-352423D369C1}"/>
              </a:ext>
            </a:extLst>
          </p:cNvPr>
          <p:cNvSpPr>
            <a:spLocks noGrp="1"/>
          </p:cNvSpPr>
          <p:nvPr>
            <p:ph type="title" hasCustomPrompt="1"/>
          </p:nvPr>
        </p:nvSpPr>
        <p:spPr>
          <a:xfrm>
            <a:off x="4789715" y="3877584"/>
            <a:ext cx="6564085" cy="723446"/>
          </a:xfrm>
        </p:spPr>
        <p:txBody>
          <a:bodyPr>
            <a:noAutofit/>
          </a:bodyPr>
          <a:lstStyle>
            <a:lvl1pPr algn="ctr">
              <a:defRPr sz="2400" b="1">
                <a:solidFill>
                  <a:srgbClr val="0070C0"/>
                </a:solidFill>
                <a:latin typeface="Arial" panose="020B0604020202020204" pitchFamily="34" charset="0"/>
                <a:cs typeface="Arial" panose="020B0604020202020204" pitchFamily="34" charset="0"/>
              </a:defRPr>
            </a:lvl1pPr>
          </a:lstStyle>
          <a:p>
            <a:r>
              <a:rPr lang="fr-FR" dirty="0"/>
              <a:t>Click to Edit Topic section focus</a:t>
            </a:r>
          </a:p>
        </p:txBody>
      </p:sp>
      <p:sp>
        <p:nvSpPr>
          <p:cNvPr id="8" name="Espace réservé du texte 7">
            <a:extLst>
              <a:ext uri="{FF2B5EF4-FFF2-40B4-BE49-F238E27FC236}">
                <a16:creationId xmlns:a16="http://schemas.microsoft.com/office/drawing/2014/main" id="{77A89DDD-355F-4A16-A246-06DA38149709}"/>
              </a:ext>
            </a:extLst>
          </p:cNvPr>
          <p:cNvSpPr>
            <a:spLocks noGrp="1"/>
          </p:cNvSpPr>
          <p:nvPr>
            <p:ph type="body" sz="quarter" idx="13" hasCustomPrompt="1"/>
          </p:nvPr>
        </p:nvSpPr>
        <p:spPr>
          <a:xfrm>
            <a:off x="4789488" y="4789488"/>
            <a:ext cx="6564312" cy="723900"/>
          </a:xfrm>
          <a:prstGeom prst="rect">
            <a:avLst/>
          </a:prstGeom>
        </p:spPr>
        <p:txBody>
          <a:bodyPr>
            <a:normAutofit/>
          </a:bodyPr>
          <a:lstStyle>
            <a:lvl1pPr marL="0" indent="0" algn="ctr">
              <a:buNone/>
              <a:defRPr sz="2400" b="0">
                <a:latin typeface="Arial" panose="020B0604020202020204" pitchFamily="34" charset="0"/>
                <a:cs typeface="Arial" panose="020B0604020202020204" pitchFamily="34" charset="0"/>
              </a:defRPr>
            </a:lvl1pPr>
          </a:lstStyle>
          <a:p>
            <a:pPr lvl="0"/>
            <a:r>
              <a:rPr lang="fr-FR" dirty="0"/>
              <a:t>Click to Edit Topic section</a:t>
            </a:r>
          </a:p>
        </p:txBody>
      </p:sp>
      <p:sp>
        <p:nvSpPr>
          <p:cNvPr id="10" name="Espace réservé du texte 9">
            <a:extLst>
              <a:ext uri="{FF2B5EF4-FFF2-40B4-BE49-F238E27FC236}">
                <a16:creationId xmlns:a16="http://schemas.microsoft.com/office/drawing/2014/main" id="{810BE6DA-EDB4-4FE3-9A35-94A417C953A4}"/>
              </a:ext>
            </a:extLst>
          </p:cNvPr>
          <p:cNvSpPr>
            <a:spLocks noGrp="1"/>
          </p:cNvSpPr>
          <p:nvPr>
            <p:ph type="body" sz="quarter" idx="14" hasCustomPrompt="1"/>
          </p:nvPr>
        </p:nvSpPr>
        <p:spPr>
          <a:xfrm>
            <a:off x="4789488" y="5675313"/>
            <a:ext cx="6564312" cy="723900"/>
          </a:xfrm>
          <a:prstGeom prst="rect">
            <a:avLst/>
          </a:prstGeom>
        </p:spPr>
        <p:txBody>
          <a:bodyPr>
            <a:normAutofit/>
          </a:bodyPr>
          <a:lstStyle>
            <a:lvl1pPr marL="0" indent="0" algn="ctr">
              <a:buNone/>
              <a:defRPr sz="2400">
                <a:latin typeface="Arial" panose="020B0604020202020204" pitchFamily="34" charset="0"/>
                <a:cs typeface="Arial" panose="020B0604020202020204" pitchFamily="34" charset="0"/>
              </a:defRPr>
            </a:lvl1pPr>
          </a:lstStyle>
          <a:p>
            <a:pPr lvl="0"/>
            <a:r>
              <a:rPr lang="fr-FR" dirty="0"/>
              <a:t>Click to Edit Topic section</a:t>
            </a:r>
          </a:p>
        </p:txBody>
      </p:sp>
    </p:spTree>
    <p:extLst>
      <p:ext uri="{BB962C8B-B14F-4D97-AF65-F5344CB8AC3E}">
        <p14:creationId xmlns:p14="http://schemas.microsoft.com/office/powerpoint/2010/main" val="42921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break 2 [Oct18]" type="titleOnly">
  <p:cSld name="Section break 2 [Oct18]">
    <p:spTree>
      <p:nvGrpSpPr>
        <p:cNvPr id="1" name="Shape 30"/>
        <p:cNvGrpSpPr/>
        <p:nvPr/>
      </p:nvGrpSpPr>
      <p:grpSpPr>
        <a:xfrm>
          <a:off x="0" y="0"/>
          <a:ext cx="0" cy="0"/>
          <a:chOff x="0" y="0"/>
          <a:chExt cx="0" cy="0"/>
        </a:xfrm>
      </p:grpSpPr>
      <p:sp>
        <p:nvSpPr>
          <p:cNvPr id="31" name="Google Shape;31;p50"/>
          <p:cNvSpPr/>
          <p:nvPr/>
        </p:nvSpPr>
        <p:spPr>
          <a:xfrm>
            <a:off x="838200" y="0"/>
            <a:ext cx="11243872" cy="1528997"/>
          </a:xfrm>
          <a:prstGeom prst="rect">
            <a:avLst/>
          </a:prstGeom>
          <a:solidFill>
            <a:srgbClr val="0F14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2" name="Google Shape;32;p50"/>
          <p:cNvPicPr preferRelativeResize="0"/>
          <p:nvPr/>
        </p:nvPicPr>
        <p:blipFill rotWithShape="1">
          <a:blip r:embed="rId2">
            <a:alphaModFix/>
          </a:blip>
          <a:srcRect l="53393" t="41075" r="-40382" b="5048"/>
          <a:stretch/>
        </p:blipFill>
        <p:spPr>
          <a:xfrm rot="10800000">
            <a:off x="0" y="0"/>
            <a:ext cx="12192000" cy="6858000"/>
          </a:xfrm>
          <a:prstGeom prst="rect">
            <a:avLst/>
          </a:prstGeom>
          <a:noFill/>
          <a:ln>
            <a:noFill/>
          </a:ln>
        </p:spPr>
      </p:pic>
      <p:pic>
        <p:nvPicPr>
          <p:cNvPr id="33" name="Google Shape;33;p50"/>
          <p:cNvPicPr preferRelativeResize="0"/>
          <p:nvPr/>
        </p:nvPicPr>
        <p:blipFill rotWithShape="1">
          <a:blip r:embed="rId2">
            <a:alphaModFix amt="74000"/>
          </a:blip>
          <a:srcRect l="45472" t="-24517" r="6775" b="68031"/>
          <a:stretch/>
        </p:blipFill>
        <p:spPr>
          <a:xfrm>
            <a:off x="0" y="1"/>
            <a:ext cx="11829327" cy="6858000"/>
          </a:xfrm>
          <a:prstGeom prst="rect">
            <a:avLst/>
          </a:prstGeom>
          <a:noFill/>
          <a:ln>
            <a:noFill/>
          </a:ln>
        </p:spPr>
      </p:pic>
      <p:pic>
        <p:nvPicPr>
          <p:cNvPr id="34" name="Google Shape;34;p50"/>
          <p:cNvPicPr preferRelativeResize="0"/>
          <p:nvPr/>
        </p:nvPicPr>
        <p:blipFill rotWithShape="1">
          <a:blip r:embed="rId2">
            <a:alphaModFix/>
          </a:blip>
          <a:srcRect l="54662" t="56507" r="4871" b="-12993"/>
          <a:stretch/>
        </p:blipFill>
        <p:spPr>
          <a:xfrm>
            <a:off x="0" y="0"/>
            <a:ext cx="12191999" cy="6993467"/>
          </a:xfrm>
          <a:prstGeom prst="rect">
            <a:avLst/>
          </a:prstGeom>
          <a:noFill/>
          <a:ln>
            <a:noFill/>
          </a:ln>
        </p:spPr>
      </p:pic>
      <p:sp>
        <p:nvSpPr>
          <p:cNvPr id="35" name="Google Shape;35;p50"/>
          <p:cNvSpPr txBox="1">
            <a:spLocks noGrp="1"/>
          </p:cNvSpPr>
          <p:nvPr>
            <p:ph type="title"/>
          </p:nvPr>
        </p:nvSpPr>
        <p:spPr>
          <a:xfrm>
            <a:off x="838200" y="2208433"/>
            <a:ext cx="10515600" cy="1536450"/>
          </a:xfrm>
          <a:prstGeom prst="rect">
            <a:avLst/>
          </a:prstGeom>
          <a:noFill/>
          <a:ln>
            <a:noFill/>
          </a:ln>
        </p:spPr>
        <p:txBody>
          <a:bodyPr spcFirstLastPara="1" wrap="square" lIns="91425" tIns="45700" rIns="91425" bIns="45700" anchor="b" anchorCtr="0">
            <a:normAutofit/>
          </a:bodyPr>
          <a:lstStyle>
            <a:lvl1pPr lvl="0" algn="ctr">
              <a:lnSpc>
                <a:spcPct val="120000"/>
              </a:lnSpc>
              <a:spcBef>
                <a:spcPts val="0"/>
              </a:spcBef>
              <a:spcAft>
                <a:spcPts val="0"/>
              </a:spcAft>
              <a:buClr>
                <a:schemeClr val="lt1"/>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6" name="Google Shape;36;p50"/>
          <p:cNvCxnSpPr/>
          <p:nvPr/>
        </p:nvCxnSpPr>
        <p:spPr>
          <a:xfrm>
            <a:off x="5135880" y="4069425"/>
            <a:ext cx="1920240" cy="0"/>
          </a:xfrm>
          <a:prstGeom prst="straightConnector1">
            <a:avLst/>
          </a:prstGeom>
          <a:noFill/>
          <a:ln w="28575" cap="flat" cmpd="sng">
            <a:solidFill>
              <a:srgbClr val="1496FF"/>
            </a:solidFill>
            <a:prstDash val="solid"/>
            <a:miter lim="800000"/>
            <a:headEnd type="none" w="sm" len="sm"/>
            <a:tailEnd type="none" w="sm" len="sm"/>
          </a:ln>
        </p:spPr>
      </p:cxnSp>
    </p:spTree>
    <p:extLst>
      <p:ext uri="{BB962C8B-B14F-4D97-AF65-F5344CB8AC3E}">
        <p14:creationId xmlns:p14="http://schemas.microsoft.com/office/powerpoint/2010/main" val="147814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Oct18]">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720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7411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294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00938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59882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9714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98488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0202247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285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373"/>
        <p:cNvGrpSpPr/>
        <p:nvPr/>
      </p:nvGrpSpPr>
      <p:grpSpPr>
        <a:xfrm>
          <a:off x="0" y="0"/>
          <a:ext cx="0" cy="0"/>
          <a:chOff x="0" y="0"/>
          <a:chExt cx="0" cy="0"/>
        </a:xfrm>
      </p:grpSpPr>
      <p:sp>
        <p:nvSpPr>
          <p:cNvPr id="374" name="Google Shape;374;p68"/>
          <p:cNvSpPr/>
          <p:nvPr/>
        </p:nvSpPr>
        <p:spPr>
          <a:xfrm>
            <a:off x="0" y="0"/>
            <a:ext cx="9840915" cy="836712"/>
          </a:xfrm>
          <a:prstGeom prst="rect">
            <a:avLst/>
          </a:prstGeom>
          <a:solidFill>
            <a:srgbClr val="2D394E"/>
          </a:solidFill>
          <a:ln w="26425" cap="flat" cmpd="sng">
            <a:solidFill>
              <a:srgbClr val="2D394E"/>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a:solidFill>
                <a:schemeClr val="lt1"/>
              </a:solidFill>
              <a:latin typeface="Montserrat Medium"/>
              <a:ea typeface="Montserrat Medium"/>
              <a:cs typeface="Montserrat Medium"/>
              <a:sym typeface="Montserrat Medium"/>
            </a:endParaRPr>
          </a:p>
        </p:txBody>
      </p:sp>
      <p:sp>
        <p:nvSpPr>
          <p:cNvPr id="375" name="Google Shape;375;p68"/>
          <p:cNvSpPr/>
          <p:nvPr/>
        </p:nvSpPr>
        <p:spPr>
          <a:xfrm>
            <a:off x="9840915" y="0"/>
            <a:ext cx="2351100" cy="836712"/>
          </a:xfrm>
          <a:prstGeom prst="rect">
            <a:avLst/>
          </a:prstGeom>
          <a:solidFill>
            <a:srgbClr val="0EADAA"/>
          </a:solidFill>
          <a:ln w="26425" cap="flat" cmpd="sng">
            <a:solidFill>
              <a:srgbClr val="0EADAA"/>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a:solidFill>
                <a:schemeClr val="lt1"/>
              </a:solidFill>
              <a:latin typeface="Montserrat Medium"/>
              <a:ea typeface="Montserrat Medium"/>
              <a:cs typeface="Montserrat Medium"/>
              <a:sym typeface="Montserrat Medium"/>
            </a:endParaRPr>
          </a:p>
        </p:txBody>
      </p:sp>
      <p:pic>
        <p:nvPicPr>
          <p:cNvPr id="376" name="Google Shape;376;p68"/>
          <p:cNvPicPr preferRelativeResize="0"/>
          <p:nvPr/>
        </p:nvPicPr>
        <p:blipFill rotWithShape="1">
          <a:blip r:embed="rId2">
            <a:alphaModFix/>
          </a:blip>
          <a:srcRect/>
          <a:stretch/>
        </p:blipFill>
        <p:spPr>
          <a:xfrm>
            <a:off x="10173390" y="172459"/>
            <a:ext cx="1685925" cy="476251"/>
          </a:xfrm>
          <a:prstGeom prst="rect">
            <a:avLst/>
          </a:prstGeom>
          <a:noFill/>
          <a:ln>
            <a:noFill/>
          </a:ln>
        </p:spPr>
      </p:pic>
      <p:sp>
        <p:nvSpPr>
          <p:cNvPr id="377" name="Google Shape;377;p68"/>
          <p:cNvSpPr txBox="1">
            <a:spLocks noGrp="1"/>
          </p:cNvSpPr>
          <p:nvPr>
            <p:ph type="title"/>
          </p:nvPr>
        </p:nvSpPr>
        <p:spPr>
          <a:xfrm>
            <a:off x="190575" y="188640"/>
            <a:ext cx="9362269" cy="490067"/>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chemeClr val="lt1"/>
              </a:buClr>
              <a:buSzPts val="1900"/>
              <a:buFont typeface="Montserrat SemiBold"/>
              <a:buNone/>
              <a:defRPr sz="2533" b="0" i="0" u="none" strike="noStrike" cap="none">
                <a:solidFill>
                  <a:schemeClr val="lt1"/>
                </a:solidFill>
                <a:latin typeface="Montserrat SemiBold"/>
                <a:ea typeface="Montserrat SemiBold"/>
                <a:cs typeface="Montserrat SemiBold"/>
                <a:sym typeface="Montserrat SemiBold"/>
              </a:defRPr>
            </a:lvl1pPr>
            <a:lvl2pPr lvl="1">
              <a:spcBef>
                <a:spcPts val="0"/>
              </a:spcBef>
              <a:spcAft>
                <a:spcPts val="0"/>
              </a:spcAft>
              <a:buSzPts val="1100"/>
              <a:buNone/>
              <a:defRPr sz="1867"/>
            </a:lvl2pPr>
            <a:lvl3pPr lvl="2">
              <a:spcBef>
                <a:spcPts val="0"/>
              </a:spcBef>
              <a:spcAft>
                <a:spcPts val="0"/>
              </a:spcAft>
              <a:buSzPts val="1100"/>
              <a:buNone/>
              <a:defRPr sz="1867"/>
            </a:lvl3pPr>
            <a:lvl4pPr lvl="3">
              <a:spcBef>
                <a:spcPts val="0"/>
              </a:spcBef>
              <a:spcAft>
                <a:spcPts val="0"/>
              </a:spcAft>
              <a:buSzPts val="1100"/>
              <a:buNone/>
              <a:defRPr sz="1867"/>
            </a:lvl4pPr>
            <a:lvl5pPr lvl="4">
              <a:spcBef>
                <a:spcPts val="0"/>
              </a:spcBef>
              <a:spcAft>
                <a:spcPts val="0"/>
              </a:spcAft>
              <a:buSzPts val="1100"/>
              <a:buNone/>
              <a:defRPr sz="1867"/>
            </a:lvl5pPr>
            <a:lvl6pPr lvl="5">
              <a:spcBef>
                <a:spcPts val="0"/>
              </a:spcBef>
              <a:spcAft>
                <a:spcPts val="0"/>
              </a:spcAft>
              <a:buSzPts val="1100"/>
              <a:buNone/>
              <a:defRPr sz="1867"/>
            </a:lvl6pPr>
            <a:lvl7pPr lvl="6">
              <a:spcBef>
                <a:spcPts val="0"/>
              </a:spcBef>
              <a:spcAft>
                <a:spcPts val="0"/>
              </a:spcAft>
              <a:buSzPts val="1100"/>
              <a:buNone/>
              <a:defRPr sz="1867"/>
            </a:lvl7pPr>
            <a:lvl8pPr lvl="7">
              <a:spcBef>
                <a:spcPts val="0"/>
              </a:spcBef>
              <a:spcAft>
                <a:spcPts val="0"/>
              </a:spcAft>
              <a:buSzPts val="1100"/>
              <a:buNone/>
              <a:defRPr sz="1867"/>
            </a:lvl8pPr>
            <a:lvl9pPr lvl="8">
              <a:spcBef>
                <a:spcPts val="0"/>
              </a:spcBef>
              <a:spcAft>
                <a:spcPts val="0"/>
              </a:spcAft>
              <a:buSzPts val="1100"/>
              <a:buNone/>
              <a:defRPr sz="1867"/>
            </a:lvl9pPr>
          </a:lstStyle>
          <a:p>
            <a:endParaRPr/>
          </a:p>
        </p:txBody>
      </p:sp>
    </p:spTree>
    <p:extLst>
      <p:ext uri="{BB962C8B-B14F-4D97-AF65-F5344CB8AC3E}">
        <p14:creationId xmlns:p14="http://schemas.microsoft.com/office/powerpoint/2010/main" val="2307058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vice slide - laptop [Oct18]">
  <p:cSld name="Device slide - laptop [Oct18]">
    <p:spTree>
      <p:nvGrpSpPr>
        <p:cNvPr id="1" name="Shape 37"/>
        <p:cNvGrpSpPr/>
        <p:nvPr/>
      </p:nvGrpSpPr>
      <p:grpSpPr>
        <a:xfrm>
          <a:off x="0" y="0"/>
          <a:ext cx="0" cy="0"/>
          <a:chOff x="0" y="0"/>
          <a:chExt cx="0" cy="0"/>
        </a:xfrm>
      </p:grpSpPr>
      <p:pic>
        <p:nvPicPr>
          <p:cNvPr id="38" name="Google Shape;38;p51"/>
          <p:cNvPicPr preferRelativeResize="0"/>
          <p:nvPr/>
        </p:nvPicPr>
        <p:blipFill rotWithShape="1">
          <a:blip r:embed="rId2">
            <a:alphaModFix/>
          </a:blip>
          <a:srcRect l="-18397" t="27173" r="40001" b="32170"/>
          <a:stretch/>
        </p:blipFill>
        <p:spPr>
          <a:xfrm>
            <a:off x="0" y="0"/>
            <a:ext cx="12191999" cy="6858000"/>
          </a:xfrm>
          <a:prstGeom prst="rect">
            <a:avLst/>
          </a:prstGeom>
          <a:noFill/>
          <a:ln>
            <a:noFill/>
          </a:ln>
        </p:spPr>
      </p:pic>
      <p:sp>
        <p:nvSpPr>
          <p:cNvPr id="39" name="Google Shape;39;p51"/>
          <p:cNvSpPr txBox="1">
            <a:spLocks noGrp="1"/>
          </p:cNvSpPr>
          <p:nvPr>
            <p:ph type="title"/>
          </p:nvPr>
        </p:nvSpPr>
        <p:spPr>
          <a:xfrm>
            <a:off x="838200" y="365126"/>
            <a:ext cx="4775199"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1"/>
          <p:cNvSpPr txBox="1">
            <a:spLocks noGrp="1"/>
          </p:cNvSpPr>
          <p:nvPr>
            <p:ph type="body" idx="1"/>
          </p:nvPr>
        </p:nvSpPr>
        <p:spPr>
          <a:xfrm>
            <a:off x="838200" y="1524000"/>
            <a:ext cx="4775199" cy="465296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51"/>
          <p:cNvSpPr>
            <a:spLocks noGrp="1"/>
          </p:cNvSpPr>
          <p:nvPr>
            <p:ph type="pic" idx="2"/>
          </p:nvPr>
        </p:nvSpPr>
        <p:spPr>
          <a:xfrm>
            <a:off x="6410325" y="1228725"/>
            <a:ext cx="6578600" cy="4124326"/>
          </a:xfrm>
          <a:prstGeom prst="rect">
            <a:avLst/>
          </a:prstGeom>
          <a:noFill/>
          <a:ln>
            <a:noFill/>
          </a:ln>
        </p:spPr>
        <p:txBody>
          <a:bodyPr spcFirstLastPara="1" wrap="square" lIns="91425" tIns="45700" rIns="91425" bIns="45700" anchor="t"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1898149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448"/>
        <p:cNvGrpSpPr/>
        <p:nvPr/>
      </p:nvGrpSpPr>
      <p:grpSpPr>
        <a:xfrm>
          <a:off x="0" y="0"/>
          <a:ext cx="0" cy="0"/>
          <a:chOff x="0" y="0"/>
          <a:chExt cx="0" cy="0"/>
        </a:xfrm>
      </p:grpSpPr>
      <p:sp>
        <p:nvSpPr>
          <p:cNvPr id="449" name="Google Shape;449;p85"/>
          <p:cNvSpPr/>
          <p:nvPr/>
        </p:nvSpPr>
        <p:spPr>
          <a:xfrm>
            <a:off x="0" y="0"/>
            <a:ext cx="9840915" cy="836712"/>
          </a:xfrm>
          <a:prstGeom prst="rect">
            <a:avLst/>
          </a:prstGeom>
          <a:solidFill>
            <a:srgbClr val="2D394E"/>
          </a:solidFill>
          <a:ln w="26425" cap="flat" cmpd="sng">
            <a:solidFill>
              <a:srgbClr val="2D394E"/>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Montserrat Medium"/>
              <a:ea typeface="Montserrat Medium"/>
              <a:cs typeface="Montserrat Medium"/>
              <a:sym typeface="Montserrat Medium"/>
            </a:endParaRPr>
          </a:p>
        </p:txBody>
      </p:sp>
      <p:sp>
        <p:nvSpPr>
          <p:cNvPr id="450" name="Google Shape;450;p85"/>
          <p:cNvSpPr/>
          <p:nvPr/>
        </p:nvSpPr>
        <p:spPr>
          <a:xfrm>
            <a:off x="9840915" y="0"/>
            <a:ext cx="2351100" cy="836712"/>
          </a:xfrm>
          <a:prstGeom prst="rect">
            <a:avLst/>
          </a:prstGeom>
          <a:solidFill>
            <a:srgbClr val="0EADAA"/>
          </a:solidFill>
          <a:ln w="26425" cap="flat" cmpd="sng">
            <a:solidFill>
              <a:srgbClr val="0EADAA"/>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Montserrat Medium"/>
              <a:ea typeface="Montserrat Medium"/>
              <a:cs typeface="Montserrat Medium"/>
              <a:sym typeface="Montserrat Medium"/>
            </a:endParaRPr>
          </a:p>
        </p:txBody>
      </p:sp>
      <p:pic>
        <p:nvPicPr>
          <p:cNvPr id="451" name="Google Shape;451;p85"/>
          <p:cNvPicPr preferRelativeResize="0"/>
          <p:nvPr/>
        </p:nvPicPr>
        <p:blipFill rotWithShape="1">
          <a:blip r:embed="rId2">
            <a:alphaModFix/>
          </a:blip>
          <a:srcRect/>
          <a:stretch/>
        </p:blipFill>
        <p:spPr>
          <a:xfrm>
            <a:off x="10173390" y="172459"/>
            <a:ext cx="1685925" cy="476251"/>
          </a:xfrm>
          <a:prstGeom prst="rect">
            <a:avLst/>
          </a:prstGeom>
          <a:noFill/>
          <a:ln>
            <a:noFill/>
          </a:ln>
        </p:spPr>
      </p:pic>
      <p:sp>
        <p:nvSpPr>
          <p:cNvPr id="452" name="Google Shape;452;p85"/>
          <p:cNvSpPr txBox="1">
            <a:spLocks noGrp="1"/>
          </p:cNvSpPr>
          <p:nvPr>
            <p:ph type="title"/>
          </p:nvPr>
        </p:nvSpPr>
        <p:spPr>
          <a:xfrm>
            <a:off x="190575" y="188640"/>
            <a:ext cx="9362269" cy="490067"/>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chemeClr val="lt1"/>
              </a:buClr>
              <a:buSzPts val="1900"/>
              <a:buFont typeface="Montserrat SemiBold"/>
              <a:buNone/>
              <a:defRPr sz="2533" b="0" i="0" u="none" strike="noStrike" cap="none">
                <a:solidFill>
                  <a:schemeClr val="lt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453" name="Google Shape;453;p85"/>
          <p:cNvSpPr txBox="1">
            <a:spLocks noGrp="1"/>
          </p:cNvSpPr>
          <p:nvPr>
            <p:ph type="body" idx="1"/>
          </p:nvPr>
        </p:nvSpPr>
        <p:spPr>
          <a:xfrm>
            <a:off x="262593" y="1124744"/>
            <a:ext cx="11666827" cy="5544616"/>
          </a:xfrm>
          <a:prstGeom prst="rect">
            <a:avLst/>
          </a:prstGeom>
          <a:noFill/>
          <a:ln>
            <a:noFill/>
          </a:ln>
        </p:spPr>
        <p:txBody>
          <a:bodyPr spcFirstLastPara="1" wrap="square" lIns="68575" tIns="34275" rIns="68575" bIns="34275" anchor="t" anchorCtr="0">
            <a:noAutofit/>
          </a:bodyPr>
          <a:lstStyle>
            <a:lvl1pPr marL="609585" lvl="0" indent="-431789" algn="l">
              <a:lnSpc>
                <a:spcPct val="100000"/>
              </a:lnSpc>
              <a:spcBef>
                <a:spcPts val="533"/>
              </a:spcBef>
              <a:spcAft>
                <a:spcPts val="0"/>
              </a:spcAft>
              <a:buSzPts val="1500"/>
              <a:buChar char="•"/>
              <a:defRPr/>
            </a:lvl1pPr>
            <a:lvl2pPr marL="1219170" lvl="1" indent="-414856" algn="l">
              <a:lnSpc>
                <a:spcPct val="100000"/>
              </a:lnSpc>
              <a:spcBef>
                <a:spcPts val="400"/>
              </a:spcBef>
              <a:spcAft>
                <a:spcPts val="0"/>
              </a:spcAft>
              <a:buSzPts val="1300"/>
              <a:buChar char="•"/>
              <a:defRPr/>
            </a:lvl2pPr>
            <a:lvl3pPr marL="1828754" lvl="2" indent="-406390" algn="l">
              <a:lnSpc>
                <a:spcPct val="100000"/>
              </a:lnSpc>
              <a:spcBef>
                <a:spcPts val="400"/>
              </a:spcBef>
              <a:spcAft>
                <a:spcPts val="0"/>
              </a:spcAft>
              <a:buSzPts val="1200"/>
              <a:buChar char="•"/>
              <a:defRPr/>
            </a:lvl3pPr>
            <a:lvl4pPr marL="2438339" lvl="3" indent="-406390" algn="l">
              <a:lnSpc>
                <a:spcPct val="100000"/>
              </a:lnSpc>
              <a:spcBef>
                <a:spcPts val="267"/>
              </a:spcBef>
              <a:spcAft>
                <a:spcPts val="0"/>
              </a:spcAft>
              <a:buSzPts val="1200"/>
              <a:buChar char="•"/>
              <a:defRPr/>
            </a:lvl4pPr>
            <a:lvl5pPr marL="3047924" lvl="4" indent="-397923" algn="l">
              <a:lnSpc>
                <a:spcPct val="100000"/>
              </a:lnSpc>
              <a:spcBef>
                <a:spcPts val="267"/>
              </a:spcBef>
              <a:spcAft>
                <a:spcPts val="0"/>
              </a:spcAft>
              <a:buSzPts val="1100"/>
              <a:buChar char="•"/>
              <a:defRPr/>
            </a:lvl5pPr>
            <a:lvl6pPr marL="3657509" lvl="5" indent="-423323" algn="l">
              <a:lnSpc>
                <a:spcPct val="100000"/>
              </a:lnSpc>
              <a:spcBef>
                <a:spcPts val="400"/>
              </a:spcBef>
              <a:spcAft>
                <a:spcPts val="0"/>
              </a:spcAft>
              <a:buSzPts val="1400"/>
              <a:buChar char="•"/>
              <a:defRPr/>
            </a:lvl6pPr>
            <a:lvl7pPr marL="4267093" lvl="6" indent="-423323" algn="l">
              <a:lnSpc>
                <a:spcPct val="100000"/>
              </a:lnSpc>
              <a:spcBef>
                <a:spcPts val="400"/>
              </a:spcBef>
              <a:spcAft>
                <a:spcPts val="0"/>
              </a:spcAft>
              <a:buSzPts val="1400"/>
              <a:buChar char="•"/>
              <a:defRPr/>
            </a:lvl7pPr>
            <a:lvl8pPr marL="4876678" lvl="7" indent="-423323" algn="l">
              <a:lnSpc>
                <a:spcPct val="100000"/>
              </a:lnSpc>
              <a:spcBef>
                <a:spcPts val="400"/>
              </a:spcBef>
              <a:spcAft>
                <a:spcPts val="0"/>
              </a:spcAft>
              <a:buSzPts val="1400"/>
              <a:buChar char="•"/>
              <a:defRPr/>
            </a:lvl8pPr>
            <a:lvl9pPr marL="5486263" lvl="8" indent="-423323" algn="l">
              <a:lnSpc>
                <a:spcPct val="100000"/>
              </a:lnSpc>
              <a:spcBef>
                <a:spcPts val="400"/>
              </a:spcBef>
              <a:spcAft>
                <a:spcPts val="0"/>
              </a:spcAft>
              <a:buSzPts val="1400"/>
              <a:buChar char="•"/>
              <a:defRPr/>
            </a:lvl9pPr>
          </a:lstStyle>
          <a:p>
            <a:endParaRPr/>
          </a:p>
        </p:txBody>
      </p:sp>
    </p:spTree>
    <p:extLst>
      <p:ext uri="{BB962C8B-B14F-4D97-AF65-F5344CB8AC3E}">
        <p14:creationId xmlns:p14="http://schemas.microsoft.com/office/powerpoint/2010/main" val="15291362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Header Title">
  <p:cSld name="Header Title">
    <p:spTree>
      <p:nvGrpSpPr>
        <p:cNvPr id="1" name="Shape 632"/>
        <p:cNvGrpSpPr/>
        <p:nvPr/>
      </p:nvGrpSpPr>
      <p:grpSpPr>
        <a:xfrm>
          <a:off x="0" y="0"/>
          <a:ext cx="0" cy="0"/>
          <a:chOff x="0" y="0"/>
          <a:chExt cx="0" cy="0"/>
        </a:xfrm>
      </p:grpSpPr>
      <p:sp>
        <p:nvSpPr>
          <p:cNvPr id="633" name="Google Shape;633;p117"/>
          <p:cNvSpPr/>
          <p:nvPr/>
        </p:nvSpPr>
        <p:spPr>
          <a:xfrm>
            <a:off x="1" y="0"/>
            <a:ext cx="9839623" cy="836712"/>
          </a:xfrm>
          <a:prstGeom prst="rect">
            <a:avLst/>
          </a:prstGeom>
          <a:solidFill>
            <a:srgbClr val="2D394E"/>
          </a:solidFill>
          <a:ln w="12700" cap="flat" cmpd="sng">
            <a:solidFill>
              <a:srgbClr val="2D394E"/>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Montserrat Medium"/>
              <a:ea typeface="Montserrat Medium"/>
              <a:cs typeface="Montserrat Medium"/>
              <a:sym typeface="Montserrat Medium"/>
            </a:endParaRPr>
          </a:p>
        </p:txBody>
      </p:sp>
      <p:sp>
        <p:nvSpPr>
          <p:cNvPr id="634" name="Google Shape;634;p117"/>
          <p:cNvSpPr txBox="1">
            <a:spLocks noGrp="1"/>
          </p:cNvSpPr>
          <p:nvPr>
            <p:ph type="title"/>
          </p:nvPr>
        </p:nvSpPr>
        <p:spPr>
          <a:xfrm>
            <a:off x="260745" y="208771"/>
            <a:ext cx="9355123" cy="480131"/>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100"/>
              <a:buFont typeface="Montserrat SemiBold"/>
              <a:buNone/>
              <a:defRPr sz="2800">
                <a:solidFill>
                  <a:schemeClr val="lt1"/>
                </a:solidFill>
                <a:latin typeface="Montserrat SemiBold"/>
                <a:ea typeface="Montserrat SemiBold"/>
                <a:cs typeface="Montserrat SemiBold"/>
                <a:sym typeface="Montserrat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5" name="Google Shape;635;p117"/>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6" name="Google Shape;636;p117"/>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7" name="Google Shape;637;p117"/>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
        <p:nvSpPr>
          <p:cNvPr id="638" name="Google Shape;638;p117"/>
          <p:cNvSpPr/>
          <p:nvPr/>
        </p:nvSpPr>
        <p:spPr>
          <a:xfrm>
            <a:off x="9839623" y="0"/>
            <a:ext cx="2350791" cy="836712"/>
          </a:xfrm>
          <a:prstGeom prst="rect">
            <a:avLst/>
          </a:prstGeom>
          <a:solidFill>
            <a:srgbClr val="0EADAA"/>
          </a:solidFill>
          <a:ln w="12700" cap="flat" cmpd="sng">
            <a:solidFill>
              <a:srgbClr val="0EADAA"/>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Montserrat Medium"/>
              <a:ea typeface="Montserrat Medium"/>
              <a:cs typeface="Montserrat Medium"/>
              <a:sym typeface="Montserrat Medium"/>
            </a:endParaRPr>
          </a:p>
        </p:txBody>
      </p:sp>
      <p:grpSp>
        <p:nvGrpSpPr>
          <p:cNvPr id="639" name="Google Shape;639;p117"/>
          <p:cNvGrpSpPr/>
          <p:nvPr/>
        </p:nvGrpSpPr>
        <p:grpSpPr>
          <a:xfrm>
            <a:off x="10172056" y="172460"/>
            <a:ext cx="1685925" cy="490433"/>
            <a:chOff x="1692276" y="7116763"/>
            <a:chExt cx="8791575" cy="2557462"/>
          </a:xfrm>
        </p:grpSpPr>
        <p:sp>
          <p:nvSpPr>
            <p:cNvPr id="640" name="Google Shape;640;p117"/>
            <p:cNvSpPr/>
            <p:nvPr/>
          </p:nvSpPr>
          <p:spPr>
            <a:xfrm>
              <a:off x="1692276" y="7116763"/>
              <a:ext cx="2135188" cy="1622425"/>
            </a:xfrm>
            <a:custGeom>
              <a:avLst/>
              <a:gdLst/>
              <a:ahLst/>
              <a:cxnLst/>
              <a:rect l="l" t="t" r="r" b="b"/>
              <a:pathLst>
                <a:path w="992" h="751" extrusionOk="0">
                  <a:moveTo>
                    <a:pt x="616" y="0"/>
                  </a:moveTo>
                  <a:cubicBezTo>
                    <a:pt x="638" y="9"/>
                    <a:pt x="661" y="7"/>
                    <a:pt x="683" y="11"/>
                  </a:cubicBezTo>
                  <a:cubicBezTo>
                    <a:pt x="798" y="33"/>
                    <a:pt x="897" y="84"/>
                    <a:pt x="981" y="164"/>
                  </a:cubicBezTo>
                  <a:cubicBezTo>
                    <a:pt x="989" y="171"/>
                    <a:pt x="992" y="176"/>
                    <a:pt x="984" y="187"/>
                  </a:cubicBezTo>
                  <a:cubicBezTo>
                    <a:pt x="888" y="302"/>
                    <a:pt x="794" y="418"/>
                    <a:pt x="699" y="535"/>
                  </a:cubicBezTo>
                  <a:cubicBezTo>
                    <a:pt x="691" y="531"/>
                    <a:pt x="688" y="523"/>
                    <a:pt x="684" y="516"/>
                  </a:cubicBezTo>
                  <a:cubicBezTo>
                    <a:pt x="636" y="437"/>
                    <a:pt x="588" y="359"/>
                    <a:pt x="540" y="279"/>
                  </a:cubicBezTo>
                  <a:cubicBezTo>
                    <a:pt x="533" y="267"/>
                    <a:pt x="525" y="262"/>
                    <a:pt x="511" y="262"/>
                  </a:cubicBezTo>
                  <a:cubicBezTo>
                    <a:pt x="441" y="263"/>
                    <a:pt x="372" y="263"/>
                    <a:pt x="303" y="263"/>
                  </a:cubicBezTo>
                  <a:cubicBezTo>
                    <a:pt x="288" y="263"/>
                    <a:pt x="286" y="266"/>
                    <a:pt x="291" y="280"/>
                  </a:cubicBezTo>
                  <a:cubicBezTo>
                    <a:pt x="303" y="309"/>
                    <a:pt x="313" y="338"/>
                    <a:pt x="325" y="367"/>
                  </a:cubicBezTo>
                  <a:cubicBezTo>
                    <a:pt x="329" y="377"/>
                    <a:pt x="329" y="384"/>
                    <a:pt x="322" y="393"/>
                  </a:cubicBezTo>
                  <a:cubicBezTo>
                    <a:pt x="230" y="510"/>
                    <a:pt x="137" y="627"/>
                    <a:pt x="45" y="744"/>
                  </a:cubicBezTo>
                  <a:cubicBezTo>
                    <a:pt x="43" y="747"/>
                    <a:pt x="41" y="751"/>
                    <a:pt x="35" y="751"/>
                  </a:cubicBezTo>
                  <a:cubicBezTo>
                    <a:pt x="18" y="700"/>
                    <a:pt x="9" y="648"/>
                    <a:pt x="7" y="594"/>
                  </a:cubicBezTo>
                  <a:cubicBezTo>
                    <a:pt x="0" y="302"/>
                    <a:pt x="203" y="57"/>
                    <a:pt x="490" y="9"/>
                  </a:cubicBezTo>
                  <a:cubicBezTo>
                    <a:pt x="509" y="6"/>
                    <a:pt x="529" y="7"/>
                    <a:pt x="548" y="0"/>
                  </a:cubicBezTo>
                  <a:cubicBezTo>
                    <a:pt x="571" y="0"/>
                    <a:pt x="593" y="0"/>
                    <a:pt x="616"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Open Sans"/>
                <a:ea typeface="Open Sans"/>
                <a:cs typeface="Open Sans"/>
                <a:sym typeface="Open Sans"/>
              </a:endParaRPr>
            </a:p>
          </p:txBody>
        </p:sp>
        <p:sp>
          <p:nvSpPr>
            <p:cNvPr id="641" name="Google Shape;641;p117"/>
            <p:cNvSpPr/>
            <p:nvPr/>
          </p:nvSpPr>
          <p:spPr>
            <a:xfrm>
              <a:off x="2055813" y="7966075"/>
              <a:ext cx="2203450" cy="1708150"/>
            </a:xfrm>
            <a:custGeom>
              <a:avLst/>
              <a:gdLst/>
              <a:ahLst/>
              <a:cxnLst/>
              <a:rect l="l" t="t" r="r" b="b"/>
              <a:pathLst>
                <a:path w="1024" h="791" extrusionOk="0">
                  <a:moveTo>
                    <a:pt x="297" y="218"/>
                  </a:moveTo>
                  <a:cubicBezTo>
                    <a:pt x="348" y="307"/>
                    <a:pt x="398" y="393"/>
                    <a:pt x="447" y="480"/>
                  </a:cubicBezTo>
                  <a:cubicBezTo>
                    <a:pt x="453" y="492"/>
                    <a:pt x="460" y="495"/>
                    <a:pt x="473" y="495"/>
                  </a:cubicBezTo>
                  <a:cubicBezTo>
                    <a:pt x="549" y="495"/>
                    <a:pt x="625" y="495"/>
                    <a:pt x="701" y="495"/>
                  </a:cubicBezTo>
                  <a:cubicBezTo>
                    <a:pt x="707" y="495"/>
                    <a:pt x="713" y="495"/>
                    <a:pt x="722" y="495"/>
                  </a:cubicBezTo>
                  <a:cubicBezTo>
                    <a:pt x="703" y="457"/>
                    <a:pt x="687" y="422"/>
                    <a:pt x="669" y="387"/>
                  </a:cubicBezTo>
                  <a:cubicBezTo>
                    <a:pt x="665" y="378"/>
                    <a:pt x="663" y="371"/>
                    <a:pt x="671" y="362"/>
                  </a:cubicBezTo>
                  <a:cubicBezTo>
                    <a:pt x="763" y="244"/>
                    <a:pt x="855" y="126"/>
                    <a:pt x="947" y="8"/>
                  </a:cubicBezTo>
                  <a:cubicBezTo>
                    <a:pt x="949" y="6"/>
                    <a:pt x="951" y="4"/>
                    <a:pt x="955" y="0"/>
                  </a:cubicBezTo>
                  <a:cubicBezTo>
                    <a:pt x="967" y="30"/>
                    <a:pt x="973" y="61"/>
                    <a:pt x="978" y="91"/>
                  </a:cubicBezTo>
                  <a:cubicBezTo>
                    <a:pt x="1024" y="383"/>
                    <a:pt x="848" y="660"/>
                    <a:pt x="564" y="736"/>
                  </a:cubicBezTo>
                  <a:cubicBezTo>
                    <a:pt x="356" y="791"/>
                    <a:pt x="172" y="741"/>
                    <a:pt x="13" y="596"/>
                  </a:cubicBezTo>
                  <a:cubicBezTo>
                    <a:pt x="3" y="586"/>
                    <a:pt x="0" y="580"/>
                    <a:pt x="10" y="567"/>
                  </a:cubicBezTo>
                  <a:cubicBezTo>
                    <a:pt x="103" y="455"/>
                    <a:pt x="194" y="343"/>
                    <a:pt x="286" y="230"/>
                  </a:cubicBezTo>
                  <a:cubicBezTo>
                    <a:pt x="289" y="227"/>
                    <a:pt x="292" y="223"/>
                    <a:pt x="297" y="21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Open Sans"/>
                <a:ea typeface="Open Sans"/>
                <a:cs typeface="Open Sans"/>
                <a:sym typeface="Open Sans"/>
              </a:endParaRPr>
            </a:p>
          </p:txBody>
        </p:sp>
        <p:sp>
          <p:nvSpPr>
            <p:cNvPr id="642" name="Google Shape;642;p117"/>
            <p:cNvSpPr/>
            <p:nvPr/>
          </p:nvSpPr>
          <p:spPr>
            <a:xfrm>
              <a:off x="4651376" y="7661275"/>
              <a:ext cx="1060450" cy="1377950"/>
            </a:xfrm>
            <a:custGeom>
              <a:avLst/>
              <a:gdLst/>
              <a:ahLst/>
              <a:cxnLst/>
              <a:rect l="l" t="t" r="r" b="b"/>
              <a:pathLst>
                <a:path w="493" h="638" extrusionOk="0">
                  <a:moveTo>
                    <a:pt x="405" y="526"/>
                  </a:moveTo>
                  <a:cubicBezTo>
                    <a:pt x="404" y="506"/>
                    <a:pt x="402" y="486"/>
                    <a:pt x="402" y="465"/>
                  </a:cubicBezTo>
                  <a:cubicBezTo>
                    <a:pt x="401" y="320"/>
                    <a:pt x="402" y="175"/>
                    <a:pt x="401" y="30"/>
                  </a:cubicBezTo>
                  <a:cubicBezTo>
                    <a:pt x="401" y="14"/>
                    <a:pt x="404" y="6"/>
                    <a:pt x="422" y="8"/>
                  </a:cubicBezTo>
                  <a:cubicBezTo>
                    <a:pt x="442" y="11"/>
                    <a:pt x="469" y="0"/>
                    <a:pt x="481" y="13"/>
                  </a:cubicBezTo>
                  <a:cubicBezTo>
                    <a:pt x="493" y="25"/>
                    <a:pt x="484" y="51"/>
                    <a:pt x="484" y="71"/>
                  </a:cubicBezTo>
                  <a:cubicBezTo>
                    <a:pt x="484" y="252"/>
                    <a:pt x="484" y="434"/>
                    <a:pt x="485" y="615"/>
                  </a:cubicBezTo>
                  <a:cubicBezTo>
                    <a:pt x="485" y="631"/>
                    <a:pt x="481" y="637"/>
                    <a:pt x="464" y="636"/>
                  </a:cubicBezTo>
                  <a:cubicBezTo>
                    <a:pt x="439" y="634"/>
                    <a:pt x="413" y="635"/>
                    <a:pt x="388" y="636"/>
                  </a:cubicBezTo>
                  <a:cubicBezTo>
                    <a:pt x="379" y="636"/>
                    <a:pt x="373" y="633"/>
                    <a:pt x="369" y="625"/>
                  </a:cubicBezTo>
                  <a:cubicBezTo>
                    <a:pt x="280" y="467"/>
                    <a:pt x="191" y="309"/>
                    <a:pt x="102" y="150"/>
                  </a:cubicBezTo>
                  <a:cubicBezTo>
                    <a:pt x="95" y="138"/>
                    <a:pt x="90" y="126"/>
                    <a:pt x="80" y="114"/>
                  </a:cubicBezTo>
                  <a:cubicBezTo>
                    <a:pt x="81" y="134"/>
                    <a:pt x="83" y="155"/>
                    <a:pt x="83" y="175"/>
                  </a:cubicBezTo>
                  <a:cubicBezTo>
                    <a:pt x="83" y="322"/>
                    <a:pt x="83" y="469"/>
                    <a:pt x="84" y="615"/>
                  </a:cubicBezTo>
                  <a:cubicBezTo>
                    <a:pt x="84" y="630"/>
                    <a:pt x="81" y="638"/>
                    <a:pt x="64" y="636"/>
                  </a:cubicBezTo>
                  <a:cubicBezTo>
                    <a:pt x="50" y="634"/>
                    <a:pt x="35" y="634"/>
                    <a:pt x="20" y="636"/>
                  </a:cubicBezTo>
                  <a:cubicBezTo>
                    <a:pt x="4" y="637"/>
                    <a:pt x="1" y="631"/>
                    <a:pt x="1" y="616"/>
                  </a:cubicBezTo>
                  <a:cubicBezTo>
                    <a:pt x="1" y="457"/>
                    <a:pt x="1" y="299"/>
                    <a:pt x="1" y="140"/>
                  </a:cubicBezTo>
                  <a:cubicBezTo>
                    <a:pt x="1" y="101"/>
                    <a:pt x="1" y="63"/>
                    <a:pt x="1" y="24"/>
                  </a:cubicBezTo>
                  <a:cubicBezTo>
                    <a:pt x="0" y="12"/>
                    <a:pt x="4" y="8"/>
                    <a:pt x="16" y="8"/>
                  </a:cubicBezTo>
                  <a:cubicBezTo>
                    <a:pt x="43" y="9"/>
                    <a:pt x="70" y="9"/>
                    <a:pt x="96" y="8"/>
                  </a:cubicBezTo>
                  <a:cubicBezTo>
                    <a:pt x="106" y="8"/>
                    <a:pt x="112" y="12"/>
                    <a:pt x="117" y="20"/>
                  </a:cubicBezTo>
                  <a:cubicBezTo>
                    <a:pt x="203" y="172"/>
                    <a:pt x="290" y="323"/>
                    <a:pt x="376" y="474"/>
                  </a:cubicBezTo>
                  <a:cubicBezTo>
                    <a:pt x="386" y="491"/>
                    <a:pt x="394" y="509"/>
                    <a:pt x="402" y="527"/>
                  </a:cubicBezTo>
                  <a:cubicBezTo>
                    <a:pt x="403" y="527"/>
                    <a:pt x="404" y="527"/>
                    <a:pt x="405" y="52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Open Sans"/>
                <a:ea typeface="Open Sans"/>
                <a:cs typeface="Open Sans"/>
                <a:sym typeface="Open Sans"/>
              </a:endParaRPr>
            </a:p>
          </p:txBody>
        </p:sp>
        <p:sp>
          <p:nvSpPr>
            <p:cNvPr id="643" name="Google Shape;643;p117"/>
            <p:cNvSpPr/>
            <p:nvPr/>
          </p:nvSpPr>
          <p:spPr>
            <a:xfrm>
              <a:off x="5886451" y="7870825"/>
              <a:ext cx="933450" cy="1198563"/>
            </a:xfrm>
            <a:custGeom>
              <a:avLst/>
              <a:gdLst/>
              <a:ahLst/>
              <a:cxnLst/>
              <a:rect l="l" t="t" r="r" b="b"/>
              <a:pathLst>
                <a:path w="434" h="555" extrusionOk="0">
                  <a:moveTo>
                    <a:pt x="262" y="298"/>
                  </a:moveTo>
                  <a:cubicBezTo>
                    <a:pt x="211" y="298"/>
                    <a:pt x="160" y="299"/>
                    <a:pt x="109" y="298"/>
                  </a:cubicBezTo>
                  <a:cubicBezTo>
                    <a:pt x="95" y="298"/>
                    <a:pt x="92" y="303"/>
                    <a:pt x="93" y="315"/>
                  </a:cubicBezTo>
                  <a:cubicBezTo>
                    <a:pt x="96" y="352"/>
                    <a:pt x="102" y="388"/>
                    <a:pt x="121" y="420"/>
                  </a:cubicBezTo>
                  <a:cubicBezTo>
                    <a:pt x="145" y="464"/>
                    <a:pt x="183" y="487"/>
                    <a:pt x="233" y="486"/>
                  </a:cubicBezTo>
                  <a:cubicBezTo>
                    <a:pt x="286" y="485"/>
                    <a:pt x="325" y="460"/>
                    <a:pt x="347" y="412"/>
                  </a:cubicBezTo>
                  <a:cubicBezTo>
                    <a:pt x="353" y="397"/>
                    <a:pt x="359" y="394"/>
                    <a:pt x="373" y="401"/>
                  </a:cubicBezTo>
                  <a:cubicBezTo>
                    <a:pt x="378" y="403"/>
                    <a:pt x="385" y="405"/>
                    <a:pt x="391" y="407"/>
                  </a:cubicBezTo>
                  <a:cubicBezTo>
                    <a:pt x="425" y="419"/>
                    <a:pt x="426" y="419"/>
                    <a:pt x="407" y="450"/>
                  </a:cubicBezTo>
                  <a:cubicBezTo>
                    <a:pt x="360" y="529"/>
                    <a:pt x="288" y="555"/>
                    <a:pt x="201" y="547"/>
                  </a:cubicBezTo>
                  <a:cubicBezTo>
                    <a:pt x="120" y="540"/>
                    <a:pt x="64" y="497"/>
                    <a:pt x="36" y="422"/>
                  </a:cubicBezTo>
                  <a:cubicBezTo>
                    <a:pt x="0" y="326"/>
                    <a:pt x="0" y="228"/>
                    <a:pt x="36" y="133"/>
                  </a:cubicBezTo>
                  <a:cubicBezTo>
                    <a:pt x="70" y="45"/>
                    <a:pt x="149" y="0"/>
                    <a:pt x="249" y="8"/>
                  </a:cubicBezTo>
                  <a:cubicBezTo>
                    <a:pt x="337" y="15"/>
                    <a:pt x="400" y="73"/>
                    <a:pt x="423" y="169"/>
                  </a:cubicBezTo>
                  <a:cubicBezTo>
                    <a:pt x="432" y="206"/>
                    <a:pt x="433" y="244"/>
                    <a:pt x="434" y="282"/>
                  </a:cubicBezTo>
                  <a:cubicBezTo>
                    <a:pt x="434" y="295"/>
                    <a:pt x="429" y="299"/>
                    <a:pt x="416" y="299"/>
                  </a:cubicBezTo>
                  <a:cubicBezTo>
                    <a:pt x="365" y="298"/>
                    <a:pt x="314" y="298"/>
                    <a:pt x="262" y="298"/>
                  </a:cubicBezTo>
                  <a:close/>
                  <a:moveTo>
                    <a:pt x="221" y="239"/>
                  </a:moveTo>
                  <a:cubicBezTo>
                    <a:pt x="260" y="239"/>
                    <a:pt x="298" y="239"/>
                    <a:pt x="337" y="239"/>
                  </a:cubicBezTo>
                  <a:cubicBezTo>
                    <a:pt x="345" y="239"/>
                    <a:pt x="352" y="239"/>
                    <a:pt x="351" y="227"/>
                  </a:cubicBezTo>
                  <a:cubicBezTo>
                    <a:pt x="349" y="187"/>
                    <a:pt x="340" y="148"/>
                    <a:pt x="316" y="115"/>
                  </a:cubicBezTo>
                  <a:cubicBezTo>
                    <a:pt x="275" y="60"/>
                    <a:pt x="194" y="54"/>
                    <a:pt x="146" y="102"/>
                  </a:cubicBezTo>
                  <a:cubicBezTo>
                    <a:pt x="112" y="136"/>
                    <a:pt x="101" y="179"/>
                    <a:pt x="94" y="225"/>
                  </a:cubicBezTo>
                  <a:cubicBezTo>
                    <a:pt x="92" y="236"/>
                    <a:pt x="96" y="239"/>
                    <a:pt x="107" y="239"/>
                  </a:cubicBezTo>
                  <a:cubicBezTo>
                    <a:pt x="145" y="239"/>
                    <a:pt x="183" y="239"/>
                    <a:pt x="221" y="23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Open Sans"/>
                <a:ea typeface="Open Sans"/>
                <a:cs typeface="Open Sans"/>
                <a:sym typeface="Open Sans"/>
              </a:endParaRPr>
            </a:p>
          </p:txBody>
        </p:sp>
        <p:sp>
          <p:nvSpPr>
            <p:cNvPr id="644" name="Google Shape;644;p117"/>
            <p:cNvSpPr/>
            <p:nvPr/>
          </p:nvSpPr>
          <p:spPr>
            <a:xfrm>
              <a:off x="6940551" y="7880350"/>
              <a:ext cx="981075" cy="1174750"/>
            </a:xfrm>
            <a:custGeom>
              <a:avLst/>
              <a:gdLst/>
              <a:ahLst/>
              <a:cxnLst/>
              <a:rect l="l" t="t" r="r" b="b"/>
              <a:pathLst>
                <a:path w="456" h="543" extrusionOk="0">
                  <a:moveTo>
                    <a:pt x="226" y="543"/>
                  </a:moveTo>
                  <a:cubicBezTo>
                    <a:pt x="126" y="543"/>
                    <a:pt x="59" y="495"/>
                    <a:pt x="28" y="400"/>
                  </a:cubicBezTo>
                  <a:cubicBezTo>
                    <a:pt x="0" y="310"/>
                    <a:pt x="0" y="220"/>
                    <a:pt x="35" y="132"/>
                  </a:cubicBezTo>
                  <a:cubicBezTo>
                    <a:pt x="69" y="46"/>
                    <a:pt x="140" y="0"/>
                    <a:pt x="232" y="2"/>
                  </a:cubicBezTo>
                  <a:cubicBezTo>
                    <a:pt x="329" y="4"/>
                    <a:pt x="395" y="50"/>
                    <a:pt x="426" y="140"/>
                  </a:cubicBezTo>
                  <a:cubicBezTo>
                    <a:pt x="456" y="228"/>
                    <a:pt x="456" y="317"/>
                    <a:pt x="425" y="404"/>
                  </a:cubicBezTo>
                  <a:cubicBezTo>
                    <a:pt x="392" y="497"/>
                    <a:pt x="324" y="543"/>
                    <a:pt x="226" y="543"/>
                  </a:cubicBezTo>
                  <a:close/>
                  <a:moveTo>
                    <a:pt x="91" y="271"/>
                  </a:moveTo>
                  <a:cubicBezTo>
                    <a:pt x="91" y="321"/>
                    <a:pt x="96" y="371"/>
                    <a:pt x="120" y="416"/>
                  </a:cubicBezTo>
                  <a:cubicBezTo>
                    <a:pt x="143" y="460"/>
                    <a:pt x="180" y="481"/>
                    <a:pt x="228" y="481"/>
                  </a:cubicBezTo>
                  <a:cubicBezTo>
                    <a:pt x="277" y="481"/>
                    <a:pt x="314" y="459"/>
                    <a:pt x="337" y="415"/>
                  </a:cubicBezTo>
                  <a:cubicBezTo>
                    <a:pt x="353" y="385"/>
                    <a:pt x="360" y="352"/>
                    <a:pt x="363" y="318"/>
                  </a:cubicBezTo>
                  <a:cubicBezTo>
                    <a:pt x="368" y="255"/>
                    <a:pt x="367" y="192"/>
                    <a:pt x="339" y="134"/>
                  </a:cubicBezTo>
                  <a:cubicBezTo>
                    <a:pt x="316" y="88"/>
                    <a:pt x="279" y="65"/>
                    <a:pt x="227" y="65"/>
                  </a:cubicBezTo>
                  <a:cubicBezTo>
                    <a:pt x="175" y="66"/>
                    <a:pt x="139" y="89"/>
                    <a:pt x="117" y="135"/>
                  </a:cubicBezTo>
                  <a:cubicBezTo>
                    <a:pt x="96" y="178"/>
                    <a:pt x="91" y="224"/>
                    <a:pt x="91" y="27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Open Sans"/>
                <a:ea typeface="Open Sans"/>
                <a:cs typeface="Open Sans"/>
                <a:sym typeface="Open Sans"/>
              </a:endParaRPr>
            </a:p>
          </p:txBody>
        </p:sp>
        <p:sp>
          <p:nvSpPr>
            <p:cNvPr id="645" name="Google Shape;645;p117"/>
            <p:cNvSpPr/>
            <p:nvPr/>
          </p:nvSpPr>
          <p:spPr>
            <a:xfrm>
              <a:off x="8689976" y="7907338"/>
              <a:ext cx="957263" cy="1520825"/>
            </a:xfrm>
            <a:custGeom>
              <a:avLst/>
              <a:gdLst/>
              <a:ahLst/>
              <a:cxnLst/>
              <a:rect l="l" t="t" r="r" b="b"/>
              <a:pathLst>
                <a:path w="445" h="704" extrusionOk="0">
                  <a:moveTo>
                    <a:pt x="0" y="1"/>
                  </a:moveTo>
                  <a:cubicBezTo>
                    <a:pt x="27" y="1"/>
                    <a:pt x="51" y="2"/>
                    <a:pt x="75" y="1"/>
                  </a:cubicBezTo>
                  <a:cubicBezTo>
                    <a:pt x="83" y="1"/>
                    <a:pt x="88" y="4"/>
                    <a:pt x="90" y="12"/>
                  </a:cubicBezTo>
                  <a:cubicBezTo>
                    <a:pt x="135" y="150"/>
                    <a:pt x="189" y="286"/>
                    <a:pt x="227" y="430"/>
                  </a:cubicBezTo>
                  <a:cubicBezTo>
                    <a:pt x="239" y="381"/>
                    <a:pt x="252" y="335"/>
                    <a:pt x="268" y="289"/>
                  </a:cubicBezTo>
                  <a:cubicBezTo>
                    <a:pt x="298" y="199"/>
                    <a:pt x="328" y="109"/>
                    <a:pt x="358" y="18"/>
                  </a:cubicBezTo>
                  <a:cubicBezTo>
                    <a:pt x="362" y="6"/>
                    <a:pt x="367" y="0"/>
                    <a:pt x="381" y="1"/>
                  </a:cubicBezTo>
                  <a:cubicBezTo>
                    <a:pt x="402" y="2"/>
                    <a:pt x="422" y="1"/>
                    <a:pt x="445" y="1"/>
                  </a:cubicBezTo>
                  <a:cubicBezTo>
                    <a:pt x="423" y="66"/>
                    <a:pt x="401" y="128"/>
                    <a:pt x="380" y="190"/>
                  </a:cubicBezTo>
                  <a:cubicBezTo>
                    <a:pt x="334" y="320"/>
                    <a:pt x="289" y="451"/>
                    <a:pt x="244" y="582"/>
                  </a:cubicBezTo>
                  <a:cubicBezTo>
                    <a:pt x="235" y="607"/>
                    <a:pt x="224" y="632"/>
                    <a:pt x="207" y="654"/>
                  </a:cubicBezTo>
                  <a:cubicBezTo>
                    <a:pt x="169" y="703"/>
                    <a:pt x="113" y="704"/>
                    <a:pt x="64" y="692"/>
                  </a:cubicBezTo>
                  <a:cubicBezTo>
                    <a:pt x="57" y="690"/>
                    <a:pt x="56" y="686"/>
                    <a:pt x="56" y="680"/>
                  </a:cubicBezTo>
                  <a:cubicBezTo>
                    <a:pt x="57" y="664"/>
                    <a:pt x="59" y="647"/>
                    <a:pt x="60" y="630"/>
                  </a:cubicBezTo>
                  <a:cubicBezTo>
                    <a:pt x="60" y="623"/>
                    <a:pt x="62" y="622"/>
                    <a:pt x="70" y="624"/>
                  </a:cubicBezTo>
                  <a:cubicBezTo>
                    <a:pt x="122" y="632"/>
                    <a:pt x="135" y="624"/>
                    <a:pt x="160" y="577"/>
                  </a:cubicBezTo>
                  <a:cubicBezTo>
                    <a:pt x="179" y="541"/>
                    <a:pt x="183" y="508"/>
                    <a:pt x="167" y="467"/>
                  </a:cubicBezTo>
                  <a:cubicBezTo>
                    <a:pt x="110" y="319"/>
                    <a:pt x="59" y="168"/>
                    <a:pt x="5" y="19"/>
                  </a:cubicBezTo>
                  <a:cubicBezTo>
                    <a:pt x="3" y="14"/>
                    <a:pt x="2" y="9"/>
                    <a:pt x="0" y="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Open Sans"/>
                <a:ea typeface="Open Sans"/>
                <a:cs typeface="Open Sans"/>
                <a:sym typeface="Open Sans"/>
              </a:endParaRPr>
            </a:p>
          </p:txBody>
        </p:sp>
        <p:sp>
          <p:nvSpPr>
            <p:cNvPr id="646" name="Google Shape;646;p117"/>
            <p:cNvSpPr/>
            <p:nvPr/>
          </p:nvSpPr>
          <p:spPr>
            <a:xfrm>
              <a:off x="9671051" y="7867650"/>
              <a:ext cx="812800" cy="1189038"/>
            </a:xfrm>
            <a:custGeom>
              <a:avLst/>
              <a:gdLst/>
              <a:ahLst/>
              <a:cxnLst/>
              <a:rect l="l" t="t" r="r" b="b"/>
              <a:pathLst>
                <a:path w="378" h="550" extrusionOk="0">
                  <a:moveTo>
                    <a:pt x="198" y="549"/>
                  </a:moveTo>
                  <a:cubicBezTo>
                    <a:pt x="136" y="550"/>
                    <a:pt x="83" y="534"/>
                    <a:pt x="42" y="489"/>
                  </a:cubicBezTo>
                  <a:cubicBezTo>
                    <a:pt x="27" y="472"/>
                    <a:pt x="18" y="453"/>
                    <a:pt x="10" y="432"/>
                  </a:cubicBezTo>
                  <a:cubicBezTo>
                    <a:pt x="6" y="422"/>
                    <a:pt x="8" y="416"/>
                    <a:pt x="19" y="413"/>
                  </a:cubicBezTo>
                  <a:cubicBezTo>
                    <a:pt x="20" y="413"/>
                    <a:pt x="20" y="413"/>
                    <a:pt x="21" y="413"/>
                  </a:cubicBezTo>
                  <a:cubicBezTo>
                    <a:pt x="37" y="407"/>
                    <a:pt x="54" y="397"/>
                    <a:pt x="70" y="398"/>
                  </a:cubicBezTo>
                  <a:cubicBezTo>
                    <a:pt x="87" y="400"/>
                    <a:pt x="86" y="424"/>
                    <a:pt x="95" y="437"/>
                  </a:cubicBezTo>
                  <a:cubicBezTo>
                    <a:pt x="133" y="491"/>
                    <a:pt x="218" y="505"/>
                    <a:pt x="269" y="464"/>
                  </a:cubicBezTo>
                  <a:cubicBezTo>
                    <a:pt x="313" y="428"/>
                    <a:pt x="309" y="365"/>
                    <a:pt x="261" y="336"/>
                  </a:cubicBezTo>
                  <a:cubicBezTo>
                    <a:pt x="231" y="318"/>
                    <a:pt x="197" y="310"/>
                    <a:pt x="164" y="299"/>
                  </a:cubicBezTo>
                  <a:cubicBezTo>
                    <a:pt x="137" y="290"/>
                    <a:pt x="110" y="281"/>
                    <a:pt x="86" y="266"/>
                  </a:cubicBezTo>
                  <a:cubicBezTo>
                    <a:pt x="0" y="211"/>
                    <a:pt x="2" y="87"/>
                    <a:pt x="90" y="37"/>
                  </a:cubicBezTo>
                  <a:cubicBezTo>
                    <a:pt x="144" y="5"/>
                    <a:pt x="203" y="0"/>
                    <a:pt x="263" y="18"/>
                  </a:cubicBezTo>
                  <a:cubicBezTo>
                    <a:pt x="314" y="33"/>
                    <a:pt x="343" y="71"/>
                    <a:pt x="362" y="118"/>
                  </a:cubicBezTo>
                  <a:cubicBezTo>
                    <a:pt x="366" y="126"/>
                    <a:pt x="362" y="128"/>
                    <a:pt x="356" y="131"/>
                  </a:cubicBezTo>
                  <a:cubicBezTo>
                    <a:pt x="352" y="132"/>
                    <a:pt x="348" y="133"/>
                    <a:pt x="345" y="134"/>
                  </a:cubicBezTo>
                  <a:cubicBezTo>
                    <a:pt x="331" y="139"/>
                    <a:pt x="317" y="148"/>
                    <a:pt x="303" y="147"/>
                  </a:cubicBezTo>
                  <a:cubicBezTo>
                    <a:pt x="287" y="146"/>
                    <a:pt x="289" y="125"/>
                    <a:pt x="281" y="114"/>
                  </a:cubicBezTo>
                  <a:cubicBezTo>
                    <a:pt x="248" y="66"/>
                    <a:pt x="168" y="56"/>
                    <a:pt x="125" y="95"/>
                  </a:cubicBezTo>
                  <a:cubicBezTo>
                    <a:pt x="90" y="126"/>
                    <a:pt x="96" y="184"/>
                    <a:pt x="136" y="207"/>
                  </a:cubicBezTo>
                  <a:cubicBezTo>
                    <a:pt x="169" y="226"/>
                    <a:pt x="206" y="234"/>
                    <a:pt x="242" y="247"/>
                  </a:cubicBezTo>
                  <a:cubicBezTo>
                    <a:pt x="262" y="255"/>
                    <a:pt x="282" y="262"/>
                    <a:pt x="301" y="272"/>
                  </a:cubicBezTo>
                  <a:cubicBezTo>
                    <a:pt x="351" y="297"/>
                    <a:pt x="378" y="336"/>
                    <a:pt x="378" y="392"/>
                  </a:cubicBezTo>
                  <a:cubicBezTo>
                    <a:pt x="378" y="448"/>
                    <a:pt x="356" y="492"/>
                    <a:pt x="308" y="521"/>
                  </a:cubicBezTo>
                  <a:cubicBezTo>
                    <a:pt x="274" y="543"/>
                    <a:pt x="235" y="549"/>
                    <a:pt x="198" y="54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Open Sans"/>
                <a:ea typeface="Open Sans"/>
                <a:cs typeface="Open Sans"/>
                <a:sym typeface="Open Sans"/>
              </a:endParaRPr>
            </a:p>
          </p:txBody>
        </p:sp>
        <p:sp>
          <p:nvSpPr>
            <p:cNvPr id="647" name="Google Shape;647;p117"/>
            <p:cNvSpPr/>
            <p:nvPr/>
          </p:nvSpPr>
          <p:spPr>
            <a:xfrm>
              <a:off x="8016876" y="7650163"/>
              <a:ext cx="611188" cy="1411288"/>
            </a:xfrm>
            <a:custGeom>
              <a:avLst/>
              <a:gdLst/>
              <a:ahLst/>
              <a:cxnLst/>
              <a:rect l="l" t="t" r="r" b="b"/>
              <a:pathLst>
                <a:path w="284" h="653" extrusionOk="0">
                  <a:moveTo>
                    <a:pt x="156" y="0"/>
                  </a:moveTo>
                  <a:cubicBezTo>
                    <a:pt x="156" y="49"/>
                    <a:pt x="157" y="94"/>
                    <a:pt x="156" y="139"/>
                  </a:cubicBezTo>
                  <a:cubicBezTo>
                    <a:pt x="156" y="156"/>
                    <a:pt x="159" y="163"/>
                    <a:pt x="177" y="161"/>
                  </a:cubicBezTo>
                  <a:cubicBezTo>
                    <a:pt x="206" y="160"/>
                    <a:pt x="235" y="161"/>
                    <a:pt x="263" y="161"/>
                  </a:cubicBezTo>
                  <a:cubicBezTo>
                    <a:pt x="274" y="160"/>
                    <a:pt x="278" y="163"/>
                    <a:pt x="278" y="175"/>
                  </a:cubicBezTo>
                  <a:cubicBezTo>
                    <a:pt x="279" y="220"/>
                    <a:pt x="279" y="220"/>
                    <a:pt x="234" y="220"/>
                  </a:cubicBezTo>
                  <a:cubicBezTo>
                    <a:pt x="213" y="220"/>
                    <a:pt x="192" y="221"/>
                    <a:pt x="170" y="220"/>
                  </a:cubicBezTo>
                  <a:cubicBezTo>
                    <a:pt x="160" y="220"/>
                    <a:pt x="156" y="222"/>
                    <a:pt x="156" y="233"/>
                  </a:cubicBezTo>
                  <a:cubicBezTo>
                    <a:pt x="157" y="330"/>
                    <a:pt x="156" y="427"/>
                    <a:pt x="157" y="523"/>
                  </a:cubicBezTo>
                  <a:cubicBezTo>
                    <a:pt x="158" y="575"/>
                    <a:pt x="184" y="594"/>
                    <a:pt x="235" y="587"/>
                  </a:cubicBezTo>
                  <a:cubicBezTo>
                    <a:pt x="249" y="585"/>
                    <a:pt x="261" y="581"/>
                    <a:pt x="274" y="576"/>
                  </a:cubicBezTo>
                  <a:cubicBezTo>
                    <a:pt x="281" y="573"/>
                    <a:pt x="283" y="575"/>
                    <a:pt x="283" y="582"/>
                  </a:cubicBezTo>
                  <a:cubicBezTo>
                    <a:pt x="283" y="597"/>
                    <a:pt x="283" y="612"/>
                    <a:pt x="283" y="626"/>
                  </a:cubicBezTo>
                  <a:cubicBezTo>
                    <a:pt x="284" y="635"/>
                    <a:pt x="278" y="638"/>
                    <a:pt x="272" y="640"/>
                  </a:cubicBezTo>
                  <a:cubicBezTo>
                    <a:pt x="240" y="650"/>
                    <a:pt x="208" y="653"/>
                    <a:pt x="175" y="648"/>
                  </a:cubicBezTo>
                  <a:cubicBezTo>
                    <a:pt x="111" y="637"/>
                    <a:pt x="78" y="592"/>
                    <a:pt x="78" y="519"/>
                  </a:cubicBezTo>
                  <a:cubicBezTo>
                    <a:pt x="77" y="426"/>
                    <a:pt x="77" y="333"/>
                    <a:pt x="78" y="240"/>
                  </a:cubicBezTo>
                  <a:cubicBezTo>
                    <a:pt x="78" y="223"/>
                    <a:pt x="73" y="219"/>
                    <a:pt x="58" y="220"/>
                  </a:cubicBezTo>
                  <a:cubicBezTo>
                    <a:pt x="43" y="221"/>
                    <a:pt x="27" y="220"/>
                    <a:pt x="12" y="220"/>
                  </a:cubicBezTo>
                  <a:cubicBezTo>
                    <a:pt x="7" y="220"/>
                    <a:pt x="1" y="221"/>
                    <a:pt x="1" y="213"/>
                  </a:cubicBezTo>
                  <a:cubicBezTo>
                    <a:pt x="0" y="198"/>
                    <a:pt x="0" y="183"/>
                    <a:pt x="1" y="167"/>
                  </a:cubicBezTo>
                  <a:cubicBezTo>
                    <a:pt x="1" y="159"/>
                    <a:pt x="8" y="161"/>
                    <a:pt x="13" y="161"/>
                  </a:cubicBezTo>
                  <a:cubicBezTo>
                    <a:pt x="30" y="161"/>
                    <a:pt x="47" y="160"/>
                    <a:pt x="65" y="161"/>
                  </a:cubicBezTo>
                  <a:cubicBezTo>
                    <a:pt x="75" y="162"/>
                    <a:pt x="78" y="158"/>
                    <a:pt x="78" y="147"/>
                  </a:cubicBezTo>
                  <a:cubicBezTo>
                    <a:pt x="77" y="115"/>
                    <a:pt x="78" y="82"/>
                    <a:pt x="77" y="50"/>
                  </a:cubicBezTo>
                  <a:cubicBezTo>
                    <a:pt x="77" y="37"/>
                    <a:pt x="81" y="30"/>
                    <a:pt x="93" y="26"/>
                  </a:cubicBezTo>
                  <a:cubicBezTo>
                    <a:pt x="113" y="19"/>
                    <a:pt x="133" y="10"/>
                    <a:pt x="156"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4253311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9"/>
        <p:cNvGrpSpPr/>
        <p:nvPr/>
      </p:nvGrpSpPr>
      <p:grpSpPr>
        <a:xfrm>
          <a:off x="0" y="0"/>
          <a:ext cx="0" cy="0"/>
          <a:chOff x="0" y="0"/>
          <a:chExt cx="0" cy="0"/>
        </a:xfrm>
      </p:grpSpPr>
      <p:sp>
        <p:nvSpPr>
          <p:cNvPr id="120" name="Google Shape;120;p26"/>
          <p:cNvSpPr txBox="1">
            <a:spLocks noGrp="1"/>
          </p:cNvSpPr>
          <p:nvPr>
            <p:ph type="title"/>
          </p:nvPr>
        </p:nvSpPr>
        <p:spPr>
          <a:xfrm>
            <a:off x="838200" y="365127"/>
            <a:ext cx="10515600" cy="736844"/>
          </a:xfrm>
          <a:prstGeom prst="rect">
            <a:avLst/>
          </a:prstGeom>
          <a:noFill/>
          <a:ln>
            <a:noFill/>
          </a:ln>
        </p:spPr>
        <p:txBody>
          <a:bodyPr spcFirstLastPara="1" wrap="square" lIns="68575" tIns="34275" rIns="68575" bIns="34275" anchor="b" anchorCtr="0">
            <a:noAutofit/>
          </a:bodyPr>
          <a:lstStyle>
            <a:lvl1pPr lvl="0" algn="l">
              <a:lnSpc>
                <a:spcPct val="120000"/>
              </a:lnSpc>
              <a:spcBef>
                <a:spcPts val="0"/>
              </a:spcBef>
              <a:spcAft>
                <a:spcPts val="0"/>
              </a:spcAft>
              <a:buClr>
                <a:srgbClr val="273845"/>
              </a:buClr>
              <a:buSzPts val="1500"/>
              <a:buFont typeface="Arial"/>
              <a:buNone/>
              <a:defRPr>
                <a:solidFill>
                  <a:srgbClr val="273845"/>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6"/>
          <p:cNvSpPr txBox="1">
            <a:spLocks noGrp="1"/>
          </p:cNvSpPr>
          <p:nvPr>
            <p:ph type="body" idx="1"/>
          </p:nvPr>
        </p:nvSpPr>
        <p:spPr>
          <a:xfrm>
            <a:off x="838200" y="1524000"/>
            <a:ext cx="10515600" cy="4652963"/>
          </a:xfrm>
          <a:prstGeom prst="rect">
            <a:avLst/>
          </a:prstGeom>
          <a:noFill/>
          <a:ln>
            <a:noFill/>
          </a:ln>
        </p:spPr>
        <p:txBody>
          <a:bodyPr spcFirstLastPara="1" wrap="square" lIns="68575" tIns="34275" rIns="68575" bIns="34275" anchor="t" anchorCtr="0">
            <a:noAutofit/>
          </a:bodyPr>
          <a:lstStyle>
            <a:lvl1pPr marL="609585" lvl="0" indent="-423323" algn="l">
              <a:lnSpc>
                <a:spcPct val="120000"/>
              </a:lnSpc>
              <a:spcBef>
                <a:spcPts val="1200"/>
              </a:spcBef>
              <a:spcAft>
                <a:spcPts val="0"/>
              </a:spcAft>
              <a:buSzPts val="1400"/>
              <a:buChar char="•"/>
              <a:defRPr/>
            </a:lvl1pPr>
            <a:lvl2pPr marL="1219170" lvl="1" indent="-423323" algn="l">
              <a:lnSpc>
                <a:spcPct val="120000"/>
              </a:lnSpc>
              <a:spcBef>
                <a:spcPts val="533"/>
              </a:spcBef>
              <a:spcAft>
                <a:spcPts val="0"/>
              </a:spcAft>
              <a:buSzPts val="1400"/>
              <a:buChar char="•"/>
              <a:defRPr/>
            </a:lvl2pPr>
            <a:lvl3pPr marL="1828754" lvl="2" indent="-423323" algn="l">
              <a:lnSpc>
                <a:spcPct val="120000"/>
              </a:lnSpc>
              <a:spcBef>
                <a:spcPts val="533"/>
              </a:spcBef>
              <a:spcAft>
                <a:spcPts val="0"/>
              </a:spcAft>
              <a:buSzPts val="1400"/>
              <a:buChar char="•"/>
              <a:defRPr/>
            </a:lvl3pPr>
            <a:lvl4pPr marL="2438339" lvl="3" indent="-423323" algn="l">
              <a:lnSpc>
                <a:spcPct val="120000"/>
              </a:lnSpc>
              <a:spcBef>
                <a:spcPts val="533"/>
              </a:spcBef>
              <a:spcAft>
                <a:spcPts val="0"/>
              </a:spcAft>
              <a:buSzPts val="1400"/>
              <a:buChar char="•"/>
              <a:defRPr/>
            </a:lvl4pPr>
            <a:lvl5pPr marL="3047924" lvl="4" indent="-423323" algn="l">
              <a:lnSpc>
                <a:spcPct val="120000"/>
              </a:lnSpc>
              <a:spcBef>
                <a:spcPts val="533"/>
              </a:spcBef>
              <a:spcAft>
                <a:spcPts val="0"/>
              </a:spcAft>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0324270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centered)[Mar19]">
  <p:cSld name="Title Only(centered)[Mar19]">
    <p:spTree>
      <p:nvGrpSpPr>
        <p:cNvPr id="1" name="Shape 105"/>
        <p:cNvGrpSpPr/>
        <p:nvPr/>
      </p:nvGrpSpPr>
      <p:grpSpPr>
        <a:xfrm>
          <a:off x="0" y="0"/>
          <a:ext cx="0" cy="0"/>
          <a:chOff x="0" y="0"/>
          <a:chExt cx="0" cy="0"/>
        </a:xfrm>
      </p:grpSpPr>
      <p:sp>
        <p:nvSpPr>
          <p:cNvPr id="106" name="Google Shape;106;p22"/>
          <p:cNvSpPr/>
          <p:nvPr/>
        </p:nvSpPr>
        <p:spPr>
          <a:xfrm>
            <a:off x="838201" y="1101971"/>
            <a:ext cx="1176129" cy="196743"/>
          </a:xfrm>
          <a:prstGeom prst="rect">
            <a:avLst/>
          </a:prstGeom>
          <a:solidFill>
            <a:schemeClr val="dk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sp>
        <p:nvSpPr>
          <p:cNvPr id="107" name="Google Shape;107;p22"/>
          <p:cNvSpPr txBox="1">
            <a:spLocks noGrp="1"/>
          </p:cNvSpPr>
          <p:nvPr>
            <p:ph type="title"/>
          </p:nvPr>
        </p:nvSpPr>
        <p:spPr>
          <a:xfrm>
            <a:off x="838200" y="365127"/>
            <a:ext cx="10515600" cy="736844"/>
          </a:xfrm>
          <a:prstGeom prst="rect">
            <a:avLst/>
          </a:prstGeom>
          <a:noFill/>
          <a:ln>
            <a:noFill/>
          </a:ln>
        </p:spPr>
        <p:txBody>
          <a:bodyPr spcFirstLastPara="1" wrap="square" lIns="68575" tIns="34275" rIns="68575" bIns="34275" anchor="b" anchorCtr="0">
            <a:noAutofit/>
          </a:bodyPr>
          <a:lstStyle>
            <a:lvl1pPr lvl="0" algn="ctr">
              <a:lnSpc>
                <a:spcPct val="120000"/>
              </a:lnSpc>
              <a:spcBef>
                <a:spcPts val="0"/>
              </a:spcBef>
              <a:spcAft>
                <a:spcPts val="0"/>
              </a:spcAft>
              <a:buClr>
                <a:schemeClr val="lt1"/>
              </a:buClr>
              <a:buSzPts val="15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108" name="Google Shape;108;p22"/>
          <p:cNvCxnSpPr/>
          <p:nvPr/>
        </p:nvCxnSpPr>
        <p:spPr>
          <a:xfrm>
            <a:off x="5608722" y="1218648"/>
            <a:ext cx="974559" cy="0"/>
          </a:xfrm>
          <a:prstGeom prst="straightConnector1">
            <a:avLst/>
          </a:prstGeom>
          <a:noFill/>
          <a:ln w="28575" cap="flat" cmpd="sng">
            <a:solidFill>
              <a:srgbClr val="2583EE"/>
            </a:solidFill>
            <a:prstDash val="solid"/>
            <a:miter lim="800000"/>
            <a:headEnd type="none" w="sm" len="sm"/>
            <a:tailEnd type="none" w="sm" len="sm"/>
          </a:ln>
        </p:spPr>
      </p:cxnSp>
    </p:spTree>
    <p:extLst>
      <p:ext uri="{BB962C8B-B14F-4D97-AF65-F5344CB8AC3E}">
        <p14:creationId xmlns:p14="http://schemas.microsoft.com/office/powerpoint/2010/main" val="2128993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423504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8000"/>
                                  </p:stCondLst>
                                  <p:childTnLst>
                                    <p:animEffect transition="out" filter="fade">
                                      <p:cBhvr>
                                        <p:cTn id="6" dur="20000" tmFilter="0, 0; .2, .5; .8, .5; 1, 0"/>
                                        <p:tgtEl>
                                          <p:spTgt spid="11"/>
                                        </p:tgtEl>
                                      </p:cBhvr>
                                    </p:animEffect>
                                    <p:animScale>
                                      <p:cBhvr>
                                        <p:cTn id="7" dur="10000" autoRev="1" fill="hold"/>
                                        <p:tgtEl>
                                          <p:spTgt spid="11"/>
                                        </p:tgtEl>
                                      </p:cBhvr>
                                      <p:by x="105000" y="105000"/>
                                    </p:animScale>
                                  </p:childTnLst>
                                </p:cTn>
                              </p:par>
                            </p:childTnLst>
                          </p:cTn>
                        </p:par>
                        <p:par>
                          <p:cTn id="8" fill="hold">
                            <p:stCondLst>
                              <p:cond delay="28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5"/>
                                        </p:tgtEl>
                                      </p:cBhvr>
                                    </p:animEffect>
                                    <p:animScale>
                                      <p:cBhvr>
                                        <p:cTn id="11" dur="10000" autoRev="1" fill="hold"/>
                                        <p:tgtEl>
                                          <p:spTgt spid="5"/>
                                        </p:tgtEl>
                                      </p:cBhvr>
                                      <p:by x="105000" y="105000"/>
                                    </p:animScale>
                                  </p:childTnLst>
                                </p:cTn>
                              </p:par>
                            </p:childTnLst>
                          </p:cTn>
                        </p:par>
                        <p:par>
                          <p:cTn id="12" fill="hold">
                            <p:stCondLst>
                              <p:cond delay="56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8"/>
                                        </p:tgtEl>
                                      </p:cBhvr>
                                    </p:animEffect>
                                    <p:animScale>
                                      <p:cBhvr>
                                        <p:cTn id="15"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AF24-15C5-47C7-8766-083102B7D01B}"/>
              </a:ext>
            </a:extLst>
          </p:cNvPr>
          <p:cNvSpPr>
            <a:spLocks noGrp="1"/>
          </p:cNvSpPr>
          <p:nvPr>
            <p:ph type="title"/>
          </p:nvPr>
        </p:nvSpPr>
        <p:spPr/>
        <p:txBody>
          <a:bodyPr/>
          <a:lstStyle/>
          <a:p>
            <a:r>
              <a:rPr lang="en-US"/>
              <a:t>Click to edit Master title style</a:t>
            </a:r>
            <a:endParaRPr lang="de-AT"/>
          </a:p>
        </p:txBody>
      </p:sp>
      <p:sp>
        <p:nvSpPr>
          <p:cNvPr id="4" name="Content Placeholder 2">
            <a:extLst>
              <a:ext uri="{FF2B5EF4-FFF2-40B4-BE49-F238E27FC236}">
                <a16:creationId xmlns:a16="http://schemas.microsoft.com/office/drawing/2014/main" id="{BE6EEAAB-F8BB-479E-BEDD-F3A0BD7E1681}"/>
              </a:ext>
            </a:extLst>
          </p:cNvPr>
          <p:cNvSpPr>
            <a:spLocks noGrp="1"/>
          </p:cNvSpPr>
          <p:nvPr>
            <p:ph idx="1"/>
          </p:nvPr>
        </p:nvSpPr>
        <p:spPr>
          <a:xfrm>
            <a:off x="838200" y="1523999"/>
            <a:ext cx="10515600"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7595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762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9493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8268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2196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1 [Oct18]">
  <p:cSld name="Section break 1 [Oct18]">
    <p:spTree>
      <p:nvGrpSpPr>
        <p:cNvPr id="1" name="Shape 42"/>
        <p:cNvGrpSpPr/>
        <p:nvPr/>
      </p:nvGrpSpPr>
      <p:grpSpPr>
        <a:xfrm>
          <a:off x="0" y="0"/>
          <a:ext cx="0" cy="0"/>
          <a:chOff x="0" y="0"/>
          <a:chExt cx="0" cy="0"/>
        </a:xfrm>
      </p:grpSpPr>
      <p:sp>
        <p:nvSpPr>
          <p:cNvPr id="43" name="Google Shape;43;p52"/>
          <p:cNvSpPr/>
          <p:nvPr/>
        </p:nvSpPr>
        <p:spPr>
          <a:xfrm>
            <a:off x="838200" y="0"/>
            <a:ext cx="11243872" cy="1528997"/>
          </a:xfrm>
          <a:prstGeom prst="rect">
            <a:avLst/>
          </a:prstGeom>
          <a:solidFill>
            <a:srgbClr val="0F14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4" name="Google Shape;44;p52"/>
          <p:cNvPicPr preferRelativeResize="0"/>
          <p:nvPr/>
        </p:nvPicPr>
        <p:blipFill rotWithShape="1">
          <a:blip r:embed="rId2">
            <a:alphaModFix/>
          </a:blip>
          <a:srcRect l="53393" t="41075" r="-40382" b="5048"/>
          <a:stretch/>
        </p:blipFill>
        <p:spPr>
          <a:xfrm rot="10800000">
            <a:off x="0" y="0"/>
            <a:ext cx="12192000" cy="6858000"/>
          </a:xfrm>
          <a:prstGeom prst="rect">
            <a:avLst/>
          </a:prstGeom>
          <a:noFill/>
          <a:ln>
            <a:noFill/>
          </a:ln>
        </p:spPr>
      </p:pic>
      <p:pic>
        <p:nvPicPr>
          <p:cNvPr id="45" name="Google Shape;45;p52"/>
          <p:cNvPicPr preferRelativeResize="0"/>
          <p:nvPr/>
        </p:nvPicPr>
        <p:blipFill rotWithShape="1">
          <a:blip r:embed="rId2">
            <a:alphaModFix amt="74000"/>
          </a:blip>
          <a:srcRect l="45472" t="-24517" r="6775" b="68031"/>
          <a:stretch/>
        </p:blipFill>
        <p:spPr>
          <a:xfrm>
            <a:off x="0" y="1"/>
            <a:ext cx="11829327" cy="6858000"/>
          </a:xfrm>
          <a:prstGeom prst="rect">
            <a:avLst/>
          </a:prstGeom>
          <a:noFill/>
          <a:ln>
            <a:noFill/>
          </a:ln>
        </p:spPr>
      </p:pic>
      <p:pic>
        <p:nvPicPr>
          <p:cNvPr id="46" name="Google Shape;46;p52"/>
          <p:cNvPicPr preferRelativeResize="0"/>
          <p:nvPr/>
        </p:nvPicPr>
        <p:blipFill rotWithShape="1">
          <a:blip r:embed="rId2">
            <a:alphaModFix/>
          </a:blip>
          <a:srcRect l="54662" t="56507" r="4871" b="-12993"/>
          <a:stretch/>
        </p:blipFill>
        <p:spPr>
          <a:xfrm>
            <a:off x="0" y="0"/>
            <a:ext cx="12191999" cy="6993467"/>
          </a:xfrm>
          <a:prstGeom prst="rect">
            <a:avLst/>
          </a:prstGeom>
          <a:noFill/>
          <a:ln>
            <a:noFill/>
          </a:ln>
        </p:spPr>
      </p:pic>
      <p:sp>
        <p:nvSpPr>
          <p:cNvPr id="47" name="Google Shape;47;p52"/>
          <p:cNvSpPr txBox="1">
            <a:spLocks noGrp="1"/>
          </p:cNvSpPr>
          <p:nvPr>
            <p:ph type="title"/>
          </p:nvPr>
        </p:nvSpPr>
        <p:spPr>
          <a:xfrm>
            <a:off x="838200" y="2208433"/>
            <a:ext cx="10515600" cy="1536450"/>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chemeClr val="lt1"/>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8" name="Google Shape;48;p52"/>
          <p:cNvCxnSpPr/>
          <p:nvPr/>
        </p:nvCxnSpPr>
        <p:spPr>
          <a:xfrm>
            <a:off x="934450" y="4069425"/>
            <a:ext cx="974558" cy="0"/>
          </a:xfrm>
          <a:prstGeom prst="straightConnector1">
            <a:avLst/>
          </a:prstGeom>
          <a:noFill/>
          <a:ln w="28575" cap="flat" cmpd="sng">
            <a:solidFill>
              <a:srgbClr val="1496FF"/>
            </a:solidFill>
            <a:prstDash val="solid"/>
            <a:miter lim="800000"/>
            <a:headEnd type="none" w="sm" len="sm"/>
            <a:tailEnd type="none" w="sm" len="sm"/>
          </a:ln>
        </p:spPr>
      </p:cxnSp>
    </p:spTree>
    <p:extLst>
      <p:ext uri="{BB962C8B-B14F-4D97-AF65-F5344CB8AC3E}">
        <p14:creationId xmlns:p14="http://schemas.microsoft.com/office/powerpoint/2010/main" val="299866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7990618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4738712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897015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317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50/50 imag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633364"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6291230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776"/>
        <p:cNvGrpSpPr/>
        <p:nvPr/>
      </p:nvGrpSpPr>
      <p:grpSpPr>
        <a:xfrm>
          <a:off x="0" y="0"/>
          <a:ext cx="0" cy="0"/>
          <a:chOff x="0" y="0"/>
          <a:chExt cx="0" cy="0"/>
        </a:xfrm>
      </p:grpSpPr>
      <p:sp>
        <p:nvSpPr>
          <p:cNvPr id="777" name="Google Shape;777;p142"/>
          <p:cNvSpPr txBox="1">
            <a:spLocks noGrp="1"/>
          </p:cNvSpPr>
          <p:nvPr>
            <p:ph type="title"/>
          </p:nvPr>
        </p:nvSpPr>
        <p:spPr>
          <a:xfrm>
            <a:off x="838200" y="365127"/>
            <a:ext cx="10515600" cy="736844"/>
          </a:xfrm>
          <a:prstGeom prst="rect">
            <a:avLst/>
          </a:prstGeom>
          <a:noFill/>
          <a:ln>
            <a:noFill/>
          </a:ln>
        </p:spPr>
        <p:txBody>
          <a:bodyPr spcFirstLastPara="1" wrap="square" lIns="68575" tIns="34275" rIns="68575" bIns="34275" anchor="b" anchorCtr="0">
            <a:noAutofit/>
          </a:bodyPr>
          <a:lstStyle>
            <a:lvl1pPr lvl="0" algn="l">
              <a:lnSpc>
                <a:spcPct val="120000"/>
              </a:lnSpc>
              <a:spcBef>
                <a:spcPts val="0"/>
              </a:spcBef>
              <a:spcAft>
                <a:spcPts val="0"/>
              </a:spcAft>
              <a:buClr>
                <a:srgbClr val="1496F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8" name="Google Shape;778;p142"/>
          <p:cNvSpPr txBox="1">
            <a:spLocks noGrp="1"/>
          </p:cNvSpPr>
          <p:nvPr>
            <p:ph type="body" idx="1"/>
          </p:nvPr>
        </p:nvSpPr>
        <p:spPr>
          <a:xfrm>
            <a:off x="838200" y="1524000"/>
            <a:ext cx="10515600" cy="4652963"/>
          </a:xfrm>
          <a:prstGeom prst="rect">
            <a:avLst/>
          </a:prstGeom>
          <a:noFill/>
          <a:ln>
            <a:noFill/>
          </a:ln>
        </p:spPr>
        <p:txBody>
          <a:bodyPr spcFirstLastPara="1" wrap="square" lIns="68575" tIns="34275" rIns="68575" bIns="34275" anchor="t" anchorCtr="0">
            <a:noAutofit/>
          </a:bodyPr>
          <a:lstStyle>
            <a:lvl1pPr marL="609585" lvl="0" indent="-423323" algn="l">
              <a:lnSpc>
                <a:spcPct val="120000"/>
              </a:lnSpc>
              <a:spcBef>
                <a:spcPts val="1200"/>
              </a:spcBef>
              <a:spcAft>
                <a:spcPts val="0"/>
              </a:spcAft>
              <a:buSzPts val="1400"/>
              <a:buChar char="•"/>
              <a:defRPr/>
            </a:lvl1pPr>
            <a:lvl2pPr marL="1219170" lvl="1" indent="-423323" algn="l">
              <a:lnSpc>
                <a:spcPct val="120000"/>
              </a:lnSpc>
              <a:spcBef>
                <a:spcPts val="533"/>
              </a:spcBef>
              <a:spcAft>
                <a:spcPts val="0"/>
              </a:spcAft>
              <a:buSzPts val="1400"/>
              <a:buChar char="•"/>
              <a:defRPr/>
            </a:lvl2pPr>
            <a:lvl3pPr marL="1828754" lvl="2" indent="-423323" algn="l">
              <a:lnSpc>
                <a:spcPct val="120000"/>
              </a:lnSpc>
              <a:spcBef>
                <a:spcPts val="533"/>
              </a:spcBef>
              <a:spcAft>
                <a:spcPts val="0"/>
              </a:spcAft>
              <a:buSzPts val="1400"/>
              <a:buChar char="•"/>
              <a:defRPr/>
            </a:lvl3pPr>
            <a:lvl4pPr marL="2438339" lvl="3" indent="-423323" algn="l">
              <a:lnSpc>
                <a:spcPct val="120000"/>
              </a:lnSpc>
              <a:spcBef>
                <a:spcPts val="533"/>
              </a:spcBef>
              <a:spcAft>
                <a:spcPts val="0"/>
              </a:spcAft>
              <a:buSzPts val="1400"/>
              <a:buChar char="•"/>
              <a:defRPr/>
            </a:lvl4pPr>
            <a:lvl5pPr marL="3047924" lvl="4" indent="-423323" algn="l">
              <a:lnSpc>
                <a:spcPct val="120000"/>
              </a:lnSpc>
              <a:spcBef>
                <a:spcPts val="533"/>
              </a:spcBef>
              <a:spcAft>
                <a:spcPts val="0"/>
              </a:spcAft>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779" name="Google Shape;779;p142"/>
          <p:cNvSpPr txBox="1">
            <a:spLocks noGrp="1"/>
          </p:cNvSpPr>
          <p:nvPr>
            <p:ph type="dt" idx="10"/>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67">
                <a:solidFill>
                  <a:schemeClr val="dk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780" name="Google Shape;780;p142"/>
          <p:cNvSpPr txBox="1">
            <a:spLocks noGrp="1"/>
          </p:cNvSpPr>
          <p:nvPr>
            <p:ph type="ftr" idx="11"/>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67">
                <a:solidFill>
                  <a:schemeClr val="dk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781" name="Google Shape;781;p142"/>
          <p:cNvSpPr txBox="1">
            <a:spLocks noGrp="1"/>
          </p:cNvSpPr>
          <p:nvPr>
            <p:ph type="sldNum" idx="12"/>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867">
                <a:solidFill>
                  <a:schemeClr val="dk1"/>
                </a:solidFill>
                <a:latin typeface="Calibri"/>
                <a:ea typeface="Calibri"/>
                <a:cs typeface="Calibri"/>
                <a:sym typeface="Calibri"/>
              </a:defRPr>
            </a:lvl1pPr>
            <a:lvl2pPr marL="0" marR="0" lvl="1" indent="0" algn="l" rtl="0">
              <a:spcBef>
                <a:spcPts val="0"/>
              </a:spcBef>
              <a:buNone/>
              <a:defRPr sz="1867">
                <a:solidFill>
                  <a:schemeClr val="dk1"/>
                </a:solidFill>
                <a:latin typeface="Calibri"/>
                <a:ea typeface="Calibri"/>
                <a:cs typeface="Calibri"/>
                <a:sym typeface="Calibri"/>
              </a:defRPr>
            </a:lvl2pPr>
            <a:lvl3pPr marL="0" marR="0" lvl="2" indent="0" algn="l" rtl="0">
              <a:spcBef>
                <a:spcPts val="0"/>
              </a:spcBef>
              <a:buNone/>
              <a:defRPr sz="1867">
                <a:solidFill>
                  <a:schemeClr val="dk1"/>
                </a:solidFill>
                <a:latin typeface="Calibri"/>
                <a:ea typeface="Calibri"/>
                <a:cs typeface="Calibri"/>
                <a:sym typeface="Calibri"/>
              </a:defRPr>
            </a:lvl3pPr>
            <a:lvl4pPr marL="0" marR="0" lvl="3" indent="0" algn="l" rtl="0">
              <a:spcBef>
                <a:spcPts val="0"/>
              </a:spcBef>
              <a:buNone/>
              <a:defRPr sz="1867">
                <a:solidFill>
                  <a:schemeClr val="dk1"/>
                </a:solidFill>
                <a:latin typeface="Calibri"/>
                <a:ea typeface="Calibri"/>
                <a:cs typeface="Calibri"/>
                <a:sym typeface="Calibri"/>
              </a:defRPr>
            </a:lvl4pPr>
            <a:lvl5pPr marL="0" marR="0" lvl="4" indent="0" algn="l" rtl="0">
              <a:spcBef>
                <a:spcPts val="0"/>
              </a:spcBef>
              <a:buNone/>
              <a:defRPr sz="1867">
                <a:solidFill>
                  <a:schemeClr val="dk1"/>
                </a:solidFill>
                <a:latin typeface="Calibri"/>
                <a:ea typeface="Calibri"/>
                <a:cs typeface="Calibri"/>
                <a:sym typeface="Calibri"/>
              </a:defRPr>
            </a:lvl5pPr>
            <a:lvl6pPr marL="0" marR="0" lvl="5" indent="0" algn="l" rtl="0">
              <a:spcBef>
                <a:spcPts val="0"/>
              </a:spcBef>
              <a:buNone/>
              <a:defRPr sz="1867">
                <a:solidFill>
                  <a:schemeClr val="dk1"/>
                </a:solidFill>
                <a:latin typeface="Calibri"/>
                <a:ea typeface="Calibri"/>
                <a:cs typeface="Calibri"/>
                <a:sym typeface="Calibri"/>
              </a:defRPr>
            </a:lvl6pPr>
            <a:lvl7pPr marL="0" marR="0" lvl="6" indent="0" algn="l" rtl="0">
              <a:spcBef>
                <a:spcPts val="0"/>
              </a:spcBef>
              <a:buNone/>
              <a:defRPr sz="1867">
                <a:solidFill>
                  <a:schemeClr val="dk1"/>
                </a:solidFill>
                <a:latin typeface="Calibri"/>
                <a:ea typeface="Calibri"/>
                <a:cs typeface="Calibri"/>
                <a:sym typeface="Calibri"/>
              </a:defRPr>
            </a:lvl7pPr>
            <a:lvl8pPr marL="0" marR="0" lvl="7" indent="0" algn="l" rtl="0">
              <a:spcBef>
                <a:spcPts val="0"/>
              </a:spcBef>
              <a:buNone/>
              <a:defRPr sz="1867">
                <a:solidFill>
                  <a:schemeClr val="dk1"/>
                </a:solidFill>
                <a:latin typeface="Calibri"/>
                <a:ea typeface="Calibri"/>
                <a:cs typeface="Calibri"/>
                <a:sym typeface="Calibri"/>
              </a:defRPr>
            </a:lvl8pPr>
            <a:lvl9pPr marL="0" marR="0" lvl="8" indent="0" algn="l" rtl="0">
              <a:spcBef>
                <a:spcPts val="0"/>
              </a:spcBef>
              <a:buNone/>
              <a:defRPr sz="1867">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405016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a:alphaModFix/>
          </a:blip>
          <a:srcRect l="36648" t="-4717" r="35664" b="56705"/>
          <a:stretch/>
        </p:blipFill>
        <p:spPr>
          <a:xfrm rot="16200000">
            <a:off x="3396204" y="-1969503"/>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8198353"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3392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vl1pPr>
            <a:lvl2pPr marL="4572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5196840"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46412"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46412"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511076"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511076"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68380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58206"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60301"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60301"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94220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Oct18]">
  <p:cSld name="Quote [Oct18]">
    <p:spTree>
      <p:nvGrpSpPr>
        <p:cNvPr id="1" name="Shape 49"/>
        <p:cNvGrpSpPr/>
        <p:nvPr/>
      </p:nvGrpSpPr>
      <p:grpSpPr>
        <a:xfrm>
          <a:off x="0" y="0"/>
          <a:ext cx="0" cy="0"/>
          <a:chOff x="0" y="0"/>
          <a:chExt cx="0" cy="0"/>
        </a:xfrm>
      </p:grpSpPr>
      <p:sp>
        <p:nvSpPr>
          <p:cNvPr id="50" name="Google Shape;50;p53"/>
          <p:cNvSpPr/>
          <p:nvPr/>
        </p:nvSpPr>
        <p:spPr>
          <a:xfrm>
            <a:off x="838200" y="0"/>
            <a:ext cx="11168921" cy="1334125"/>
          </a:xfrm>
          <a:prstGeom prst="rect">
            <a:avLst/>
          </a:prstGeom>
          <a:solidFill>
            <a:srgbClr val="0F14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1" name="Google Shape;51;p53"/>
          <p:cNvPicPr preferRelativeResize="0"/>
          <p:nvPr/>
        </p:nvPicPr>
        <p:blipFill rotWithShape="1">
          <a:blip r:embed="rId2">
            <a:alphaModFix/>
          </a:blip>
          <a:srcRect l="36648" t="-10716" r="35663" b="62704"/>
          <a:stretch/>
        </p:blipFill>
        <p:spPr>
          <a:xfrm rot="5400000">
            <a:off x="1937795" y="-1934132"/>
            <a:ext cx="6858001" cy="10733591"/>
          </a:xfrm>
          <a:prstGeom prst="rect">
            <a:avLst/>
          </a:prstGeom>
          <a:noFill/>
          <a:ln>
            <a:noFill/>
          </a:ln>
        </p:spPr>
      </p:pic>
      <p:sp>
        <p:nvSpPr>
          <p:cNvPr id="52" name="Google Shape;52;p53"/>
          <p:cNvSpPr>
            <a:spLocks noGrp="1"/>
          </p:cNvSpPr>
          <p:nvPr>
            <p:ph type="pic" idx="2"/>
          </p:nvPr>
        </p:nvSpPr>
        <p:spPr>
          <a:xfrm>
            <a:off x="1719943" y="1965672"/>
            <a:ext cx="2258492" cy="2258492"/>
          </a:xfrm>
          <a:prstGeom prst="ellipse">
            <a:avLst/>
          </a:prstGeom>
          <a:noFill/>
          <a:ln>
            <a:noFill/>
          </a:ln>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53"/>
          <p:cNvSpPr txBox="1">
            <a:spLocks noGrp="1"/>
          </p:cNvSpPr>
          <p:nvPr>
            <p:ph type="body" idx="1"/>
          </p:nvPr>
        </p:nvSpPr>
        <p:spPr>
          <a:xfrm>
            <a:off x="4392386" y="4913221"/>
            <a:ext cx="2185987" cy="746457"/>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200"/>
              </a:spcBef>
              <a:spcAft>
                <a:spcPts val="0"/>
              </a:spcAft>
              <a:buSzPts val="1800"/>
              <a:buNone/>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53"/>
          <p:cNvSpPr txBox="1">
            <a:spLocks noGrp="1"/>
          </p:cNvSpPr>
          <p:nvPr>
            <p:ph type="body" idx="3"/>
          </p:nvPr>
        </p:nvSpPr>
        <p:spPr>
          <a:xfrm>
            <a:off x="4392386" y="1965672"/>
            <a:ext cx="6079672" cy="263898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800"/>
              <a:buNone/>
              <a:defRPr/>
            </a:lvl1pPr>
            <a:lvl2pPr marL="914400" lvl="1" indent="-228600" algn="l">
              <a:lnSpc>
                <a:spcPct val="120000"/>
              </a:lnSpc>
              <a:spcBef>
                <a:spcPts val="500"/>
              </a:spcBef>
              <a:spcAft>
                <a:spcPts val="0"/>
              </a:spcAft>
              <a:buSzPts val="1600"/>
              <a:buNone/>
              <a:defRPr/>
            </a:lvl2pPr>
            <a:lvl3pPr marL="1371600" lvl="2" indent="-228600" algn="l">
              <a:lnSpc>
                <a:spcPct val="120000"/>
              </a:lnSpc>
              <a:spcBef>
                <a:spcPts val="500"/>
              </a:spcBef>
              <a:spcAft>
                <a:spcPts val="0"/>
              </a:spcAft>
              <a:buSzPts val="1400"/>
              <a:buNone/>
              <a:defRPr/>
            </a:lvl3pPr>
            <a:lvl4pPr marL="1828800" lvl="3" indent="-228600" algn="l">
              <a:lnSpc>
                <a:spcPct val="120000"/>
              </a:lnSpc>
              <a:spcBef>
                <a:spcPts val="500"/>
              </a:spcBef>
              <a:spcAft>
                <a:spcPts val="0"/>
              </a:spcAft>
              <a:buSzPts val="1200"/>
              <a:buNone/>
              <a:defRPr/>
            </a:lvl4pPr>
            <a:lvl5pPr marL="2286000" lvl="4" indent="-228600" algn="l">
              <a:lnSpc>
                <a:spcPct val="12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728129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58280"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59882"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59882"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59882"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94618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userDrawn="1"/>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6165228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tx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16845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97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78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2040983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userDrawn="1"/>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endParaRPr lang="en-US" dirty="0"/>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12988744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29828299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9760159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972866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low) [Oct18]">
  <p:cSld name="Blank (glow) [Oct18]">
    <p:spTree>
      <p:nvGrpSpPr>
        <p:cNvPr id="1" name="Shape 55"/>
        <p:cNvGrpSpPr/>
        <p:nvPr/>
      </p:nvGrpSpPr>
      <p:grpSpPr>
        <a:xfrm>
          <a:off x="0" y="0"/>
          <a:ext cx="0" cy="0"/>
          <a:chOff x="0" y="0"/>
          <a:chExt cx="0" cy="0"/>
        </a:xfrm>
      </p:grpSpPr>
      <p:sp>
        <p:nvSpPr>
          <p:cNvPr id="56" name="Google Shape;56;p54"/>
          <p:cNvSpPr/>
          <p:nvPr/>
        </p:nvSpPr>
        <p:spPr>
          <a:xfrm>
            <a:off x="838200" y="0"/>
            <a:ext cx="11353798" cy="2353456"/>
          </a:xfrm>
          <a:prstGeom prst="rect">
            <a:avLst/>
          </a:prstGeom>
          <a:solidFill>
            <a:srgbClr val="0F14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7" name="Google Shape;57;p54"/>
          <p:cNvPicPr preferRelativeResize="0"/>
          <p:nvPr/>
        </p:nvPicPr>
        <p:blipFill rotWithShape="1">
          <a:blip r:embed="rId2">
            <a:alphaModFix/>
          </a:blip>
          <a:srcRect l="19712" t="68317" r="-12264" b="-31310"/>
          <a:stretch/>
        </p:blipFill>
        <p:spPr>
          <a:xfrm>
            <a:off x="0" y="0"/>
            <a:ext cx="12192000" cy="6858000"/>
          </a:xfrm>
          <a:prstGeom prst="rect">
            <a:avLst/>
          </a:prstGeom>
          <a:noFill/>
          <a:ln>
            <a:noFill/>
          </a:ln>
        </p:spPr>
      </p:pic>
      <p:pic>
        <p:nvPicPr>
          <p:cNvPr id="58" name="Google Shape;58;p54"/>
          <p:cNvPicPr preferRelativeResize="0"/>
          <p:nvPr/>
        </p:nvPicPr>
        <p:blipFill rotWithShape="1">
          <a:blip r:embed="rId2">
            <a:alphaModFix/>
          </a:blip>
          <a:srcRect l="57226" t="2815" r="-10941" b="26556"/>
          <a:stretch/>
        </p:blipFill>
        <p:spPr>
          <a:xfrm rot="10800000">
            <a:off x="5960961" y="-2"/>
            <a:ext cx="6231037" cy="6858002"/>
          </a:xfrm>
          <a:prstGeom prst="rect">
            <a:avLst/>
          </a:prstGeom>
          <a:noFill/>
          <a:ln>
            <a:noFill/>
          </a:ln>
        </p:spPr>
      </p:pic>
      <p:pic>
        <p:nvPicPr>
          <p:cNvPr id="59" name="Google Shape;59;p54"/>
          <p:cNvPicPr preferRelativeResize="0"/>
          <p:nvPr/>
        </p:nvPicPr>
        <p:blipFill rotWithShape="1">
          <a:blip r:embed="rId2">
            <a:alphaModFix amt="74000"/>
          </a:blip>
          <a:srcRect l="44808" t="-16989" r="7439" b="60503"/>
          <a:stretch/>
        </p:blipFill>
        <p:spPr>
          <a:xfrm>
            <a:off x="0" y="1"/>
            <a:ext cx="11829327" cy="6858000"/>
          </a:xfrm>
          <a:prstGeom prst="rect">
            <a:avLst/>
          </a:prstGeom>
          <a:noFill/>
          <a:ln>
            <a:noFill/>
          </a:ln>
        </p:spPr>
      </p:pic>
    </p:spTree>
    <p:extLst>
      <p:ext uri="{BB962C8B-B14F-4D97-AF65-F5344CB8AC3E}">
        <p14:creationId xmlns:p14="http://schemas.microsoft.com/office/powerpoint/2010/main" val="16072066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userDrawn="1"/>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9882403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88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5111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Tree>
    <p:extLst>
      <p:ext uri="{BB962C8B-B14F-4D97-AF65-F5344CB8AC3E}">
        <p14:creationId xmlns:p14="http://schemas.microsoft.com/office/powerpoint/2010/main" val="10320254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Bernina Sans Light" pitchFamily="2" charset="77"/>
                <a:ea typeface="Calibri Light" charset="0"/>
                <a:cs typeface="Calibri Light" charset="0"/>
              </a:rPr>
              <a:t>dynatrace.com</a:t>
            </a:r>
            <a:endParaRPr lang="en-US" sz="1600" b="0" i="0" spc="100" baseline="0" dirty="0">
              <a:solidFill>
                <a:schemeClr val="bg1"/>
              </a:solidFill>
              <a:latin typeface="Bernina Sans Light" pitchFamily="2" charset="77"/>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
        <p:nvSpPr>
          <p:cNvPr id="11" name="Rectangle 10">
            <a:hlinkClick r:id="rId5"/>
            <a:extLst>
              <a:ext uri="{FF2B5EF4-FFF2-40B4-BE49-F238E27FC236}">
                <a16:creationId xmlns:a16="http://schemas.microsoft.com/office/drawing/2014/main" id="{C4EF0A49-03A2-2D4E-8288-05E91476AE35}"/>
              </a:ext>
            </a:extLst>
          </p:cNvPr>
          <p:cNvSpPr/>
          <p:nvPr userDrawn="1"/>
        </p:nvSpPr>
        <p:spPr>
          <a:xfrm>
            <a:off x="5002306" y="3903517"/>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6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4" name="Rounded Rectangle 3">
            <a:hlinkClick r:id="rId3"/>
            <a:extLst>
              <a:ext uri="{FF2B5EF4-FFF2-40B4-BE49-F238E27FC236}">
                <a16:creationId xmlns:a16="http://schemas.microsoft.com/office/drawing/2014/main" id="{4E6106BF-83BB-034C-8B9C-6DDB1232CFF7}"/>
              </a:ext>
            </a:extLst>
          </p:cNvPr>
          <p:cNvSpPr/>
          <p:nvPr userDrawn="1"/>
        </p:nvSpPr>
        <p:spPr>
          <a:xfrm>
            <a:off x="966182" y="4980265"/>
            <a:ext cx="2947558" cy="6108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FD333B-782B-214E-88C6-C3FC6428D2A2}"/>
              </a:ext>
            </a:extLst>
          </p:cNvPr>
          <p:cNvSpPr txBox="1"/>
          <p:nvPr userDrawn="1"/>
        </p:nvSpPr>
        <p:spPr>
          <a:xfrm>
            <a:off x="966182" y="5164565"/>
            <a:ext cx="2947558" cy="426502"/>
          </a:xfrm>
          <a:prstGeom prst="rect">
            <a:avLst/>
          </a:prstGeom>
          <a:noFill/>
        </p:spPr>
        <p:txBody>
          <a:bodyPr wrap="square" lIns="0" tIns="0" rIns="0" bIns="0" rtlCol="0">
            <a:normAutofit/>
          </a:bodyPr>
          <a:lstStyle/>
          <a:p>
            <a:pPr algn="ctr"/>
            <a:r>
              <a:rPr lang="en-US" sz="1600" b="1" i="0" u="none" spc="100" baseline="0" dirty="0" err="1">
                <a:solidFill>
                  <a:schemeClr val="bg1"/>
                </a:solidFill>
                <a:latin typeface="Bernina Sans Semibold" pitchFamily="2" charset="77"/>
                <a:ea typeface="Calibri Light" charset="0"/>
                <a:cs typeface="Calibri Light" charset="0"/>
              </a:rPr>
              <a:t>dynatrace.com</a:t>
            </a:r>
            <a:r>
              <a:rPr lang="en-US" sz="1600" b="1" i="0" u="none" spc="100" baseline="0" dirty="0">
                <a:solidFill>
                  <a:schemeClr val="bg1"/>
                </a:solidFill>
                <a:latin typeface="Bernina Sans Semibold" pitchFamily="2" charset="77"/>
                <a:ea typeface="Calibri Light" charset="0"/>
                <a:cs typeface="Calibri Light" charset="0"/>
              </a:rPr>
              <a:t>/trial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6183" y="1635181"/>
            <a:ext cx="2947558" cy="520735"/>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userDrawn="1"/>
        </p:nvSpPr>
        <p:spPr>
          <a:xfrm>
            <a:off x="838198" y="3143983"/>
            <a:ext cx="5150308" cy="1326773"/>
          </a:xfrm>
          <a:prstGeom prst="rect">
            <a:avLst/>
          </a:prstGeom>
          <a:noFill/>
        </p:spPr>
        <p:txBody>
          <a:bodyPr wrap="square" rtlCol="0">
            <a:spAutoFit/>
          </a:bodyPr>
          <a:lstStyle/>
          <a:p>
            <a:pPr algn="l">
              <a:lnSpc>
                <a:spcPct val="150000"/>
              </a:lnSpc>
            </a:pPr>
            <a:r>
              <a:rPr lang="en-US" sz="2800" b="1" i="0" dirty="0">
                <a:solidFill>
                  <a:schemeClr val="bg1"/>
                </a:solidFill>
                <a:latin typeface="Bernina Sans" pitchFamily="2" charset="77"/>
              </a:rPr>
              <a:t>Get ready to be amazed </a:t>
            </a:r>
          </a:p>
          <a:p>
            <a:pPr algn="l">
              <a:lnSpc>
                <a:spcPct val="150000"/>
              </a:lnSpc>
            </a:pPr>
            <a:r>
              <a:rPr lang="en-US" sz="2800" b="0" i="0" dirty="0">
                <a:solidFill>
                  <a:schemeClr val="bg1"/>
                </a:solidFill>
                <a:latin typeface="Bernina Sans Light"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userDrawn="1"/>
        </p:nvCxnSpPr>
        <p:spPr>
          <a:xfrm>
            <a:off x="966182" y="262299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userDrawn="1"/>
        </p:nvPicPr>
        <p:blipFill>
          <a:blip r:embed="rId6"/>
          <a:stretch>
            <a:fillRect/>
          </a:stretch>
        </p:blipFill>
        <p:spPr>
          <a:xfrm>
            <a:off x="6480175" y="-385763"/>
            <a:ext cx="5711825" cy="7343775"/>
          </a:xfrm>
          <a:prstGeom prst="rect">
            <a:avLst/>
          </a:prstGeom>
        </p:spPr>
      </p:pic>
    </p:spTree>
    <p:extLst>
      <p:ext uri="{BB962C8B-B14F-4D97-AF65-F5344CB8AC3E}">
        <p14:creationId xmlns:p14="http://schemas.microsoft.com/office/powerpoint/2010/main" val="149967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6542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Interior white">
  <p:cSld name="Interior white">
    <p:spTree>
      <p:nvGrpSpPr>
        <p:cNvPr id="1" name="Shape 481"/>
        <p:cNvGrpSpPr/>
        <p:nvPr/>
      </p:nvGrpSpPr>
      <p:grpSpPr>
        <a:xfrm>
          <a:off x="0" y="0"/>
          <a:ext cx="0" cy="0"/>
          <a:chOff x="0" y="0"/>
          <a:chExt cx="0" cy="0"/>
        </a:xfrm>
      </p:grpSpPr>
      <p:sp>
        <p:nvSpPr>
          <p:cNvPr id="482" name="Google Shape;482;p62"/>
          <p:cNvSpPr txBox="1">
            <a:spLocks noGrp="1"/>
          </p:cNvSpPr>
          <p:nvPr>
            <p:ph type="title"/>
          </p:nvPr>
        </p:nvSpPr>
        <p:spPr>
          <a:xfrm>
            <a:off x="1752600" y="946000"/>
            <a:ext cx="8686800" cy="9676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67">
                <a:solidFill>
                  <a:srgbClr val="000000"/>
                </a:solidFill>
              </a:defRPr>
            </a:lvl1pPr>
            <a:lvl2pPr lvl="1" algn="ctr" rtl="0">
              <a:lnSpc>
                <a:spcPct val="130000"/>
              </a:lnSpc>
              <a:spcBef>
                <a:spcPts val="0"/>
              </a:spcBef>
              <a:spcAft>
                <a:spcPts val="0"/>
              </a:spcAft>
              <a:buNone/>
              <a:defRPr sz="2667">
                <a:solidFill>
                  <a:srgbClr val="000000"/>
                </a:solidFill>
              </a:defRPr>
            </a:lvl2pPr>
            <a:lvl3pPr lvl="2" algn="ctr" rtl="0">
              <a:lnSpc>
                <a:spcPct val="130000"/>
              </a:lnSpc>
              <a:spcBef>
                <a:spcPts val="0"/>
              </a:spcBef>
              <a:spcAft>
                <a:spcPts val="0"/>
              </a:spcAft>
              <a:buNone/>
              <a:defRPr sz="2667">
                <a:solidFill>
                  <a:srgbClr val="000000"/>
                </a:solidFill>
              </a:defRPr>
            </a:lvl3pPr>
            <a:lvl4pPr lvl="3" algn="ctr" rtl="0">
              <a:lnSpc>
                <a:spcPct val="130000"/>
              </a:lnSpc>
              <a:spcBef>
                <a:spcPts val="0"/>
              </a:spcBef>
              <a:spcAft>
                <a:spcPts val="0"/>
              </a:spcAft>
              <a:buNone/>
              <a:defRPr sz="2667">
                <a:solidFill>
                  <a:srgbClr val="000000"/>
                </a:solidFill>
              </a:defRPr>
            </a:lvl4pPr>
            <a:lvl5pPr lvl="4" algn="ctr" rtl="0">
              <a:lnSpc>
                <a:spcPct val="130000"/>
              </a:lnSpc>
              <a:spcBef>
                <a:spcPts val="0"/>
              </a:spcBef>
              <a:spcAft>
                <a:spcPts val="0"/>
              </a:spcAft>
              <a:buNone/>
              <a:defRPr sz="2667">
                <a:solidFill>
                  <a:srgbClr val="000000"/>
                </a:solidFill>
              </a:defRPr>
            </a:lvl5pPr>
            <a:lvl6pPr lvl="5" algn="ctr" rtl="0">
              <a:lnSpc>
                <a:spcPct val="130000"/>
              </a:lnSpc>
              <a:spcBef>
                <a:spcPts val="0"/>
              </a:spcBef>
              <a:spcAft>
                <a:spcPts val="0"/>
              </a:spcAft>
              <a:buNone/>
              <a:defRPr sz="2667">
                <a:solidFill>
                  <a:srgbClr val="000000"/>
                </a:solidFill>
              </a:defRPr>
            </a:lvl6pPr>
            <a:lvl7pPr lvl="6" algn="ctr" rtl="0">
              <a:lnSpc>
                <a:spcPct val="130000"/>
              </a:lnSpc>
              <a:spcBef>
                <a:spcPts val="0"/>
              </a:spcBef>
              <a:spcAft>
                <a:spcPts val="0"/>
              </a:spcAft>
              <a:buNone/>
              <a:defRPr sz="2667">
                <a:solidFill>
                  <a:srgbClr val="000000"/>
                </a:solidFill>
              </a:defRPr>
            </a:lvl7pPr>
            <a:lvl8pPr lvl="7" algn="ctr" rtl="0">
              <a:lnSpc>
                <a:spcPct val="130000"/>
              </a:lnSpc>
              <a:spcBef>
                <a:spcPts val="0"/>
              </a:spcBef>
              <a:spcAft>
                <a:spcPts val="0"/>
              </a:spcAft>
              <a:buNone/>
              <a:defRPr sz="2667">
                <a:solidFill>
                  <a:srgbClr val="000000"/>
                </a:solidFill>
              </a:defRPr>
            </a:lvl8pPr>
            <a:lvl9pPr lvl="8" algn="ctr" rtl="0">
              <a:lnSpc>
                <a:spcPct val="130000"/>
              </a:lnSpc>
              <a:spcBef>
                <a:spcPts val="0"/>
              </a:spcBef>
              <a:spcAft>
                <a:spcPts val="0"/>
              </a:spcAft>
              <a:buNone/>
              <a:defRPr sz="2667">
                <a:solidFill>
                  <a:srgbClr val="000000"/>
                </a:solidFill>
              </a:defRPr>
            </a:lvl9pPr>
          </a:lstStyle>
          <a:p>
            <a:endParaRPr/>
          </a:p>
        </p:txBody>
      </p:sp>
      <p:cxnSp>
        <p:nvCxnSpPr>
          <p:cNvPr id="483" name="Google Shape;483;p62"/>
          <p:cNvCxnSpPr/>
          <p:nvPr/>
        </p:nvCxnSpPr>
        <p:spPr>
          <a:xfrm rot="10800000">
            <a:off x="447775" y="200"/>
            <a:ext cx="0" cy="886400"/>
          </a:xfrm>
          <a:prstGeom prst="straightConnector1">
            <a:avLst/>
          </a:prstGeom>
          <a:noFill/>
          <a:ln w="9525" cap="flat" cmpd="sng">
            <a:solidFill>
              <a:srgbClr val="EE0000"/>
            </a:solidFill>
            <a:prstDash val="solid"/>
            <a:round/>
            <a:headEnd type="none" w="med" len="med"/>
            <a:tailEnd type="none" w="med" len="med"/>
          </a:ln>
        </p:spPr>
      </p:cxnSp>
      <p:sp>
        <p:nvSpPr>
          <p:cNvPr id="484" name="Google Shape;484;p62"/>
          <p:cNvSpPr txBox="1">
            <a:spLocks noGrp="1"/>
          </p:cNvSpPr>
          <p:nvPr>
            <p:ph type="subTitle" idx="1"/>
          </p:nvPr>
        </p:nvSpPr>
        <p:spPr>
          <a:xfrm>
            <a:off x="447775" y="55440"/>
            <a:ext cx="5148800" cy="8164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9pPr>
          </a:lstStyle>
          <a:p>
            <a:endParaRPr/>
          </a:p>
        </p:txBody>
      </p:sp>
      <p:cxnSp>
        <p:nvCxnSpPr>
          <p:cNvPr id="485" name="Google Shape;485;p62"/>
          <p:cNvCxnSpPr/>
          <p:nvPr/>
        </p:nvCxnSpPr>
        <p:spPr>
          <a:xfrm rot="10800000">
            <a:off x="447767" y="6401200"/>
            <a:ext cx="0" cy="456800"/>
          </a:xfrm>
          <a:prstGeom prst="straightConnector1">
            <a:avLst/>
          </a:prstGeom>
          <a:noFill/>
          <a:ln w="9525" cap="flat" cmpd="sng">
            <a:solidFill>
              <a:srgbClr val="EE0000"/>
            </a:solidFill>
            <a:prstDash val="solid"/>
            <a:round/>
            <a:headEnd type="none" w="med" len="med"/>
            <a:tailEnd type="none" w="med" len="med"/>
          </a:ln>
        </p:spPr>
      </p:cxnSp>
      <p:sp>
        <p:nvSpPr>
          <p:cNvPr id="486" name="Google Shape;486;p62"/>
          <p:cNvSpPr txBox="1">
            <a:spLocks noGrp="1"/>
          </p:cNvSpPr>
          <p:nvPr>
            <p:ph type="sldNum" idx="12"/>
          </p:nvPr>
        </p:nvSpPr>
        <p:spPr>
          <a:xfrm>
            <a:off x="81975" y="6169556"/>
            <a:ext cx="731600" cy="1436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fld id="{00000000-1234-1234-1234-123412341234}" type="slidenum">
              <a:rPr lang="en" smtClean="0"/>
              <a:pPr/>
              <a:t>‹#›</a:t>
            </a:fld>
            <a:endParaRPr lang="en"/>
          </a:p>
        </p:txBody>
      </p:sp>
      <p:sp>
        <p:nvSpPr>
          <p:cNvPr id="487" name="Google Shape;487;p62"/>
          <p:cNvSpPr txBox="1"/>
          <p:nvPr/>
        </p:nvSpPr>
        <p:spPr>
          <a:xfrm>
            <a:off x="8317576" y="269825"/>
            <a:ext cx="3369200" cy="2988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1067" b="1">
                <a:solidFill>
                  <a:srgbClr val="FF0000"/>
                </a:solidFill>
                <a:latin typeface="Overpass"/>
                <a:ea typeface="Overpass"/>
                <a:cs typeface="Overpass"/>
                <a:sym typeface="Overpass"/>
              </a:rPr>
              <a:t>RED HAT CONFIDENTIAL - SHARED UNDER NDA </a:t>
            </a:r>
            <a:endParaRPr sz="1067">
              <a:solidFill>
                <a:srgbClr val="FF0000"/>
              </a:solidFill>
              <a:latin typeface="Overpass Light"/>
              <a:ea typeface="Overpass Light"/>
              <a:cs typeface="Overpass Light"/>
              <a:sym typeface="Overpass Light"/>
            </a:endParaRPr>
          </a:p>
          <a:p>
            <a:pPr marL="0" lvl="0" indent="0" algn="r" rtl="0">
              <a:lnSpc>
                <a:spcPct val="150000"/>
              </a:lnSpc>
              <a:spcBef>
                <a:spcPts val="0"/>
              </a:spcBef>
              <a:spcAft>
                <a:spcPts val="0"/>
              </a:spcAft>
              <a:buNone/>
            </a:pPr>
            <a:endParaRPr sz="667" b="1">
              <a:solidFill>
                <a:srgbClr val="FF0000"/>
              </a:solidFill>
              <a:latin typeface="Overpass"/>
              <a:ea typeface="Overpass"/>
              <a:cs typeface="Overpass"/>
              <a:sym typeface="Overpass"/>
            </a:endParaRPr>
          </a:p>
        </p:txBody>
      </p:sp>
      <p:pic>
        <p:nvPicPr>
          <p:cNvPr id="488" name="Google Shape;488;p62"/>
          <p:cNvPicPr preferRelativeResize="0"/>
          <p:nvPr/>
        </p:nvPicPr>
        <p:blipFill rotWithShape="1">
          <a:blip r:embed="rId2">
            <a:alphaModFix/>
          </a:blip>
          <a:srcRect t="327" b="317"/>
          <a:stretch/>
        </p:blipFill>
        <p:spPr>
          <a:xfrm>
            <a:off x="10711280" y="6313252"/>
            <a:ext cx="975851" cy="228121"/>
          </a:xfrm>
          <a:prstGeom prst="rect">
            <a:avLst/>
          </a:prstGeom>
          <a:noFill/>
          <a:ln>
            <a:noFill/>
          </a:ln>
        </p:spPr>
      </p:pic>
      <p:sp>
        <p:nvSpPr>
          <p:cNvPr id="489" name="Google Shape;489;p62"/>
          <p:cNvSpPr txBox="1">
            <a:spLocks noGrp="1"/>
          </p:cNvSpPr>
          <p:nvPr>
            <p:ph type="subTitle" idx="2"/>
          </p:nvPr>
        </p:nvSpPr>
        <p:spPr>
          <a:xfrm>
            <a:off x="885051" y="6169551"/>
            <a:ext cx="9182800" cy="5596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67">
                <a:solidFill>
                  <a:srgbClr val="4D4D4F"/>
                </a:solidFill>
              </a:defRPr>
            </a:lvl1pPr>
            <a:lvl2pPr lvl="1" rtl="0">
              <a:lnSpc>
                <a:spcPct val="142000"/>
              </a:lnSpc>
              <a:spcBef>
                <a:spcPts val="0"/>
              </a:spcBef>
              <a:spcAft>
                <a:spcPts val="0"/>
              </a:spcAft>
              <a:buNone/>
              <a:defRPr sz="667">
                <a:solidFill>
                  <a:srgbClr val="4D4D4F"/>
                </a:solidFill>
              </a:defRPr>
            </a:lvl2pPr>
            <a:lvl3pPr lvl="2" rtl="0">
              <a:lnSpc>
                <a:spcPct val="142000"/>
              </a:lnSpc>
              <a:spcBef>
                <a:spcPts val="0"/>
              </a:spcBef>
              <a:spcAft>
                <a:spcPts val="0"/>
              </a:spcAft>
              <a:buNone/>
              <a:defRPr sz="667">
                <a:solidFill>
                  <a:srgbClr val="4D4D4F"/>
                </a:solidFill>
              </a:defRPr>
            </a:lvl3pPr>
            <a:lvl4pPr lvl="3" rtl="0">
              <a:lnSpc>
                <a:spcPct val="142000"/>
              </a:lnSpc>
              <a:spcBef>
                <a:spcPts val="0"/>
              </a:spcBef>
              <a:spcAft>
                <a:spcPts val="0"/>
              </a:spcAft>
              <a:buNone/>
              <a:defRPr sz="667">
                <a:solidFill>
                  <a:srgbClr val="4D4D4F"/>
                </a:solidFill>
              </a:defRPr>
            </a:lvl4pPr>
            <a:lvl5pPr lvl="4" rtl="0">
              <a:lnSpc>
                <a:spcPct val="142000"/>
              </a:lnSpc>
              <a:spcBef>
                <a:spcPts val="0"/>
              </a:spcBef>
              <a:spcAft>
                <a:spcPts val="0"/>
              </a:spcAft>
              <a:buNone/>
              <a:defRPr sz="667">
                <a:solidFill>
                  <a:srgbClr val="4D4D4F"/>
                </a:solidFill>
              </a:defRPr>
            </a:lvl5pPr>
            <a:lvl6pPr lvl="5" rtl="0">
              <a:lnSpc>
                <a:spcPct val="142000"/>
              </a:lnSpc>
              <a:spcBef>
                <a:spcPts val="0"/>
              </a:spcBef>
              <a:spcAft>
                <a:spcPts val="0"/>
              </a:spcAft>
              <a:buNone/>
              <a:defRPr sz="667">
                <a:solidFill>
                  <a:srgbClr val="4D4D4F"/>
                </a:solidFill>
              </a:defRPr>
            </a:lvl6pPr>
            <a:lvl7pPr lvl="6" rtl="0">
              <a:lnSpc>
                <a:spcPct val="142000"/>
              </a:lnSpc>
              <a:spcBef>
                <a:spcPts val="0"/>
              </a:spcBef>
              <a:spcAft>
                <a:spcPts val="0"/>
              </a:spcAft>
              <a:buNone/>
              <a:defRPr sz="667">
                <a:solidFill>
                  <a:srgbClr val="4D4D4F"/>
                </a:solidFill>
              </a:defRPr>
            </a:lvl7pPr>
            <a:lvl8pPr lvl="7" rtl="0">
              <a:lnSpc>
                <a:spcPct val="142000"/>
              </a:lnSpc>
              <a:spcBef>
                <a:spcPts val="0"/>
              </a:spcBef>
              <a:spcAft>
                <a:spcPts val="0"/>
              </a:spcAft>
              <a:buNone/>
              <a:defRPr sz="667">
                <a:solidFill>
                  <a:srgbClr val="4D4D4F"/>
                </a:solidFill>
              </a:defRPr>
            </a:lvl8pPr>
            <a:lvl9pPr lvl="8" rtl="0">
              <a:lnSpc>
                <a:spcPct val="142000"/>
              </a:lnSpc>
              <a:spcBef>
                <a:spcPts val="0"/>
              </a:spcBef>
              <a:spcAft>
                <a:spcPts val="0"/>
              </a:spcAft>
              <a:buNone/>
              <a:defRPr sz="667">
                <a:solidFill>
                  <a:srgbClr val="4D4D4F"/>
                </a:solidFill>
              </a:defRPr>
            </a:lvl9pPr>
          </a:lstStyle>
          <a:p>
            <a:endParaRPr/>
          </a:p>
        </p:txBody>
      </p:sp>
    </p:spTree>
    <p:extLst>
      <p:ext uri="{BB962C8B-B14F-4D97-AF65-F5344CB8AC3E}">
        <p14:creationId xmlns:p14="http://schemas.microsoft.com/office/powerpoint/2010/main" val="36672308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0333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a:alphaModFix/>
          </a:blip>
          <a:srcRect l="36648" t="-4717" r="35664" b="56705"/>
          <a:stretch/>
        </p:blipFill>
        <p:spPr>
          <a:xfrm rot="16200000">
            <a:off x="3396204" y="-1937795"/>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90353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0"/>
        <p:cNvGrpSpPr/>
        <p:nvPr/>
      </p:nvGrpSpPr>
      <p:grpSpPr>
        <a:xfrm>
          <a:off x="0" y="0"/>
          <a:ext cx="0" cy="0"/>
          <a:chOff x="0" y="0"/>
          <a:chExt cx="0" cy="0"/>
        </a:xfrm>
      </p:grpSpPr>
      <p:sp>
        <p:nvSpPr>
          <p:cNvPr id="61" name="Google Shape;61;p61"/>
          <p:cNvSpPr txBox="1">
            <a:spLocks noGrp="1"/>
          </p:cNvSpPr>
          <p:nvPr>
            <p:ph type="title"/>
          </p:nvPr>
        </p:nvSpPr>
        <p:spPr>
          <a:xfrm>
            <a:off x="838200" y="365125"/>
            <a:ext cx="10515600" cy="736800"/>
          </a:xfrm>
          <a:prstGeom prst="rect">
            <a:avLst/>
          </a:prstGeom>
          <a:noFill/>
          <a:ln>
            <a:noFill/>
          </a:ln>
        </p:spPr>
        <p:txBody>
          <a:bodyPr spcFirstLastPara="1" wrap="square" lIns="68575" tIns="34275" rIns="68575" bIns="34275" anchor="b" anchorCtr="0">
            <a:noAutofit/>
          </a:bodyPr>
          <a:lstStyle>
            <a:lvl1pPr lvl="0" algn="l">
              <a:lnSpc>
                <a:spcPct val="120000"/>
              </a:lnSpc>
              <a:spcBef>
                <a:spcPts val="0"/>
              </a:spcBef>
              <a:spcAft>
                <a:spcPts val="0"/>
              </a:spcAft>
              <a:buClr>
                <a:schemeClr val="lt1"/>
              </a:buClr>
              <a:buSzPts val="1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3168384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vl1pPr>
            <a:lvl2pPr marL="4572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30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5196840"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46412"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46412"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511076"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511076"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81943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58206"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60301"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60301"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28569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58280"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59882"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59882"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59882"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47703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userDrawn="1"/>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9658163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tx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273741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31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96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924636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userDrawn="1"/>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2726810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ver slide (1 presenter) [Oct18]">
  <p:cSld name="Cover slide (1 presenter) [Oct18]">
    <p:spTree>
      <p:nvGrpSpPr>
        <p:cNvPr id="1" name="Shape 62"/>
        <p:cNvGrpSpPr/>
        <p:nvPr/>
      </p:nvGrpSpPr>
      <p:grpSpPr>
        <a:xfrm>
          <a:off x="0" y="0"/>
          <a:ext cx="0" cy="0"/>
          <a:chOff x="0" y="0"/>
          <a:chExt cx="0" cy="0"/>
        </a:xfrm>
      </p:grpSpPr>
      <p:pic>
        <p:nvPicPr>
          <p:cNvPr id="63" name="Google Shape;63;p62"/>
          <p:cNvPicPr preferRelativeResize="0"/>
          <p:nvPr/>
        </p:nvPicPr>
        <p:blipFill rotWithShape="1">
          <a:blip r:embed="rId2">
            <a:alphaModFix/>
          </a:blip>
          <a:srcRect l="36648" t="1022" r="35663" b="53596"/>
          <a:stretch/>
        </p:blipFill>
        <p:spPr>
          <a:xfrm rot="-5400000">
            <a:off x="2666998" y="-2666999"/>
            <a:ext cx="6858001" cy="12192001"/>
          </a:xfrm>
          <a:prstGeom prst="rect">
            <a:avLst/>
          </a:prstGeom>
          <a:noFill/>
          <a:ln>
            <a:noFill/>
          </a:ln>
        </p:spPr>
      </p:pic>
      <p:sp>
        <p:nvSpPr>
          <p:cNvPr id="64" name="Google Shape;64;p62"/>
          <p:cNvSpPr txBox="1">
            <a:spLocks noGrp="1"/>
          </p:cNvSpPr>
          <p:nvPr>
            <p:ph type="body" idx="1"/>
          </p:nvPr>
        </p:nvSpPr>
        <p:spPr>
          <a:xfrm>
            <a:off x="9051266" y="4850810"/>
            <a:ext cx="2590438" cy="142143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0"/>
              </a:spcBef>
              <a:spcAft>
                <a:spcPts val="0"/>
              </a:spcAft>
              <a:buSzPts val="1400"/>
              <a:buFont typeface="Arial"/>
              <a:buNone/>
              <a:defRPr sz="1400"/>
            </a:lvl1pPr>
            <a:lvl2pPr marL="914400" lvl="1" indent="-228600" algn="ctr">
              <a:lnSpc>
                <a:spcPct val="120000"/>
              </a:lnSpc>
              <a:spcBef>
                <a:spcPts val="600"/>
              </a:spcBef>
              <a:spcAft>
                <a:spcPts val="0"/>
              </a:spcAft>
              <a:buSzPts val="1600"/>
              <a:buNone/>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5" name="Google Shape;65;p62"/>
          <p:cNvPicPr preferRelativeResize="0"/>
          <p:nvPr/>
        </p:nvPicPr>
        <p:blipFill rotWithShape="1">
          <a:blip r:embed="rId3">
            <a:alphaModFix/>
          </a:blip>
          <a:srcRect/>
          <a:stretch/>
        </p:blipFill>
        <p:spPr>
          <a:xfrm>
            <a:off x="932794" y="5729776"/>
            <a:ext cx="2827404" cy="499508"/>
          </a:xfrm>
          <a:prstGeom prst="rect">
            <a:avLst/>
          </a:prstGeom>
          <a:noFill/>
          <a:ln>
            <a:noFill/>
          </a:ln>
        </p:spPr>
      </p:pic>
      <p:sp>
        <p:nvSpPr>
          <p:cNvPr id="66" name="Google Shape;66;p62"/>
          <p:cNvSpPr>
            <a:spLocks noGrp="1"/>
          </p:cNvSpPr>
          <p:nvPr>
            <p:ph type="pic" idx="2"/>
          </p:nvPr>
        </p:nvSpPr>
        <p:spPr>
          <a:xfrm>
            <a:off x="8500984" y="1570414"/>
            <a:ext cx="3691003" cy="3056161"/>
          </a:xfrm>
          <a:prstGeom prst="rect">
            <a:avLst/>
          </a:prstGeom>
          <a:noFill/>
          <a:ln>
            <a:noFill/>
          </a:ln>
          <a:effectLst>
            <a:outerShdw blurRad="381000" dist="38100" dir="8100000" algn="tr" rotWithShape="0">
              <a:srgbClr val="000000">
                <a:alpha val="20000"/>
              </a:srgbClr>
            </a:outerShdw>
          </a:effectLst>
        </p:spPr>
        <p:txBody>
          <a:bodyPr spcFirstLastPara="1" wrap="square" lIns="91425" tIns="45700" rIns="91425" bIns="45700" anchor="ctr" anchorCtr="0">
            <a:normAutofit/>
          </a:bodyPr>
          <a:lstStyle>
            <a:lvl1pPr marR="0" lvl="0" algn="ctr" rtl="0">
              <a:lnSpc>
                <a:spcPct val="120000"/>
              </a:lnSpc>
              <a:spcBef>
                <a:spcPts val="1200"/>
              </a:spcBef>
              <a:spcAft>
                <a:spcPts val="0"/>
              </a:spcAft>
              <a:buClr>
                <a:srgbClr val="2583EE"/>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62"/>
          <p:cNvSpPr txBox="1">
            <a:spLocks noGrp="1"/>
          </p:cNvSpPr>
          <p:nvPr>
            <p:ph type="ctrTitle"/>
          </p:nvPr>
        </p:nvSpPr>
        <p:spPr>
          <a:xfrm>
            <a:off x="838199" y="602479"/>
            <a:ext cx="6288157" cy="2503494"/>
          </a:xfrm>
          <a:prstGeom prst="rect">
            <a:avLst/>
          </a:prstGeom>
          <a:noFill/>
          <a:ln>
            <a:noFill/>
          </a:ln>
        </p:spPr>
        <p:txBody>
          <a:bodyPr spcFirstLastPara="1" wrap="square" lIns="91425" tIns="45700" rIns="91425" bIns="45700" anchor="b" anchorCtr="0">
            <a:noAutofit/>
          </a:bodyPr>
          <a:lstStyle>
            <a:lvl1pPr lvl="0" algn="l">
              <a:lnSpc>
                <a:spcPct val="120000"/>
              </a:lnSpc>
              <a:spcBef>
                <a:spcPts val="0"/>
              </a:spcBef>
              <a:spcAft>
                <a:spcPts val="0"/>
              </a:spcAft>
              <a:buClr>
                <a:schemeClr val="lt1"/>
              </a:buClr>
              <a:buSzPts val="4800"/>
              <a:buFont typeface="Arial"/>
              <a:buNone/>
              <a:defRPr sz="48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62"/>
          <p:cNvSpPr txBox="1">
            <a:spLocks noGrp="1"/>
          </p:cNvSpPr>
          <p:nvPr>
            <p:ph type="subTitle" idx="3"/>
          </p:nvPr>
        </p:nvSpPr>
        <p:spPr>
          <a:xfrm>
            <a:off x="838200" y="4062663"/>
            <a:ext cx="6288156" cy="87856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000"/>
              <a:buFont typeface="Arial"/>
              <a:buNone/>
              <a:defRPr sz="2000" b="0" i="0">
                <a:solidFill>
                  <a:srgbClr val="1496FF"/>
                </a:solidFill>
                <a:latin typeface="Arial"/>
                <a:ea typeface="Arial"/>
                <a:cs typeface="Arial"/>
                <a:sym typeface="Aria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69" name="Google Shape;69;p62"/>
          <p:cNvCxnSpPr/>
          <p:nvPr/>
        </p:nvCxnSpPr>
        <p:spPr>
          <a:xfrm>
            <a:off x="934450" y="3508281"/>
            <a:ext cx="6191907" cy="0"/>
          </a:xfrm>
          <a:prstGeom prst="straightConnector1">
            <a:avLst/>
          </a:prstGeom>
          <a:noFill/>
          <a:ln w="28575" cap="flat" cmpd="sng">
            <a:solidFill>
              <a:srgbClr val="1496FF"/>
            </a:solidFill>
            <a:prstDash val="solid"/>
            <a:miter lim="800000"/>
            <a:headEnd type="none" w="sm" len="sm"/>
            <a:tailEnd type="none" w="sm" len="sm"/>
          </a:ln>
        </p:spPr>
      </p:cxnSp>
    </p:spTree>
    <p:extLst>
      <p:ext uri="{BB962C8B-B14F-4D97-AF65-F5344CB8AC3E}">
        <p14:creationId xmlns:p14="http://schemas.microsoft.com/office/powerpoint/2010/main" val="30089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22831355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1930711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4938049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userDrawn="1"/>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8722836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31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350076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Tree>
    <p:extLst>
      <p:ext uri="{BB962C8B-B14F-4D97-AF65-F5344CB8AC3E}">
        <p14:creationId xmlns:p14="http://schemas.microsoft.com/office/powerpoint/2010/main" val="17888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err="1">
                <a:solidFill>
                  <a:schemeClr val="bg1"/>
                </a:solidFill>
                <a:latin typeface="Bernina Sans Light" pitchFamily="2" charset="77"/>
                <a:ea typeface="Calibri Light" charset="0"/>
                <a:cs typeface="Calibri Light" charset="0"/>
              </a:rPr>
              <a:t>dynatrace.com</a:t>
            </a:r>
            <a:endParaRPr lang="en-US" sz="1600" b="0" i="0" spc="100" baseline="0">
              <a:solidFill>
                <a:schemeClr val="bg1"/>
              </a:solidFill>
              <a:latin typeface="Bernina Sans Light" pitchFamily="2" charset="77"/>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
        <p:nvSpPr>
          <p:cNvPr id="11" name="Rectangle 10">
            <a:hlinkClick r:id="rId5"/>
            <a:extLst>
              <a:ext uri="{FF2B5EF4-FFF2-40B4-BE49-F238E27FC236}">
                <a16:creationId xmlns:a16="http://schemas.microsoft.com/office/drawing/2014/main" id="{C4EF0A49-03A2-2D4E-8288-05E91476AE35}"/>
              </a:ext>
            </a:extLst>
          </p:cNvPr>
          <p:cNvSpPr/>
          <p:nvPr userDrawn="1"/>
        </p:nvSpPr>
        <p:spPr>
          <a:xfrm>
            <a:off x="5002306" y="3903517"/>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2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4" name="Rounded Rectangle 3">
            <a:hlinkClick r:id="rId3"/>
            <a:extLst>
              <a:ext uri="{FF2B5EF4-FFF2-40B4-BE49-F238E27FC236}">
                <a16:creationId xmlns:a16="http://schemas.microsoft.com/office/drawing/2014/main" id="{4E6106BF-83BB-034C-8B9C-6DDB1232CFF7}"/>
              </a:ext>
            </a:extLst>
          </p:cNvPr>
          <p:cNvSpPr/>
          <p:nvPr userDrawn="1"/>
        </p:nvSpPr>
        <p:spPr>
          <a:xfrm>
            <a:off x="966182" y="4980265"/>
            <a:ext cx="2947558" cy="6108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FD333B-782B-214E-88C6-C3FC6428D2A2}"/>
              </a:ext>
            </a:extLst>
          </p:cNvPr>
          <p:cNvSpPr txBox="1"/>
          <p:nvPr userDrawn="1"/>
        </p:nvSpPr>
        <p:spPr>
          <a:xfrm>
            <a:off x="966182" y="5164565"/>
            <a:ext cx="2947558" cy="426502"/>
          </a:xfrm>
          <a:prstGeom prst="rect">
            <a:avLst/>
          </a:prstGeom>
          <a:noFill/>
        </p:spPr>
        <p:txBody>
          <a:bodyPr wrap="square" lIns="0" tIns="0" rIns="0" bIns="0" rtlCol="0">
            <a:normAutofit/>
          </a:bodyPr>
          <a:lstStyle/>
          <a:p>
            <a:pPr algn="ctr"/>
            <a:r>
              <a:rPr lang="en-US" sz="1600" b="1" i="0" u="none" spc="100" baseline="0" err="1">
                <a:solidFill>
                  <a:schemeClr val="bg1"/>
                </a:solidFill>
                <a:latin typeface="Bernina Sans Semibold" pitchFamily="2" charset="77"/>
                <a:ea typeface="Calibri Light" charset="0"/>
                <a:cs typeface="Calibri Light" charset="0"/>
              </a:rPr>
              <a:t>dynatrace.com</a:t>
            </a:r>
            <a:r>
              <a:rPr lang="en-US" sz="1600" b="1" i="0" u="none" spc="100" baseline="0">
                <a:solidFill>
                  <a:schemeClr val="bg1"/>
                </a:solidFill>
                <a:latin typeface="Bernina Sans Semibold" pitchFamily="2" charset="77"/>
                <a:ea typeface="Calibri Light" charset="0"/>
                <a:cs typeface="Calibri Light" charset="0"/>
              </a:rPr>
              <a:t>/trial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6183" y="1635181"/>
            <a:ext cx="2947558" cy="520735"/>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userDrawn="1"/>
        </p:nvSpPr>
        <p:spPr>
          <a:xfrm>
            <a:off x="838198" y="3143983"/>
            <a:ext cx="5150308" cy="1326773"/>
          </a:xfrm>
          <a:prstGeom prst="rect">
            <a:avLst/>
          </a:prstGeom>
          <a:noFill/>
        </p:spPr>
        <p:txBody>
          <a:bodyPr wrap="square" rtlCol="0">
            <a:spAutoFit/>
          </a:bodyPr>
          <a:lstStyle/>
          <a:p>
            <a:pPr algn="l">
              <a:lnSpc>
                <a:spcPct val="150000"/>
              </a:lnSpc>
            </a:pPr>
            <a:r>
              <a:rPr lang="en-US" sz="2800" b="1" i="0">
                <a:solidFill>
                  <a:schemeClr val="bg1"/>
                </a:solidFill>
                <a:latin typeface="Bernina Sans" pitchFamily="2" charset="77"/>
              </a:rPr>
              <a:t>Get ready to be amazed </a:t>
            </a:r>
          </a:p>
          <a:p>
            <a:pPr algn="l">
              <a:lnSpc>
                <a:spcPct val="150000"/>
              </a:lnSpc>
            </a:pPr>
            <a:r>
              <a:rPr lang="en-US" sz="2800" b="0" i="0">
                <a:solidFill>
                  <a:schemeClr val="bg1"/>
                </a:solidFill>
                <a:latin typeface="Bernina Sans Light"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userDrawn="1"/>
        </p:nvCxnSpPr>
        <p:spPr>
          <a:xfrm>
            <a:off x="966182" y="262299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userDrawn="1"/>
        </p:nvPicPr>
        <p:blipFill>
          <a:blip r:embed="rId6"/>
          <a:stretch>
            <a:fillRect/>
          </a:stretch>
        </p:blipFill>
        <p:spPr>
          <a:xfrm>
            <a:off x="6480175" y="-385763"/>
            <a:ext cx="5711825" cy="7343775"/>
          </a:xfrm>
          <a:prstGeom prst="rect">
            <a:avLst/>
          </a:prstGeom>
        </p:spPr>
      </p:pic>
    </p:spTree>
    <p:extLst>
      <p:ext uri="{BB962C8B-B14F-4D97-AF65-F5344CB8AC3E}">
        <p14:creationId xmlns:p14="http://schemas.microsoft.com/office/powerpoint/2010/main" val="241964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light_empty">
    <p:bg>
      <p:bgPr>
        <a:solidFill>
          <a:schemeClr val="bg1"/>
        </a:solidFill>
        <a:effectLst/>
      </p:bgPr>
    </p:bg>
    <p:spTree>
      <p:nvGrpSpPr>
        <p:cNvPr id="1" name=""/>
        <p:cNvGrpSpPr/>
        <p:nvPr/>
      </p:nvGrpSpPr>
      <p:grpSpPr>
        <a:xfrm>
          <a:off x="0" y="0"/>
          <a:ext cx="0" cy="0"/>
          <a:chOff x="0" y="0"/>
          <a:chExt cx="0" cy="0"/>
        </a:xfrm>
      </p:grpSpPr>
      <p:sp>
        <p:nvSpPr>
          <p:cNvPr id="9" name="TextBox 8"/>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53641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6.png"/><Relationship Id="rId2" Type="http://schemas.openxmlformats.org/officeDocument/2006/relationships/slideLayout" Target="../slideLayouts/slideLayout34.xml"/><Relationship Id="rId16" Type="http://schemas.openxmlformats.org/officeDocument/2006/relationships/theme" Target="../theme/theme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image" Target="../media/image8.png"/><Relationship Id="rId4" Type="http://schemas.openxmlformats.org/officeDocument/2006/relationships/slideLayout" Target="../slideLayouts/slideLayout5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theme" Target="../theme/theme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image" Target="../media/image6.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8.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image" Target="../media/image8.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9.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lvl1pPr marR="0" lvl="0" algn="l" rtl="0">
              <a:lnSpc>
                <a:spcPct val="120000"/>
              </a:lnSpc>
              <a:spcBef>
                <a:spcPts val="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838200" y="1524000"/>
            <a:ext cx="10515600" cy="465296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1200"/>
              </a:spcBef>
              <a:spcAft>
                <a:spcPts val="0"/>
              </a:spcAft>
              <a:buClr>
                <a:srgbClr val="2583EE"/>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330200" algn="l" rtl="0">
              <a:lnSpc>
                <a:spcPct val="120000"/>
              </a:lnSpc>
              <a:spcBef>
                <a:spcPts val="500"/>
              </a:spcBef>
              <a:spcAft>
                <a:spcPts val="0"/>
              </a:spcAft>
              <a:buClr>
                <a:srgbClr val="2583EE"/>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17500" algn="l" rtl="0">
              <a:lnSpc>
                <a:spcPct val="120000"/>
              </a:lnSpc>
              <a:spcBef>
                <a:spcPts val="500"/>
              </a:spcBef>
              <a:spcAft>
                <a:spcPts val="0"/>
              </a:spcAft>
              <a:buClr>
                <a:srgbClr val="2583EE"/>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04800"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rtl="0">
              <a:lnSpc>
                <a:spcPct val="120000"/>
              </a:lnSpc>
              <a:spcBef>
                <a:spcPts val="500"/>
              </a:spcBef>
              <a:spcAft>
                <a:spcPts val="0"/>
              </a:spcAft>
              <a:buClr>
                <a:srgbClr val="2583EE"/>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46"/>
          <p:cNvCxnSpPr/>
          <p:nvPr/>
        </p:nvCxnSpPr>
        <p:spPr>
          <a:xfrm>
            <a:off x="934450" y="1218648"/>
            <a:ext cx="974558" cy="0"/>
          </a:xfrm>
          <a:prstGeom prst="straightConnector1">
            <a:avLst/>
          </a:prstGeom>
          <a:noFill/>
          <a:ln w="28575" cap="flat" cmpd="sng">
            <a:solidFill>
              <a:srgbClr val="2583EE"/>
            </a:solidFill>
            <a:prstDash val="solid"/>
            <a:miter lim="800000"/>
            <a:headEnd type="none" w="sm" len="sm"/>
            <a:tailEnd type="none" w="sm" len="sm"/>
          </a:ln>
        </p:spPr>
      </p:cxnSp>
    </p:spTree>
    <p:extLst>
      <p:ext uri="{BB962C8B-B14F-4D97-AF65-F5344CB8AC3E}">
        <p14:creationId xmlns:p14="http://schemas.microsoft.com/office/powerpoint/2010/main" val="3410776417"/>
      </p:ext>
    </p:extLst>
  </p:cSld>
  <p:clrMap bg1="lt1" tx1="dk1" bg2="dk2" tx2="lt2" accent1="accent1" accent2="accent2" accent3="accent3" accent4="accent4" accent5="accent5" accent6="accent6" hlink="hlink" folHlink="folHlink"/>
  <p:sldLayoutIdLst>
    <p:sldLayoutId id="2147483668" r:id="rId1"/>
    <p:sldLayoutId id="2147483669"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74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EF292E-10F3-4CEA-A29B-399A7698ADC7}"/>
              </a:ext>
            </a:extLst>
          </p:cNvPr>
          <p:cNvSpPr/>
          <p:nvPr userDrawn="1"/>
        </p:nvSpPr>
        <p:spPr>
          <a:xfrm>
            <a:off x="0" y="7566"/>
            <a:ext cx="12192000" cy="795074"/>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D249FF0-EEE4-4756-B2E2-471CC7272058}"/>
              </a:ext>
            </a:extLst>
          </p:cNvPr>
          <p:cNvSpPr/>
          <p:nvPr userDrawn="1"/>
        </p:nvSpPr>
        <p:spPr>
          <a:xfrm>
            <a:off x="0" y="789398"/>
            <a:ext cx="12192000" cy="301182"/>
          </a:xfrm>
          <a:prstGeom prst="rect">
            <a:avLst/>
          </a:prstGeom>
          <a:solidFill>
            <a:srgbClr val="006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Picture 15">
            <a:extLst>
              <a:ext uri="{FF2B5EF4-FFF2-40B4-BE49-F238E27FC236}">
                <a16:creationId xmlns:a16="http://schemas.microsoft.com/office/drawing/2014/main" id="{ECFAFD0A-0353-AA45-989A-1319087B4A21}"/>
              </a:ext>
            </a:extLst>
          </p:cNvPr>
          <p:cNvPicPr>
            <a:picLocks noChangeAspect="1"/>
          </p:cNvPicPr>
          <p:nvPr userDrawn="1"/>
        </p:nvPicPr>
        <p:blipFill>
          <a:blip r:embed="rId7"/>
          <a:stretch>
            <a:fillRect/>
          </a:stretch>
        </p:blipFill>
        <p:spPr>
          <a:xfrm>
            <a:off x="11310364" y="802640"/>
            <a:ext cx="881636" cy="287200"/>
          </a:xfrm>
          <a:prstGeom prst="rect">
            <a:avLst/>
          </a:prstGeom>
        </p:spPr>
      </p:pic>
    </p:spTree>
    <p:extLst>
      <p:ext uri="{BB962C8B-B14F-4D97-AF65-F5344CB8AC3E}">
        <p14:creationId xmlns:p14="http://schemas.microsoft.com/office/powerpoint/2010/main" val="1458174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7" r:id="rId3"/>
    <p:sldLayoutId id="2147483698" r:id="rId4"/>
    <p:sldLayoutId id="214748369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EF292E-10F3-4CEA-A29B-399A7698ADC7}"/>
              </a:ext>
            </a:extLst>
          </p:cNvPr>
          <p:cNvSpPr/>
          <p:nvPr userDrawn="1"/>
        </p:nvSpPr>
        <p:spPr>
          <a:xfrm>
            <a:off x="0" y="7566"/>
            <a:ext cx="12192000" cy="795074"/>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D249FF0-EEE4-4756-B2E2-471CC7272058}"/>
              </a:ext>
            </a:extLst>
          </p:cNvPr>
          <p:cNvSpPr/>
          <p:nvPr userDrawn="1"/>
        </p:nvSpPr>
        <p:spPr>
          <a:xfrm>
            <a:off x="0" y="789398"/>
            <a:ext cx="12192000" cy="301182"/>
          </a:xfrm>
          <a:prstGeom prst="rect">
            <a:avLst/>
          </a:prstGeom>
          <a:solidFill>
            <a:srgbClr val="006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Picture 15">
            <a:extLst>
              <a:ext uri="{FF2B5EF4-FFF2-40B4-BE49-F238E27FC236}">
                <a16:creationId xmlns:a16="http://schemas.microsoft.com/office/drawing/2014/main" id="{ECFAFD0A-0353-AA45-989A-1319087B4A21}"/>
              </a:ext>
            </a:extLst>
          </p:cNvPr>
          <p:cNvPicPr>
            <a:picLocks noChangeAspect="1"/>
          </p:cNvPicPr>
          <p:nvPr userDrawn="1"/>
        </p:nvPicPr>
        <p:blipFill>
          <a:blip r:embed="rId7"/>
          <a:stretch>
            <a:fillRect/>
          </a:stretch>
        </p:blipFill>
        <p:spPr>
          <a:xfrm>
            <a:off x="11310364" y="802640"/>
            <a:ext cx="881636" cy="287200"/>
          </a:xfrm>
          <a:prstGeom prst="rect">
            <a:avLst/>
          </a:prstGeom>
        </p:spPr>
      </p:pic>
    </p:spTree>
    <p:extLst>
      <p:ext uri="{BB962C8B-B14F-4D97-AF65-F5344CB8AC3E}">
        <p14:creationId xmlns:p14="http://schemas.microsoft.com/office/powerpoint/2010/main" val="218282952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05" r:id="rId4"/>
    <p:sldLayoutId id="214748370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1634369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3" r:id="rId7"/>
    <p:sldLayoutId id="2147483724" r:id="rId8"/>
    <p:sldLayoutId id="2147483725" r:id="rId9"/>
    <p:sldLayoutId id="2147483726" r:id="rId10"/>
    <p:sldLayoutId id="2147483727" r:id="rId11"/>
    <p:sldLayoutId id="2147483729" r:id="rId12"/>
    <p:sldLayoutId id="2147483730" r:id="rId13"/>
    <p:sldLayoutId id="2147483731" r:id="rId14"/>
    <p:sldLayoutId id="2147483732"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8237015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0125653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8818095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7595012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91304660"/>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jpe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jpeg"/><Relationship Id="rId2" Type="http://schemas.openxmlformats.org/officeDocument/2006/relationships/notesSlide" Target="../notesSlides/notesSlide12.xml"/><Relationship Id="rId16" Type="http://schemas.openxmlformats.org/officeDocument/2006/relationships/image" Target="../media/image79.png"/><Relationship Id="rId1" Type="http://schemas.openxmlformats.org/officeDocument/2006/relationships/slideLayout" Target="../slideLayouts/slideLayout92.xml"/><Relationship Id="rId6" Type="http://schemas.openxmlformats.org/officeDocument/2006/relationships/image" Target="../media/image69.jpe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jpeg"/><Relationship Id="rId10" Type="http://schemas.openxmlformats.org/officeDocument/2006/relationships/image" Target="../media/image73.jpe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s://raw.githubusercontent.com/steve-caron-dynatrace/se-bootcamp-keptn-qg/master/0-Setup/create-gcp-compute-instance.sh"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61.png"/><Relationship Id="rId3" Type="http://schemas.openxmlformats.org/officeDocument/2006/relationships/image" Target="../media/image41.png"/><Relationship Id="rId7" Type="http://schemas.openxmlformats.org/officeDocument/2006/relationships/image" Target="../media/image92.png"/><Relationship Id="rId12"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91.png"/><Relationship Id="rId11" Type="http://schemas.openxmlformats.org/officeDocument/2006/relationships/image" Target="../media/image59.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10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9.png"/><Relationship Id="rId21" Type="http://schemas.openxmlformats.org/officeDocument/2006/relationships/image" Target="../media/image55.png"/><Relationship Id="rId7" Type="http://schemas.openxmlformats.org/officeDocument/2006/relationships/image" Target="../media/image43.png"/><Relationship Id="rId12" Type="http://schemas.microsoft.com/office/2007/relationships/hdphoto" Target="../media/hdphoto1.wdp"/><Relationship Id="rId17" Type="http://schemas.openxmlformats.org/officeDocument/2006/relationships/image" Target="../media/image52.png"/><Relationship Id="rId2" Type="http://schemas.openxmlformats.org/officeDocument/2006/relationships/notesSlide" Target="../notesSlides/notesSlide5.xml"/><Relationship Id="rId16" Type="http://schemas.openxmlformats.org/officeDocument/2006/relationships/image" Target="../media/image51.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6.png"/><Relationship Id="rId19" Type="http://schemas.openxmlformats.org/officeDocument/2006/relationships/image" Target="../media/image54.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49.png"/><Relationship Id="rId22"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58.png"/></Relationships>
</file>

<file path=ppt/slides/_rels/slide5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8.png"/><Relationship Id="rId7"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2.png"/><Relationship Id="rId4" Type="http://schemas.openxmlformats.org/officeDocument/2006/relationships/image" Target="../media/image123.png"/><Relationship Id="rId9"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landing.google.com/sre/book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www.flickr.com/photos/hunky_punk/1112371480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02">
            <a:extLst>
              <a:ext uri="{FF2B5EF4-FFF2-40B4-BE49-F238E27FC236}">
                <a16:creationId xmlns:a16="http://schemas.microsoft.com/office/drawing/2014/main" id="{2D64C39D-D806-0244-9865-D217526A910F}"/>
              </a:ext>
            </a:extLst>
          </p:cNvPr>
          <p:cNvSpPr>
            <a:spLocks noGrp="1"/>
          </p:cNvSpPr>
          <p:nvPr>
            <p:ph type="ctrTitle"/>
          </p:nvPr>
        </p:nvSpPr>
        <p:spPr>
          <a:xfrm>
            <a:off x="838199" y="602479"/>
            <a:ext cx="7676214" cy="2503494"/>
          </a:xfrm>
        </p:spPr>
        <p:txBody>
          <a:bodyPr/>
          <a:lstStyle/>
          <a:p>
            <a:r>
              <a:rPr lang="en-US" dirty="0">
                <a:latin typeface="Arial" panose="020B0604020202020204" pitchFamily="34" charset="0"/>
                <a:cs typeface="Arial" panose="020B0604020202020204" pitchFamily="34" charset="0"/>
              </a:rPr>
              <a:t>Quality Gates with </a:t>
            </a:r>
            <a:r>
              <a:rPr lang="en-US" dirty="0" err="1">
                <a:latin typeface="Arial" panose="020B0604020202020204" pitchFamily="34" charset="0"/>
                <a:cs typeface="Arial" panose="020B0604020202020204" pitchFamily="34" charset="0"/>
              </a:rPr>
              <a:t>Keptn</a:t>
            </a:r>
            <a:r>
              <a:rPr lang="en-US" dirty="0">
                <a:latin typeface="Arial" panose="020B0604020202020204" pitchFamily="34" charset="0"/>
                <a:cs typeface="Arial" panose="020B0604020202020204" pitchFamily="34" charset="0"/>
              </a:rPr>
              <a:t> </a:t>
            </a:r>
            <a:endParaRPr lang="en-US" b="0" dirty="0">
              <a:latin typeface="Bernina Sans"/>
              <a:cs typeface="Calibri"/>
            </a:endParaRPr>
          </a:p>
        </p:txBody>
      </p:sp>
      <p:sp>
        <p:nvSpPr>
          <p:cNvPr id="3" name="Subtitle 2">
            <a:extLst>
              <a:ext uri="{FF2B5EF4-FFF2-40B4-BE49-F238E27FC236}">
                <a16:creationId xmlns:a16="http://schemas.microsoft.com/office/drawing/2014/main" id="{B632F3C4-33A6-284A-AFFA-F212D31C8E1B}"/>
              </a:ext>
            </a:extLst>
          </p:cNvPr>
          <p:cNvSpPr>
            <a:spLocks noGrp="1"/>
          </p:cNvSpPr>
          <p:nvPr>
            <p:ph type="subTitle" idx="1"/>
          </p:nvPr>
        </p:nvSpPr>
        <p:spPr>
          <a:xfrm>
            <a:off x="838199" y="3815248"/>
            <a:ext cx="4551219" cy="878561"/>
          </a:xfrm>
        </p:spPr>
        <p:txBody>
          <a:bodyPr/>
          <a:lstStyle/>
          <a:p>
            <a:r>
              <a:rPr lang="en-US" dirty="0"/>
              <a:t>Automation, Self-Service and Delivery Choreography with </a:t>
            </a:r>
            <a:r>
              <a:rPr lang="en-US" dirty="0" err="1"/>
              <a:t>keptn</a:t>
            </a:r>
            <a:endParaRPr lang="en-US" dirty="0"/>
          </a:p>
        </p:txBody>
      </p:sp>
      <p:pic>
        <p:nvPicPr>
          <p:cNvPr id="13" name="Google Shape;316;p1" descr="A picture containing clipart&#10;&#10;Description automatically generated">
            <a:extLst>
              <a:ext uri="{FF2B5EF4-FFF2-40B4-BE49-F238E27FC236}">
                <a16:creationId xmlns:a16="http://schemas.microsoft.com/office/drawing/2014/main" id="{76824794-EB2B-2649-ACBF-C80D829A6946}"/>
              </a:ext>
            </a:extLst>
          </p:cNvPr>
          <p:cNvPicPr preferRelativeResize="0">
            <a:picLocks noChangeAspect="1"/>
          </p:cNvPicPr>
          <p:nvPr/>
        </p:nvPicPr>
        <p:blipFill rotWithShape="1">
          <a:blip r:embed="rId3">
            <a:alphaModFix/>
          </a:blip>
          <a:srcRect/>
          <a:stretch/>
        </p:blipFill>
        <p:spPr>
          <a:xfrm>
            <a:off x="4090881" y="5643726"/>
            <a:ext cx="1838865" cy="628521"/>
          </a:xfrm>
          <a:prstGeom prst="rect">
            <a:avLst/>
          </a:prstGeom>
          <a:noFill/>
          <a:ln>
            <a:noFill/>
          </a:ln>
        </p:spPr>
      </p:pic>
    </p:spTree>
    <p:extLst>
      <p:ext uri="{BB962C8B-B14F-4D97-AF65-F5344CB8AC3E}">
        <p14:creationId xmlns:p14="http://schemas.microsoft.com/office/powerpoint/2010/main" val="156294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FA90472-DB85-4E58-A0BC-70AA47B45BD5}"/>
              </a:ext>
            </a:extLst>
          </p:cNvPr>
          <p:cNvSpPr/>
          <p:nvPr/>
        </p:nvSpPr>
        <p:spPr>
          <a:xfrm>
            <a:off x="6229349" y="1990725"/>
            <a:ext cx="5286375" cy="48196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AT"/>
          </a:p>
        </p:txBody>
      </p:sp>
      <p:sp>
        <p:nvSpPr>
          <p:cNvPr id="2" name="Title 1">
            <a:extLst>
              <a:ext uri="{FF2B5EF4-FFF2-40B4-BE49-F238E27FC236}">
                <a16:creationId xmlns:a16="http://schemas.microsoft.com/office/drawing/2014/main" id="{35A71F65-994A-4FC5-B026-8DD9DDC1504E}"/>
              </a:ext>
            </a:extLst>
          </p:cNvPr>
          <p:cNvSpPr>
            <a:spLocks noGrp="1"/>
          </p:cNvSpPr>
          <p:nvPr>
            <p:ph type="title"/>
          </p:nvPr>
        </p:nvSpPr>
        <p:spPr/>
        <p:txBody>
          <a:bodyPr>
            <a:noAutofit/>
          </a:bodyPr>
          <a:lstStyle/>
          <a:p>
            <a:r>
              <a:rPr lang="de-AT" sz="2400" dirty="0" err="1"/>
              <a:t>Let</a:t>
            </a:r>
            <a:r>
              <a:rPr lang="de-AT" sz="2400" dirty="0"/>
              <a:t> </a:t>
            </a:r>
            <a:r>
              <a:rPr lang="de-AT" sz="2400" dirty="0" err="1"/>
              <a:t>keptn</a:t>
            </a:r>
            <a:r>
              <a:rPr lang="de-AT" sz="2400" dirty="0"/>
              <a:t> automate that analysis for you</a:t>
            </a:r>
          </a:p>
        </p:txBody>
      </p:sp>
      <p:pic>
        <p:nvPicPr>
          <p:cNvPr id="4" name="Picture 3">
            <a:extLst>
              <a:ext uri="{FF2B5EF4-FFF2-40B4-BE49-F238E27FC236}">
                <a16:creationId xmlns:a16="http://schemas.microsoft.com/office/drawing/2014/main" id="{351D276F-07D4-4A16-92F0-823B1CB971E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68401" y="1986828"/>
            <a:ext cx="3733803" cy="1917837"/>
          </a:xfrm>
          <a:prstGeom prst="rect">
            <a:avLst/>
          </a:prstGeom>
        </p:spPr>
      </p:pic>
      <p:sp>
        <p:nvSpPr>
          <p:cNvPr id="5" name="TextBox 4">
            <a:extLst>
              <a:ext uri="{FF2B5EF4-FFF2-40B4-BE49-F238E27FC236}">
                <a16:creationId xmlns:a16="http://schemas.microsoft.com/office/drawing/2014/main" id="{F69F4A47-B7BB-4D52-B300-1C0F6EE800AF}"/>
              </a:ext>
            </a:extLst>
          </p:cNvPr>
          <p:cNvSpPr txBox="1"/>
          <p:nvPr/>
        </p:nvSpPr>
        <p:spPr>
          <a:xfrm>
            <a:off x="868400" y="1645184"/>
            <a:ext cx="4262656"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de-AT" sz="1600" dirty="0" err="1">
                <a:solidFill>
                  <a:schemeClr val="bg1"/>
                </a:solidFill>
              </a:rPr>
              <a:t>Instead</a:t>
            </a:r>
            <a:r>
              <a:rPr lang="de-AT" sz="1600" dirty="0">
                <a:solidFill>
                  <a:schemeClr val="bg1"/>
                </a:solidFill>
              </a:rPr>
              <a:t> </a:t>
            </a:r>
            <a:r>
              <a:rPr lang="de-AT" sz="1600" dirty="0" err="1">
                <a:solidFill>
                  <a:schemeClr val="bg1"/>
                </a:solidFill>
              </a:rPr>
              <a:t>of</a:t>
            </a:r>
            <a:r>
              <a:rPr lang="de-AT" sz="1600" dirty="0">
                <a:solidFill>
                  <a:schemeClr val="bg1"/>
                </a:solidFill>
              </a:rPr>
              <a:t> </a:t>
            </a:r>
            <a:r>
              <a:rPr lang="de-AT" sz="1600" dirty="0" err="1">
                <a:solidFill>
                  <a:schemeClr val="bg1"/>
                </a:solidFill>
              </a:rPr>
              <a:t>manually</a:t>
            </a:r>
            <a:r>
              <a:rPr lang="de-AT" sz="1600" dirty="0">
                <a:solidFill>
                  <a:schemeClr val="bg1"/>
                </a:solidFill>
              </a:rPr>
              <a:t> </a:t>
            </a:r>
            <a:r>
              <a:rPr lang="de-AT" sz="1600" dirty="0" err="1">
                <a:solidFill>
                  <a:schemeClr val="bg1"/>
                </a:solidFill>
              </a:rPr>
              <a:t>comparing</a:t>
            </a:r>
            <a:r>
              <a:rPr lang="de-AT" sz="1600" dirty="0">
                <a:solidFill>
                  <a:schemeClr val="bg1"/>
                </a:solidFill>
              </a:rPr>
              <a:t> </a:t>
            </a:r>
            <a:r>
              <a:rPr lang="de-AT" sz="1600" dirty="0" err="1">
                <a:solidFill>
                  <a:schemeClr val="bg1"/>
                </a:solidFill>
              </a:rPr>
              <a:t>timeframes</a:t>
            </a:r>
            <a:endParaRPr lang="de-AT" sz="1600" dirty="0">
              <a:solidFill>
                <a:schemeClr val="bg1"/>
              </a:solidFill>
            </a:endParaRPr>
          </a:p>
        </p:txBody>
      </p:sp>
      <p:pic>
        <p:nvPicPr>
          <p:cNvPr id="6" name="Picture 5">
            <a:extLst>
              <a:ext uri="{FF2B5EF4-FFF2-40B4-BE49-F238E27FC236}">
                <a16:creationId xmlns:a16="http://schemas.microsoft.com/office/drawing/2014/main" id="{EA227DB0-A957-447F-918B-A75503A1E2E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2827" y="2299927"/>
            <a:ext cx="3733803" cy="1917837"/>
          </a:xfrm>
          <a:prstGeom prst="rect">
            <a:avLst/>
          </a:prstGeom>
        </p:spPr>
      </p:pic>
      <p:pic>
        <p:nvPicPr>
          <p:cNvPr id="7" name="Picture 6">
            <a:extLst>
              <a:ext uri="{FF2B5EF4-FFF2-40B4-BE49-F238E27FC236}">
                <a16:creationId xmlns:a16="http://schemas.microsoft.com/office/drawing/2014/main" id="{2A34C04E-2A1D-4C71-AF51-4BCCBF181D5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97253" y="2613026"/>
            <a:ext cx="3733803" cy="1917837"/>
          </a:xfrm>
          <a:prstGeom prst="rect">
            <a:avLst/>
          </a:prstGeom>
        </p:spPr>
      </p:pic>
      <p:pic>
        <p:nvPicPr>
          <p:cNvPr id="8" name="Picture 7">
            <a:extLst>
              <a:ext uri="{FF2B5EF4-FFF2-40B4-BE49-F238E27FC236}">
                <a16:creationId xmlns:a16="http://schemas.microsoft.com/office/drawing/2014/main" id="{A7AC2CF6-56B1-40C9-9DFD-C89149014D1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61679" y="2926125"/>
            <a:ext cx="3733803" cy="1917837"/>
          </a:xfrm>
          <a:prstGeom prst="rect">
            <a:avLst/>
          </a:prstGeom>
        </p:spPr>
      </p:pic>
      <p:pic>
        <p:nvPicPr>
          <p:cNvPr id="9" name="Picture 8">
            <a:extLst>
              <a:ext uri="{FF2B5EF4-FFF2-40B4-BE49-F238E27FC236}">
                <a16:creationId xmlns:a16="http://schemas.microsoft.com/office/drawing/2014/main" id="{8E4637C0-95CA-42F5-B414-BAC9ADAC0F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83231" y="3086823"/>
            <a:ext cx="3733803" cy="1917837"/>
          </a:xfrm>
          <a:prstGeom prst="rect">
            <a:avLst/>
          </a:prstGeom>
        </p:spPr>
      </p:pic>
      <p:pic>
        <p:nvPicPr>
          <p:cNvPr id="10" name="Picture 9">
            <a:extLst>
              <a:ext uri="{FF2B5EF4-FFF2-40B4-BE49-F238E27FC236}">
                <a16:creationId xmlns:a16="http://schemas.microsoft.com/office/drawing/2014/main" id="{38987D44-1DFE-4F50-852D-F5AA7665581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4237" y="2065142"/>
            <a:ext cx="4486452" cy="3173881"/>
          </a:xfrm>
          <a:prstGeom prst="rect">
            <a:avLst/>
          </a:prstGeom>
        </p:spPr>
      </p:pic>
      <p:pic>
        <p:nvPicPr>
          <p:cNvPr id="3" name="Picture 2">
            <a:extLst>
              <a:ext uri="{FF2B5EF4-FFF2-40B4-BE49-F238E27FC236}">
                <a16:creationId xmlns:a16="http://schemas.microsoft.com/office/drawing/2014/main" id="{9C0B6B96-0C04-444B-9DA8-43F603D8D06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b="6393"/>
          <a:stretch/>
        </p:blipFill>
        <p:spPr>
          <a:xfrm>
            <a:off x="6302507" y="5204007"/>
            <a:ext cx="5137587" cy="1434918"/>
          </a:xfrm>
          <a:prstGeom prst="rect">
            <a:avLst/>
          </a:prstGeom>
        </p:spPr>
      </p:pic>
      <p:sp>
        <p:nvSpPr>
          <p:cNvPr id="11" name="Rectangle: Rounded Corners 10">
            <a:extLst>
              <a:ext uri="{FF2B5EF4-FFF2-40B4-BE49-F238E27FC236}">
                <a16:creationId xmlns:a16="http://schemas.microsoft.com/office/drawing/2014/main" id="{BFA40A75-C2AB-4373-94B8-6FA836C3A1C4}"/>
              </a:ext>
            </a:extLst>
          </p:cNvPr>
          <p:cNvSpPr/>
          <p:nvPr/>
        </p:nvSpPr>
        <p:spPr>
          <a:xfrm>
            <a:off x="868400" y="1997733"/>
            <a:ext cx="190069"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1</a:t>
            </a:r>
          </a:p>
        </p:txBody>
      </p:sp>
      <p:sp>
        <p:nvSpPr>
          <p:cNvPr id="12" name="Rectangle: Rounded Corners 11">
            <a:extLst>
              <a:ext uri="{FF2B5EF4-FFF2-40B4-BE49-F238E27FC236}">
                <a16:creationId xmlns:a16="http://schemas.microsoft.com/office/drawing/2014/main" id="{85B1489A-231F-43A3-9EC7-74F1B8B314D2}"/>
              </a:ext>
            </a:extLst>
          </p:cNvPr>
          <p:cNvSpPr/>
          <p:nvPr/>
        </p:nvSpPr>
        <p:spPr>
          <a:xfrm>
            <a:off x="1139822" y="2321903"/>
            <a:ext cx="190069"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2</a:t>
            </a:r>
          </a:p>
        </p:txBody>
      </p:sp>
      <p:sp>
        <p:nvSpPr>
          <p:cNvPr id="13" name="Rectangle: Rounded Corners 12">
            <a:extLst>
              <a:ext uri="{FF2B5EF4-FFF2-40B4-BE49-F238E27FC236}">
                <a16:creationId xmlns:a16="http://schemas.microsoft.com/office/drawing/2014/main" id="{364F886B-BA97-489F-A963-6F035BFAB219}"/>
              </a:ext>
            </a:extLst>
          </p:cNvPr>
          <p:cNvSpPr/>
          <p:nvPr/>
        </p:nvSpPr>
        <p:spPr>
          <a:xfrm>
            <a:off x="1411244" y="2609937"/>
            <a:ext cx="190069"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3</a:t>
            </a:r>
          </a:p>
        </p:txBody>
      </p:sp>
      <p:sp>
        <p:nvSpPr>
          <p:cNvPr id="14" name="Rectangle: Rounded Corners 13">
            <a:extLst>
              <a:ext uri="{FF2B5EF4-FFF2-40B4-BE49-F238E27FC236}">
                <a16:creationId xmlns:a16="http://schemas.microsoft.com/office/drawing/2014/main" id="{0DAFA03E-89CA-44C2-8290-7DBF4D3766BA}"/>
              </a:ext>
            </a:extLst>
          </p:cNvPr>
          <p:cNvSpPr/>
          <p:nvPr/>
        </p:nvSpPr>
        <p:spPr>
          <a:xfrm>
            <a:off x="1654684" y="2944062"/>
            <a:ext cx="190069"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4</a:t>
            </a:r>
          </a:p>
        </p:txBody>
      </p:sp>
      <p:sp>
        <p:nvSpPr>
          <p:cNvPr id="16" name="Rectangle: Rounded Corners 15">
            <a:extLst>
              <a:ext uri="{FF2B5EF4-FFF2-40B4-BE49-F238E27FC236}">
                <a16:creationId xmlns:a16="http://schemas.microsoft.com/office/drawing/2014/main" id="{2AC1257E-8945-4238-9F69-7B4767B4203C}"/>
              </a:ext>
            </a:extLst>
          </p:cNvPr>
          <p:cNvSpPr/>
          <p:nvPr/>
        </p:nvSpPr>
        <p:spPr>
          <a:xfrm>
            <a:off x="7442457" y="2442438"/>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1</a:t>
            </a:r>
          </a:p>
        </p:txBody>
      </p:sp>
      <p:sp>
        <p:nvSpPr>
          <p:cNvPr id="17" name="Rectangle: Rounded Corners 16">
            <a:extLst>
              <a:ext uri="{FF2B5EF4-FFF2-40B4-BE49-F238E27FC236}">
                <a16:creationId xmlns:a16="http://schemas.microsoft.com/office/drawing/2014/main" id="{01A2DE5A-D1A9-4C07-A9D9-E53B508B1828}"/>
              </a:ext>
            </a:extLst>
          </p:cNvPr>
          <p:cNvSpPr/>
          <p:nvPr/>
        </p:nvSpPr>
        <p:spPr>
          <a:xfrm>
            <a:off x="7589003" y="2442788"/>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2</a:t>
            </a:r>
          </a:p>
        </p:txBody>
      </p:sp>
      <p:sp>
        <p:nvSpPr>
          <p:cNvPr id="18" name="Rectangle: Rounded Corners 17">
            <a:extLst>
              <a:ext uri="{FF2B5EF4-FFF2-40B4-BE49-F238E27FC236}">
                <a16:creationId xmlns:a16="http://schemas.microsoft.com/office/drawing/2014/main" id="{CCA25606-CF6A-4E4E-9FB3-E520A1B0D382}"/>
              </a:ext>
            </a:extLst>
          </p:cNvPr>
          <p:cNvSpPr/>
          <p:nvPr/>
        </p:nvSpPr>
        <p:spPr>
          <a:xfrm>
            <a:off x="7747799" y="2445528"/>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3</a:t>
            </a:r>
          </a:p>
        </p:txBody>
      </p:sp>
      <p:sp>
        <p:nvSpPr>
          <p:cNvPr id="19" name="Rectangle: Rounded Corners 18">
            <a:extLst>
              <a:ext uri="{FF2B5EF4-FFF2-40B4-BE49-F238E27FC236}">
                <a16:creationId xmlns:a16="http://schemas.microsoft.com/office/drawing/2014/main" id="{B4B2F308-4B72-4396-8AD5-C6281F756925}"/>
              </a:ext>
            </a:extLst>
          </p:cNvPr>
          <p:cNvSpPr/>
          <p:nvPr/>
        </p:nvSpPr>
        <p:spPr>
          <a:xfrm>
            <a:off x="7906595" y="2442438"/>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4</a:t>
            </a:r>
          </a:p>
        </p:txBody>
      </p:sp>
      <p:sp>
        <p:nvSpPr>
          <p:cNvPr id="21" name="Rectangle: Rounded Corners 20">
            <a:extLst>
              <a:ext uri="{FF2B5EF4-FFF2-40B4-BE49-F238E27FC236}">
                <a16:creationId xmlns:a16="http://schemas.microsoft.com/office/drawing/2014/main" id="{8FDD4A01-5B00-410D-AFF5-8A0A70FE3317}"/>
              </a:ext>
            </a:extLst>
          </p:cNvPr>
          <p:cNvSpPr/>
          <p:nvPr/>
        </p:nvSpPr>
        <p:spPr>
          <a:xfrm>
            <a:off x="10781312" y="2456433"/>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x</a:t>
            </a:r>
          </a:p>
        </p:txBody>
      </p:sp>
      <p:sp>
        <p:nvSpPr>
          <p:cNvPr id="23" name="Rectangle: Rounded Corners 22">
            <a:extLst>
              <a:ext uri="{FF2B5EF4-FFF2-40B4-BE49-F238E27FC236}">
                <a16:creationId xmlns:a16="http://schemas.microsoft.com/office/drawing/2014/main" id="{AC6174DF-00B5-47B2-9CF2-C06B279E452E}"/>
              </a:ext>
            </a:extLst>
          </p:cNvPr>
          <p:cNvSpPr/>
          <p:nvPr/>
        </p:nvSpPr>
        <p:spPr>
          <a:xfrm>
            <a:off x="6662391" y="5274039"/>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1</a:t>
            </a:r>
          </a:p>
        </p:txBody>
      </p:sp>
      <p:sp>
        <p:nvSpPr>
          <p:cNvPr id="24" name="Rectangle: Rounded Corners 23">
            <a:extLst>
              <a:ext uri="{FF2B5EF4-FFF2-40B4-BE49-F238E27FC236}">
                <a16:creationId xmlns:a16="http://schemas.microsoft.com/office/drawing/2014/main" id="{A0901BD7-0226-42C8-9AD0-485C628DACA7}"/>
              </a:ext>
            </a:extLst>
          </p:cNvPr>
          <p:cNvSpPr/>
          <p:nvPr/>
        </p:nvSpPr>
        <p:spPr>
          <a:xfrm>
            <a:off x="7049132" y="5274039"/>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2</a:t>
            </a:r>
          </a:p>
        </p:txBody>
      </p:sp>
      <p:sp>
        <p:nvSpPr>
          <p:cNvPr id="25" name="Rectangle: Rounded Corners 24">
            <a:extLst>
              <a:ext uri="{FF2B5EF4-FFF2-40B4-BE49-F238E27FC236}">
                <a16:creationId xmlns:a16="http://schemas.microsoft.com/office/drawing/2014/main" id="{E0379292-2022-4108-ABBB-AE7436326A67}"/>
              </a:ext>
            </a:extLst>
          </p:cNvPr>
          <p:cNvSpPr/>
          <p:nvPr/>
        </p:nvSpPr>
        <p:spPr>
          <a:xfrm>
            <a:off x="7337935" y="5274039"/>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3</a:t>
            </a:r>
          </a:p>
        </p:txBody>
      </p:sp>
      <p:sp>
        <p:nvSpPr>
          <p:cNvPr id="26" name="Rectangle: Rounded Corners 25">
            <a:extLst>
              <a:ext uri="{FF2B5EF4-FFF2-40B4-BE49-F238E27FC236}">
                <a16:creationId xmlns:a16="http://schemas.microsoft.com/office/drawing/2014/main" id="{5FD164FC-9B79-4A3A-A656-5DA01D64646A}"/>
              </a:ext>
            </a:extLst>
          </p:cNvPr>
          <p:cNvSpPr/>
          <p:nvPr/>
        </p:nvSpPr>
        <p:spPr>
          <a:xfrm>
            <a:off x="7592792" y="5274039"/>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4</a:t>
            </a:r>
          </a:p>
        </p:txBody>
      </p:sp>
      <p:sp>
        <p:nvSpPr>
          <p:cNvPr id="28" name="Rectangle: Rounded Corners 27">
            <a:extLst>
              <a:ext uri="{FF2B5EF4-FFF2-40B4-BE49-F238E27FC236}">
                <a16:creationId xmlns:a16="http://schemas.microsoft.com/office/drawing/2014/main" id="{11D17F38-800C-44ED-8F9C-439C330B541C}"/>
              </a:ext>
            </a:extLst>
          </p:cNvPr>
          <p:cNvSpPr/>
          <p:nvPr/>
        </p:nvSpPr>
        <p:spPr>
          <a:xfrm>
            <a:off x="10666611" y="5274039"/>
            <a:ext cx="134436"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x</a:t>
            </a:r>
          </a:p>
        </p:txBody>
      </p:sp>
      <p:sp>
        <p:nvSpPr>
          <p:cNvPr id="30" name="TextBox 29">
            <a:extLst>
              <a:ext uri="{FF2B5EF4-FFF2-40B4-BE49-F238E27FC236}">
                <a16:creationId xmlns:a16="http://schemas.microsoft.com/office/drawing/2014/main" id="{73D10B8D-7079-4A8C-9791-3F077F4F2FE5}"/>
              </a:ext>
            </a:extLst>
          </p:cNvPr>
          <p:cNvSpPr txBox="1"/>
          <p:nvPr/>
        </p:nvSpPr>
        <p:spPr>
          <a:xfrm>
            <a:off x="6229348" y="1657520"/>
            <a:ext cx="5286376"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de-AT" sz="1600" dirty="0">
                <a:solidFill>
                  <a:schemeClr val="bg1"/>
                </a:solidFill>
              </a:rPr>
              <a:t>Keptn automates that process based on SLIs &amp; SLOs</a:t>
            </a:r>
          </a:p>
        </p:txBody>
      </p:sp>
      <p:pic>
        <p:nvPicPr>
          <p:cNvPr id="32" name="Picture 31">
            <a:extLst>
              <a:ext uri="{FF2B5EF4-FFF2-40B4-BE49-F238E27FC236}">
                <a16:creationId xmlns:a16="http://schemas.microsoft.com/office/drawing/2014/main" id="{03210E41-8682-4CA8-BA08-0349879067C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887398" y="3260655"/>
            <a:ext cx="3733803" cy="1917837"/>
          </a:xfrm>
          <a:prstGeom prst="rect">
            <a:avLst/>
          </a:prstGeom>
        </p:spPr>
      </p:pic>
      <p:pic>
        <p:nvPicPr>
          <p:cNvPr id="31" name="Picture 30">
            <a:extLst>
              <a:ext uri="{FF2B5EF4-FFF2-40B4-BE49-F238E27FC236}">
                <a16:creationId xmlns:a16="http://schemas.microsoft.com/office/drawing/2014/main" id="{282F483F-8AAE-4B4D-AFE9-9CB19D972F8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91565" y="3382320"/>
            <a:ext cx="3733803" cy="1917837"/>
          </a:xfrm>
          <a:prstGeom prst="rect">
            <a:avLst/>
          </a:prstGeom>
        </p:spPr>
      </p:pic>
      <p:sp>
        <p:nvSpPr>
          <p:cNvPr id="15" name="Rectangle: Rounded Corners 14">
            <a:extLst>
              <a:ext uri="{FF2B5EF4-FFF2-40B4-BE49-F238E27FC236}">
                <a16:creationId xmlns:a16="http://schemas.microsoft.com/office/drawing/2014/main" id="{718C301E-C9B3-4898-AC15-8D8BBC25FA97}"/>
              </a:ext>
            </a:extLst>
          </p:cNvPr>
          <p:cNvSpPr/>
          <p:nvPr/>
        </p:nvSpPr>
        <p:spPr>
          <a:xfrm>
            <a:off x="1991565" y="3419544"/>
            <a:ext cx="190069" cy="266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X</a:t>
            </a:r>
          </a:p>
        </p:txBody>
      </p:sp>
    </p:spTree>
    <p:extLst>
      <p:ext uri="{BB962C8B-B14F-4D97-AF65-F5344CB8AC3E}">
        <p14:creationId xmlns:p14="http://schemas.microsoft.com/office/powerpoint/2010/main" val="10404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10" presetClass="entr" presetSubtype="0" fill="hold" nodeType="afterEffect">
                                  <p:stCondLst>
                                    <p:cond delay="5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 grpId="0" animBg="1"/>
      <p:bldP spid="13" grpId="0" animBg="1"/>
      <p:bldP spid="14" grpId="0" animBg="1"/>
      <p:bldP spid="16" grpId="0" animBg="1"/>
      <p:bldP spid="17" grpId="0" animBg="1"/>
      <p:bldP spid="18" grpId="0" animBg="1"/>
      <p:bldP spid="19" grpId="0" animBg="1"/>
      <p:bldP spid="21" grpId="0" animBg="1"/>
      <p:bldP spid="23" grpId="0" animBg="1"/>
      <p:bldP spid="24" grpId="0" animBg="1"/>
      <p:bldP spid="25" grpId="0" animBg="1"/>
      <p:bldP spid="26" grpId="0" animBg="1"/>
      <p:bldP spid="28" grpId="0" animBg="1"/>
      <p:bldP spid="30"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1F65-994A-4FC5-B026-8DD9DDC1504E}"/>
              </a:ext>
            </a:extLst>
          </p:cNvPr>
          <p:cNvSpPr>
            <a:spLocks noGrp="1"/>
          </p:cNvSpPr>
          <p:nvPr>
            <p:ph type="title"/>
          </p:nvPr>
        </p:nvSpPr>
        <p:spPr/>
        <p:txBody>
          <a:bodyPr>
            <a:noAutofit/>
          </a:bodyPr>
          <a:lstStyle/>
          <a:p>
            <a:r>
              <a:rPr lang="de-AT" sz="2400" dirty="0"/>
              <a:t>Quality Gate </a:t>
            </a:r>
            <a:r>
              <a:rPr lang="de-AT" sz="2400" dirty="0" err="1"/>
              <a:t>evaluation</a:t>
            </a:r>
            <a:r>
              <a:rPr lang="de-AT" sz="2400" dirty="0"/>
              <a:t> </a:t>
            </a:r>
            <a:r>
              <a:rPr lang="de-AT" sz="2400" dirty="0" err="1"/>
              <a:t>results</a:t>
            </a:r>
            <a:endParaRPr lang="de-AT" sz="2400" dirty="0"/>
          </a:p>
        </p:txBody>
      </p:sp>
      <p:pic>
        <p:nvPicPr>
          <p:cNvPr id="65" name="Picture 64">
            <a:extLst>
              <a:ext uri="{FF2B5EF4-FFF2-40B4-BE49-F238E27FC236}">
                <a16:creationId xmlns:a16="http://schemas.microsoft.com/office/drawing/2014/main" id="{E0C69D5D-D109-0D46-97C4-9D20020A251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9840"/>
          <a:stretch/>
        </p:blipFill>
        <p:spPr>
          <a:xfrm>
            <a:off x="2809706" y="1813951"/>
            <a:ext cx="5663176" cy="3211506"/>
          </a:xfrm>
          <a:prstGeom prst="rect">
            <a:avLst/>
          </a:prstGeom>
        </p:spPr>
      </p:pic>
      <p:sp>
        <p:nvSpPr>
          <p:cNvPr id="66" name="Arrow: Right 4">
            <a:extLst>
              <a:ext uri="{FF2B5EF4-FFF2-40B4-BE49-F238E27FC236}">
                <a16:creationId xmlns:a16="http://schemas.microsoft.com/office/drawing/2014/main" id="{AFDABF62-AA0A-F045-ADA0-40024577EF5B}"/>
              </a:ext>
            </a:extLst>
          </p:cNvPr>
          <p:cNvSpPr/>
          <p:nvPr/>
        </p:nvSpPr>
        <p:spPr>
          <a:xfrm>
            <a:off x="636001" y="3115768"/>
            <a:ext cx="169888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400" b="0" i="0" u="none" strike="noStrike" kern="1200" cap="none" spc="0" normalizeH="0" baseline="0" noProof="0" dirty="0">
                <a:ln>
                  <a:noFill/>
                </a:ln>
                <a:solidFill>
                  <a:srgbClr val="FFFFFF"/>
                </a:solidFill>
                <a:effectLst/>
                <a:uLnTx/>
                <a:uFillTx/>
                <a:latin typeface="Calibri" panose="020F0502020204030204"/>
                <a:ea typeface="+mn-ea"/>
                <a:cs typeface="+mn-cs"/>
              </a:rPr>
              <a:t>SLO Result per SLI</a:t>
            </a:r>
          </a:p>
        </p:txBody>
      </p:sp>
      <p:sp>
        <p:nvSpPr>
          <p:cNvPr id="67" name="Left Brace 66">
            <a:extLst>
              <a:ext uri="{FF2B5EF4-FFF2-40B4-BE49-F238E27FC236}">
                <a16:creationId xmlns:a16="http://schemas.microsoft.com/office/drawing/2014/main" id="{E5CD5508-CC32-3F42-AAFE-019343F50D9B}"/>
              </a:ext>
            </a:extLst>
          </p:cNvPr>
          <p:cNvSpPr/>
          <p:nvPr/>
        </p:nvSpPr>
        <p:spPr>
          <a:xfrm>
            <a:off x="2470069" y="2057790"/>
            <a:ext cx="469785" cy="2600588"/>
          </a:xfrm>
          <a:prstGeom prst="leftBrace">
            <a:avLst/>
          </a:prstGeom>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8" name="Arrow: Right 8">
            <a:extLst>
              <a:ext uri="{FF2B5EF4-FFF2-40B4-BE49-F238E27FC236}">
                <a16:creationId xmlns:a16="http://schemas.microsoft.com/office/drawing/2014/main" id="{0FBCF43F-983B-8B4F-8540-52F768CA2628}"/>
              </a:ext>
            </a:extLst>
          </p:cNvPr>
          <p:cNvSpPr/>
          <p:nvPr/>
        </p:nvSpPr>
        <p:spPr>
          <a:xfrm rot="5400000">
            <a:off x="6524427" y="753675"/>
            <a:ext cx="1616157" cy="504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400" b="0" i="0" u="none" strike="noStrike" kern="1200" cap="none" spc="0" normalizeH="0" baseline="0" noProof="0" dirty="0">
                <a:ln>
                  <a:noFill/>
                </a:ln>
                <a:solidFill>
                  <a:srgbClr val="FFFFFF"/>
                </a:solidFill>
                <a:effectLst/>
                <a:uLnTx/>
                <a:uFillTx/>
                <a:latin typeface="Calibri" panose="020F0502020204030204"/>
                <a:ea typeface="+mn-ea"/>
                <a:cs typeface="+mn-cs"/>
              </a:rPr>
              <a:t>One Build/Eval</a:t>
            </a:r>
          </a:p>
        </p:txBody>
      </p:sp>
      <p:sp>
        <p:nvSpPr>
          <p:cNvPr id="69" name="Arrow: Right 9">
            <a:extLst>
              <a:ext uri="{FF2B5EF4-FFF2-40B4-BE49-F238E27FC236}">
                <a16:creationId xmlns:a16="http://schemas.microsoft.com/office/drawing/2014/main" id="{600FF1BD-08A5-DF49-B4FC-95D04EA5E9E8}"/>
              </a:ext>
            </a:extLst>
          </p:cNvPr>
          <p:cNvSpPr/>
          <p:nvPr/>
        </p:nvSpPr>
        <p:spPr>
          <a:xfrm flipH="1">
            <a:off x="8592938" y="1705961"/>
            <a:ext cx="288569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400" b="0" i="0" u="none" strike="noStrike" kern="1200" cap="none" spc="0" normalizeH="0" baseline="0" noProof="0" dirty="0">
                <a:ln>
                  <a:noFill/>
                </a:ln>
                <a:solidFill>
                  <a:srgbClr val="FFFFFF"/>
                </a:solidFill>
                <a:effectLst/>
                <a:uLnTx/>
                <a:uFillTx/>
                <a:latin typeface="Calibri" panose="020F0502020204030204"/>
                <a:ea typeface="+mn-ea"/>
                <a:cs typeface="+mn-cs"/>
              </a:rPr>
              <a:t>Total Score per Build/Evaluation</a:t>
            </a:r>
          </a:p>
        </p:txBody>
      </p:sp>
      <p:pic>
        <p:nvPicPr>
          <p:cNvPr id="70" name="Picture 69">
            <a:extLst>
              <a:ext uri="{FF2B5EF4-FFF2-40B4-BE49-F238E27FC236}">
                <a16:creationId xmlns:a16="http://schemas.microsoft.com/office/drawing/2014/main" id="{41BA6800-D963-7C49-842A-C019259A4DF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6393"/>
          <a:stretch/>
        </p:blipFill>
        <p:spPr>
          <a:xfrm>
            <a:off x="2904279" y="5146411"/>
            <a:ext cx="5450213" cy="1522234"/>
          </a:xfrm>
          <a:prstGeom prst="rect">
            <a:avLst/>
          </a:prstGeom>
        </p:spPr>
      </p:pic>
      <p:sp>
        <p:nvSpPr>
          <p:cNvPr id="71" name="Arrow: Right 16">
            <a:extLst>
              <a:ext uri="{FF2B5EF4-FFF2-40B4-BE49-F238E27FC236}">
                <a16:creationId xmlns:a16="http://schemas.microsoft.com/office/drawing/2014/main" id="{4FC14717-D184-8341-B3C3-65B10CA9470A}"/>
              </a:ext>
            </a:extLst>
          </p:cNvPr>
          <p:cNvSpPr/>
          <p:nvPr/>
        </p:nvSpPr>
        <p:spPr>
          <a:xfrm>
            <a:off x="1473938" y="6184013"/>
            <a:ext cx="169888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400" b="0" i="0" u="none" strike="noStrike" kern="1200" cap="none" spc="0" normalizeH="0" baseline="0" noProof="0" dirty="0">
                <a:ln>
                  <a:noFill/>
                </a:ln>
                <a:solidFill>
                  <a:srgbClr val="FFFFFF"/>
                </a:solidFill>
                <a:effectLst/>
                <a:uLnTx/>
                <a:uFillTx/>
                <a:latin typeface="Calibri" panose="020F0502020204030204"/>
                <a:ea typeface="+mn-ea"/>
                <a:cs typeface="+mn-cs"/>
              </a:rPr>
              <a:t>Values per SLI</a:t>
            </a:r>
          </a:p>
        </p:txBody>
      </p:sp>
      <p:sp>
        <p:nvSpPr>
          <p:cNvPr id="72" name="Arrow: Right 17">
            <a:extLst>
              <a:ext uri="{FF2B5EF4-FFF2-40B4-BE49-F238E27FC236}">
                <a16:creationId xmlns:a16="http://schemas.microsoft.com/office/drawing/2014/main" id="{3D76A6A3-A2BF-D54F-A4B1-5E9AC8A7FDDF}"/>
              </a:ext>
            </a:extLst>
          </p:cNvPr>
          <p:cNvSpPr/>
          <p:nvPr/>
        </p:nvSpPr>
        <p:spPr>
          <a:xfrm flipH="1">
            <a:off x="7040458" y="5164255"/>
            <a:ext cx="288569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400" b="0" i="0" u="none" strike="noStrike" kern="1200" cap="none" spc="0" normalizeH="0" baseline="0" noProof="0" dirty="0">
                <a:ln>
                  <a:noFill/>
                </a:ln>
                <a:solidFill>
                  <a:srgbClr val="FFFFFF"/>
                </a:solidFill>
                <a:effectLst/>
                <a:uLnTx/>
                <a:uFillTx/>
                <a:latin typeface="Calibri" panose="020F0502020204030204"/>
                <a:ea typeface="+mn-ea"/>
                <a:cs typeface="+mn-cs"/>
              </a:rPr>
              <a:t>Values across builds/evaluations</a:t>
            </a:r>
          </a:p>
        </p:txBody>
      </p:sp>
      <p:sp>
        <p:nvSpPr>
          <p:cNvPr id="73" name="TextBox 72">
            <a:extLst>
              <a:ext uri="{FF2B5EF4-FFF2-40B4-BE49-F238E27FC236}">
                <a16:creationId xmlns:a16="http://schemas.microsoft.com/office/drawing/2014/main" id="{AA84BB1C-DC4F-154E-870A-58409EB95B52}"/>
              </a:ext>
            </a:extLst>
          </p:cNvPr>
          <p:cNvSpPr txBox="1"/>
          <p:nvPr/>
        </p:nvSpPr>
        <p:spPr>
          <a:xfrm>
            <a:off x="1703109" y="1763611"/>
            <a:ext cx="1046569"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chemeClr val="bg1"/>
                </a:solidFill>
                <a:effectLst/>
                <a:uLnTx/>
                <a:uFillTx/>
                <a:latin typeface="Calibri" panose="020F0502020204030204"/>
                <a:ea typeface="+mn-ea"/>
                <a:cs typeface="+mn-cs"/>
              </a:rPr>
              <a:t>Heatmap</a:t>
            </a:r>
          </a:p>
        </p:txBody>
      </p:sp>
      <p:sp>
        <p:nvSpPr>
          <p:cNvPr id="74" name="TextBox 73">
            <a:extLst>
              <a:ext uri="{FF2B5EF4-FFF2-40B4-BE49-F238E27FC236}">
                <a16:creationId xmlns:a16="http://schemas.microsoft.com/office/drawing/2014/main" id="{8810B7BB-EDAD-264C-9E09-9F7178C5C99F}"/>
              </a:ext>
            </a:extLst>
          </p:cNvPr>
          <p:cNvSpPr txBox="1"/>
          <p:nvPr/>
        </p:nvSpPr>
        <p:spPr>
          <a:xfrm>
            <a:off x="2067646" y="5101065"/>
            <a:ext cx="104657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chemeClr val="bg1"/>
                </a:solidFill>
                <a:effectLst/>
                <a:uLnTx/>
                <a:uFillTx/>
                <a:latin typeface="Calibri" panose="020F0502020204030204"/>
                <a:ea typeface="+mn-ea"/>
                <a:cs typeface="+mn-cs"/>
              </a:rPr>
              <a:t>Chart</a:t>
            </a:r>
          </a:p>
        </p:txBody>
      </p:sp>
    </p:spTree>
    <p:extLst>
      <p:ext uri="{BB962C8B-B14F-4D97-AF65-F5344CB8AC3E}">
        <p14:creationId xmlns:p14="http://schemas.microsoft.com/office/powerpoint/2010/main" val="210124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CF96-5FC1-412C-8559-A465F202612A}"/>
              </a:ext>
            </a:extLst>
          </p:cNvPr>
          <p:cNvSpPr>
            <a:spLocks noGrp="1"/>
          </p:cNvSpPr>
          <p:nvPr>
            <p:ph type="title"/>
          </p:nvPr>
        </p:nvSpPr>
        <p:spPr/>
        <p:txBody>
          <a:bodyPr/>
          <a:lstStyle/>
          <a:p>
            <a:r>
              <a:rPr lang="de-DE" dirty="0"/>
              <a:t>Keptn SLOs </a:t>
            </a:r>
            <a:r>
              <a:rPr lang="de-DE" dirty="0" err="1"/>
              <a:t>explained</a:t>
            </a:r>
            <a:endParaRPr lang="de-AT" dirty="0"/>
          </a:p>
        </p:txBody>
      </p:sp>
      <p:sp>
        <p:nvSpPr>
          <p:cNvPr id="6" name="Text Placeholder 5">
            <a:extLst>
              <a:ext uri="{FF2B5EF4-FFF2-40B4-BE49-F238E27FC236}">
                <a16:creationId xmlns:a16="http://schemas.microsoft.com/office/drawing/2014/main" id="{E5EB224D-10C5-44D4-9CB5-3E56476C78D1}"/>
              </a:ext>
            </a:extLst>
          </p:cNvPr>
          <p:cNvSpPr>
            <a:spLocks noGrp="1"/>
          </p:cNvSpPr>
          <p:nvPr>
            <p:ph type="body" sz="quarter" idx="10"/>
          </p:nvPr>
        </p:nvSpPr>
        <p:spPr>
          <a:xfrm>
            <a:off x="838200" y="1524001"/>
            <a:ext cx="10515600" cy="952500"/>
          </a:xfrm>
        </p:spPr>
        <p:txBody>
          <a:bodyPr>
            <a:normAutofit/>
          </a:bodyPr>
          <a:lstStyle/>
          <a:p>
            <a:r>
              <a:rPr lang="de-DE" sz="1600" dirty="0"/>
              <a:t>SLOs define your criteria for a list of SLIs and are stored in Git</a:t>
            </a:r>
          </a:p>
          <a:p>
            <a:r>
              <a:rPr lang="de-DE" sz="1600" dirty="0"/>
              <a:t>SLOs can be defined per keptn service &amp; stage, e.g: you can have different SLOs for staging and production</a:t>
            </a:r>
          </a:p>
        </p:txBody>
      </p:sp>
      <p:pic>
        <p:nvPicPr>
          <p:cNvPr id="4" name="Picture 3">
            <a:extLst>
              <a:ext uri="{FF2B5EF4-FFF2-40B4-BE49-F238E27FC236}">
                <a16:creationId xmlns:a16="http://schemas.microsoft.com/office/drawing/2014/main" id="{B5117631-9DE1-41AF-86D2-7F8498C69E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0610" y="2375833"/>
            <a:ext cx="3756340" cy="4422162"/>
          </a:xfrm>
          <a:prstGeom prst="rect">
            <a:avLst/>
          </a:prstGeom>
        </p:spPr>
      </p:pic>
      <p:sp>
        <p:nvSpPr>
          <p:cNvPr id="7" name="Arrow: Right 6">
            <a:extLst>
              <a:ext uri="{FF2B5EF4-FFF2-40B4-BE49-F238E27FC236}">
                <a16:creationId xmlns:a16="http://schemas.microsoft.com/office/drawing/2014/main" id="{AAAC84B6-2CB9-4C07-BF5A-ABEE29006433}"/>
              </a:ext>
            </a:extLst>
          </p:cNvPr>
          <p:cNvSpPr/>
          <p:nvPr/>
        </p:nvSpPr>
        <p:spPr>
          <a:xfrm flipH="1">
            <a:off x="5638800" y="3020401"/>
            <a:ext cx="6096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4800FBE-50B1-46F8-B11F-E32DCE159045}"/>
              </a:ext>
            </a:extLst>
          </p:cNvPr>
          <p:cNvSpPr txBox="1"/>
          <p:nvPr/>
        </p:nvSpPr>
        <p:spPr>
          <a:xfrm>
            <a:off x="6381750" y="3032354"/>
            <a:ext cx="5261377" cy="16619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F1419"/>
                </a:solidFill>
                <a:effectLst/>
                <a:uLnTx/>
                <a:uFillTx/>
                <a:latin typeface="Calibri" panose="020F0502020204030204"/>
                <a:ea typeface="+mn-ea"/>
                <a:cs typeface="+mn-cs"/>
              </a:rPr>
              <a:t>Objectives: per SLI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Define none or multiple pass and warning criteria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Use absolute or relative values for criteria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Relative compares it with the compared evaluation result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Weight can be defined: Default =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Key: if true its a key criteria that can fail the evaluation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Each Objective with a criteria will contributed to a weighted score</a:t>
            </a:r>
          </a:p>
        </p:txBody>
      </p:sp>
      <p:sp>
        <p:nvSpPr>
          <p:cNvPr id="9" name="TextBox 8">
            <a:extLst>
              <a:ext uri="{FF2B5EF4-FFF2-40B4-BE49-F238E27FC236}">
                <a16:creationId xmlns:a16="http://schemas.microsoft.com/office/drawing/2014/main" id="{CEA53917-45C1-4716-859E-92FB494B5801}"/>
              </a:ext>
            </a:extLst>
          </p:cNvPr>
          <p:cNvSpPr txBox="1"/>
          <p:nvPr/>
        </p:nvSpPr>
        <p:spPr>
          <a:xfrm>
            <a:off x="6381750" y="2346960"/>
            <a:ext cx="461337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F1419"/>
                </a:solidFill>
                <a:effectLst/>
                <a:uLnTx/>
                <a:uFillTx/>
                <a:latin typeface="Calibri" panose="020F0502020204030204"/>
                <a:ea typeface="+mn-ea"/>
                <a:cs typeface="+mn-cs"/>
              </a:rPr>
              <a:t>Comparison Result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Define to compare with e.g: last passed evaluation result</a:t>
            </a:r>
            <a:endParaRPr kumimoji="0" lang="de-AT" sz="1400" b="0" i="0" u="none" strike="noStrike" kern="1200" cap="none" spc="0" normalizeH="0" baseline="0" noProof="0" dirty="0">
              <a:ln>
                <a:noFill/>
              </a:ln>
              <a:solidFill>
                <a:srgbClr val="0F1419"/>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F028455-4E20-4246-A79C-FE7379F4DE1C}"/>
              </a:ext>
            </a:extLst>
          </p:cNvPr>
          <p:cNvSpPr txBox="1"/>
          <p:nvPr/>
        </p:nvSpPr>
        <p:spPr>
          <a:xfrm>
            <a:off x="6381750" y="4923675"/>
            <a:ext cx="416030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F1419"/>
                </a:solidFill>
                <a:effectLst/>
                <a:uLnTx/>
                <a:uFillTx/>
                <a:latin typeface="Calibri" panose="020F0502020204030204"/>
                <a:ea typeface="+mn-ea"/>
                <a:cs typeface="+mn-cs"/>
              </a:rPr>
              <a:t>„Informational-only“ SLIs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If you dont specify a criteria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Values will be retrieved but not included in scoring</a:t>
            </a:r>
            <a:endParaRPr kumimoji="0" lang="de-AT" sz="1400" b="0" i="0" u="none" strike="noStrike" kern="1200" cap="none" spc="0" normalizeH="0" baseline="0" noProof="0" dirty="0">
              <a:ln>
                <a:noFill/>
              </a:ln>
              <a:solidFill>
                <a:srgbClr val="0F1419"/>
              </a:solidFill>
              <a:effectLst/>
              <a:uLnTx/>
              <a:uFillTx/>
              <a:latin typeface="Calibri" panose="020F0502020204030204"/>
              <a:ea typeface="+mn-ea"/>
              <a:cs typeface="+mn-cs"/>
            </a:endParaRPr>
          </a:p>
        </p:txBody>
      </p:sp>
      <p:sp>
        <p:nvSpPr>
          <p:cNvPr id="11" name="Arrow: Right 10">
            <a:extLst>
              <a:ext uri="{FF2B5EF4-FFF2-40B4-BE49-F238E27FC236}">
                <a16:creationId xmlns:a16="http://schemas.microsoft.com/office/drawing/2014/main" id="{282F8C35-A524-4194-B106-75FE664976F1}"/>
              </a:ext>
            </a:extLst>
          </p:cNvPr>
          <p:cNvSpPr/>
          <p:nvPr/>
        </p:nvSpPr>
        <p:spPr>
          <a:xfrm flipH="1">
            <a:off x="5638800" y="4923675"/>
            <a:ext cx="6096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row: Right 11">
            <a:extLst>
              <a:ext uri="{FF2B5EF4-FFF2-40B4-BE49-F238E27FC236}">
                <a16:creationId xmlns:a16="http://schemas.microsoft.com/office/drawing/2014/main" id="{AEE7EFA7-4DE7-4FBE-A21A-FDD60FC03752}"/>
              </a:ext>
            </a:extLst>
          </p:cNvPr>
          <p:cNvSpPr/>
          <p:nvPr/>
        </p:nvSpPr>
        <p:spPr>
          <a:xfrm flipH="1">
            <a:off x="5638800" y="2346960"/>
            <a:ext cx="6096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C489CE1-91C5-4001-815A-CAF5226419BD}"/>
              </a:ext>
            </a:extLst>
          </p:cNvPr>
          <p:cNvSpPr txBox="1"/>
          <p:nvPr/>
        </p:nvSpPr>
        <p:spPr>
          <a:xfrm>
            <a:off x="6381750" y="6140389"/>
            <a:ext cx="479035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F1419"/>
                </a:solidFill>
                <a:effectLst/>
                <a:uLnTx/>
                <a:uFillTx/>
                <a:latin typeface="Calibri" panose="020F0502020204030204"/>
                <a:ea typeface="+mn-ea"/>
                <a:cs typeface="+mn-cs"/>
              </a:rPr>
              <a:t>Total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F1419"/>
                </a:solidFill>
                <a:effectLst/>
                <a:uLnTx/>
                <a:uFillTx/>
                <a:latin typeface="Calibri" panose="020F0502020204030204"/>
                <a:ea typeface="+mn-ea"/>
                <a:cs typeface="+mn-cs"/>
              </a:rPr>
              <a:t>Defines the pass, warning and fail ranges for the total score</a:t>
            </a:r>
            <a:endParaRPr kumimoji="0" lang="de-AT" sz="1400" b="0" i="0" u="none" strike="noStrike" kern="1200" cap="none" spc="0" normalizeH="0" baseline="0" noProof="0" dirty="0">
              <a:ln>
                <a:noFill/>
              </a:ln>
              <a:solidFill>
                <a:srgbClr val="0F1419"/>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D96586C0-55C5-4369-9E64-6FA7C102B57F}"/>
              </a:ext>
            </a:extLst>
          </p:cNvPr>
          <p:cNvSpPr/>
          <p:nvPr/>
        </p:nvSpPr>
        <p:spPr>
          <a:xfrm flipH="1">
            <a:off x="5638800" y="6157167"/>
            <a:ext cx="6096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247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61F0-6CF7-4DD5-9F6B-3B6A48749DAA}"/>
              </a:ext>
            </a:extLst>
          </p:cNvPr>
          <p:cNvSpPr>
            <a:spLocks noGrp="1"/>
          </p:cNvSpPr>
          <p:nvPr>
            <p:ph type="title"/>
          </p:nvPr>
        </p:nvSpPr>
        <p:spPr/>
        <p:txBody>
          <a:bodyPr/>
          <a:lstStyle/>
          <a:p>
            <a:r>
              <a:rPr lang="de-AT" dirty="0" err="1"/>
              <a:t>Example</a:t>
            </a:r>
            <a:r>
              <a:rPr lang="de-AT" dirty="0"/>
              <a:t> </a:t>
            </a:r>
            <a:r>
              <a:rPr lang="de-AT" dirty="0" err="1"/>
              <a:t>explainer</a:t>
            </a:r>
            <a:r>
              <a:rPr lang="de-AT" dirty="0"/>
              <a:t> on SLI/SLO-</a:t>
            </a:r>
            <a:r>
              <a:rPr lang="de-AT" dirty="0" err="1"/>
              <a:t>based</a:t>
            </a:r>
            <a:r>
              <a:rPr lang="de-AT" dirty="0"/>
              <a:t> Evaluation</a:t>
            </a:r>
          </a:p>
        </p:txBody>
      </p:sp>
      <p:sp>
        <p:nvSpPr>
          <p:cNvPr id="4" name="Rectangle 3">
            <a:extLst>
              <a:ext uri="{FF2B5EF4-FFF2-40B4-BE49-F238E27FC236}">
                <a16:creationId xmlns:a16="http://schemas.microsoft.com/office/drawing/2014/main" id="{AD9BA06C-E3F7-4DB7-893E-9D2F99E29EBB}"/>
              </a:ext>
            </a:extLst>
          </p:cNvPr>
          <p:cNvSpPr/>
          <p:nvPr/>
        </p:nvSpPr>
        <p:spPr>
          <a:xfrm>
            <a:off x="623676" y="3425502"/>
            <a:ext cx="3266817" cy="629286"/>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FFFFFF"/>
                </a:solidFill>
                <a:effectLst/>
                <a:uLnTx/>
                <a:uFillTx/>
                <a:latin typeface="Calibri" panose="020F0502020204030204"/>
                <a:ea typeface="+mn-ea"/>
                <a:cs typeface="+mn-cs"/>
              </a:rPr>
              <a:t>Overall Failure Rate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a:ln>
                  <a:noFill/>
                </a:ln>
                <a:solidFill>
                  <a:srgbClr val="FFFFFF"/>
                </a:solidFill>
                <a:effectLst/>
                <a:uLnTx/>
                <a:uFillTx/>
                <a:latin typeface="Calibri" panose="020F0502020204030204"/>
                <a:ea typeface="+mn-ea"/>
                <a:cs typeface="+mn-cs"/>
              </a:rPr>
              <a:t>Source</a:t>
            </a:r>
            <a:r>
              <a:rPr kumimoji="0" lang="de-DE" sz="1200" b="0" i="0" u="none" strike="noStrike" kern="0" cap="none" spc="0" normalizeH="0" baseline="0" noProof="0">
                <a:ln>
                  <a:noFill/>
                </a:ln>
                <a:solidFill>
                  <a:srgbClr val="FFFFFF"/>
                </a:solidFill>
                <a:effectLst/>
                <a:uLnTx/>
                <a:uFillTx/>
                <a:latin typeface="Calibri" panose="020F0502020204030204"/>
                <a:ea typeface="+mn-ea"/>
                <a:cs typeface="+mn-cs"/>
              </a:rPr>
              <a:t>: Dynatrace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a:ln>
                  <a:noFill/>
                </a:ln>
                <a:solidFill>
                  <a:srgbClr val="FFFFFF"/>
                </a:solidFill>
                <a:effectLst/>
                <a:uLnTx/>
                <a:uFillTx/>
                <a:latin typeface="Calibri" panose="020F0502020204030204"/>
                <a:ea typeface="+mn-ea"/>
                <a:cs typeface="+mn-cs"/>
              </a:rPr>
              <a:t>Query</a:t>
            </a:r>
            <a:r>
              <a:rPr kumimoji="0" lang="de-DE" sz="1200" b="0" i="0" u="none" strike="noStrike" kern="0" cap="none" spc="0" normalizeH="0" baseline="0" noProof="0">
                <a:ln>
                  <a:noFill/>
                </a:ln>
                <a:solidFill>
                  <a:srgbClr val="FFFFFF"/>
                </a:solidFill>
                <a:effectLst/>
                <a:uLnTx/>
                <a:uFillTx/>
                <a:latin typeface="Calibri" panose="020F0502020204030204"/>
                <a:ea typeface="+mn-ea"/>
                <a:cs typeface="+mn-cs"/>
              </a:rPr>
              <a:t>: builtin:service.errors.total</a:t>
            </a:r>
            <a:endParaRPr kumimoji="0" lang="de-AT"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4C929DE-428E-4BAA-8EC9-829F24A46BE2}"/>
              </a:ext>
            </a:extLst>
          </p:cNvPr>
          <p:cNvSpPr/>
          <p:nvPr/>
        </p:nvSpPr>
        <p:spPr>
          <a:xfrm>
            <a:off x="623676" y="4171001"/>
            <a:ext cx="3266817" cy="636660"/>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FFFFFF"/>
                </a:solidFill>
                <a:effectLst/>
                <a:uLnTx/>
                <a:uFillTx/>
                <a:latin typeface="Calibri" panose="020F0502020204030204"/>
                <a:ea typeface="+mn-ea"/>
                <a:cs typeface="+mn-cs"/>
              </a:rPr>
              <a:t>Response Time LOGIN Tx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a:ln>
                  <a:noFill/>
                </a:ln>
                <a:solidFill>
                  <a:srgbClr val="FFFFFF"/>
                </a:solidFill>
                <a:effectLst/>
                <a:uLnTx/>
                <a:uFillTx/>
                <a:latin typeface="Calibri" panose="020F0502020204030204"/>
                <a:ea typeface="+mn-ea"/>
                <a:cs typeface="+mn-cs"/>
              </a:rPr>
              <a:t>Source</a:t>
            </a:r>
            <a:r>
              <a:rPr kumimoji="0" lang="de-DE" sz="1200" b="0" i="0" u="none" strike="noStrike" kern="0" cap="none" spc="0" normalizeH="0" baseline="0" noProof="0">
                <a:ln>
                  <a:noFill/>
                </a:ln>
                <a:solidFill>
                  <a:srgbClr val="FFFFFF"/>
                </a:solidFill>
                <a:effectLst/>
                <a:uLnTx/>
                <a:uFillTx/>
                <a:latin typeface="Calibri" panose="020F0502020204030204"/>
                <a:ea typeface="+mn-ea"/>
                <a:cs typeface="+mn-cs"/>
              </a:rPr>
              <a:t>: Dynatrace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a:ln>
                  <a:noFill/>
                </a:ln>
                <a:solidFill>
                  <a:srgbClr val="FFFFFF"/>
                </a:solidFill>
                <a:effectLst/>
                <a:uLnTx/>
                <a:uFillTx/>
                <a:latin typeface="Calibri" panose="020F0502020204030204"/>
                <a:ea typeface="+mn-ea"/>
                <a:cs typeface="+mn-cs"/>
              </a:rPr>
              <a:t>Query</a:t>
            </a:r>
            <a:r>
              <a:rPr kumimoji="0" lang="de-DE" sz="1200" b="0" i="0" u="none" strike="noStrike" kern="0" cap="none" spc="0" normalizeH="0" baseline="0" noProof="0">
                <a:ln>
                  <a:noFill/>
                </a:ln>
                <a:solidFill>
                  <a:srgbClr val="FFFFFF"/>
                </a:solidFill>
                <a:effectLst/>
                <a:uLnTx/>
                <a:uFillTx/>
                <a:latin typeface="Calibri" panose="020F0502020204030204"/>
                <a:ea typeface="+mn-ea"/>
                <a:cs typeface="+mn-cs"/>
              </a:rPr>
              <a:t>: calc:service.responsetime:filter(tx, LOGIN)</a:t>
            </a:r>
            <a:endParaRPr kumimoji="0" lang="de-AT"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028D60B-0BEC-4CEB-9DCE-2EDFAADF71E6}"/>
              </a:ext>
            </a:extLst>
          </p:cNvPr>
          <p:cNvSpPr/>
          <p:nvPr/>
        </p:nvSpPr>
        <p:spPr>
          <a:xfrm>
            <a:off x="623676" y="4924668"/>
            <a:ext cx="3266817" cy="636660"/>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FFFFFF"/>
                </a:solidFill>
                <a:effectLst/>
                <a:uLnTx/>
                <a:uFillTx/>
                <a:latin typeface="Calibri" panose="020F0502020204030204"/>
                <a:ea typeface="+mn-ea"/>
                <a:cs typeface="+mn-cs"/>
              </a:rPr>
              <a:t># DB Calls LOGIN Tx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a:ln>
                  <a:noFill/>
                </a:ln>
                <a:solidFill>
                  <a:srgbClr val="FFFFFF"/>
                </a:solidFill>
                <a:effectLst/>
                <a:uLnTx/>
                <a:uFillTx/>
                <a:latin typeface="Calibri" panose="020F0502020204030204"/>
                <a:ea typeface="+mn-ea"/>
                <a:cs typeface="+mn-cs"/>
              </a:rPr>
              <a:t>Source</a:t>
            </a:r>
            <a:r>
              <a:rPr kumimoji="0" lang="de-DE" sz="1200" b="0" i="0" u="none" strike="noStrike" kern="0" cap="none" spc="0" normalizeH="0" baseline="0" noProof="0">
                <a:ln>
                  <a:noFill/>
                </a:ln>
                <a:solidFill>
                  <a:srgbClr val="FFFFFF"/>
                </a:solidFill>
                <a:effectLst/>
                <a:uLnTx/>
                <a:uFillTx/>
                <a:latin typeface="Calibri" panose="020F0502020204030204"/>
                <a:ea typeface="+mn-ea"/>
                <a:cs typeface="+mn-cs"/>
              </a:rPr>
              <a:t>: Dynatrace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a:ln>
                  <a:noFill/>
                </a:ln>
                <a:solidFill>
                  <a:srgbClr val="FFFFFF"/>
                </a:solidFill>
                <a:effectLst/>
                <a:uLnTx/>
                <a:uFillTx/>
                <a:latin typeface="Calibri" panose="020F0502020204030204"/>
                <a:ea typeface="+mn-ea"/>
                <a:cs typeface="+mn-cs"/>
              </a:rPr>
              <a:t>Query</a:t>
            </a:r>
            <a:r>
              <a:rPr kumimoji="0" lang="de-DE" sz="1200" b="0" i="0" u="none" strike="noStrike" kern="0" cap="none" spc="0" normalizeH="0" baseline="0" noProof="0">
                <a:ln>
                  <a:noFill/>
                </a:ln>
                <a:solidFill>
                  <a:srgbClr val="FFFFFF"/>
                </a:solidFill>
                <a:effectLst/>
                <a:uLnTx/>
                <a:uFillTx/>
                <a:latin typeface="Calibri" panose="020F0502020204030204"/>
                <a:ea typeface="+mn-ea"/>
                <a:cs typeface="+mn-cs"/>
              </a:rPr>
              <a:t>: calc:service.dbcalls:filter(tx, LOGIN)</a:t>
            </a:r>
            <a:endParaRPr kumimoji="0" lang="de-AT"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25E20CA-7967-4138-87C3-C58CE34111B9}"/>
              </a:ext>
            </a:extLst>
          </p:cNvPr>
          <p:cNvSpPr/>
          <p:nvPr/>
        </p:nvSpPr>
        <p:spPr>
          <a:xfrm>
            <a:off x="4030305" y="3724721"/>
            <a:ext cx="1677799" cy="329605"/>
          </a:xfrm>
          <a:prstGeom prst="rect">
            <a:avLst/>
          </a:prstGeom>
          <a:solidFill>
            <a:srgbClr val="FFC000"/>
          </a:solidFill>
          <a:ln w="12700" cap="flat" cmpd="sng" algn="ctr">
            <a:solidFill>
              <a:srgbClr val="BF8209"/>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&lt;= 5%</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8517A37-5DA6-4F2B-989F-A53CA06A0A4E}"/>
              </a:ext>
            </a:extLst>
          </p:cNvPr>
          <p:cNvSpPr/>
          <p:nvPr/>
        </p:nvSpPr>
        <p:spPr>
          <a:xfrm>
            <a:off x="4030305" y="3431237"/>
            <a:ext cx="1677802" cy="288489"/>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&lt;= 2%</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0EDAF85-19AB-4FA1-9E1C-E559CA9F0950}"/>
              </a:ext>
            </a:extLst>
          </p:cNvPr>
          <p:cNvSpPr/>
          <p:nvPr/>
        </p:nvSpPr>
        <p:spPr>
          <a:xfrm>
            <a:off x="4030305" y="4172059"/>
            <a:ext cx="1677802" cy="295686"/>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&lt;=150ms &amp; &lt;=+10%</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B68CD97-B733-403D-B820-488975452051}"/>
              </a:ext>
            </a:extLst>
          </p:cNvPr>
          <p:cNvSpPr/>
          <p:nvPr/>
        </p:nvSpPr>
        <p:spPr>
          <a:xfrm>
            <a:off x="4030305" y="4475561"/>
            <a:ext cx="1677800" cy="332615"/>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&lt;= 400ms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8A80879-4057-4EAC-9FB2-09BB31C4A234}"/>
              </a:ext>
            </a:extLst>
          </p:cNvPr>
          <p:cNvSpPr/>
          <p:nvPr/>
        </p:nvSpPr>
        <p:spPr>
          <a:xfrm>
            <a:off x="4030305" y="4925600"/>
            <a:ext cx="1677802" cy="295686"/>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&lt;= +0%</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F138D2C-EE25-4984-9277-2B64403C3DF6}"/>
              </a:ext>
            </a:extLst>
          </p:cNvPr>
          <p:cNvSpPr/>
          <p:nvPr/>
        </p:nvSpPr>
        <p:spPr>
          <a:xfrm>
            <a:off x="4030305" y="5231275"/>
            <a:ext cx="1677801" cy="336526"/>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&lt;= +1</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9CF56A-807D-4391-A34F-08A464FD4E26}"/>
              </a:ext>
            </a:extLst>
          </p:cNvPr>
          <p:cNvSpPr/>
          <p:nvPr/>
        </p:nvSpPr>
        <p:spPr>
          <a:xfrm>
            <a:off x="6174337" y="2091684"/>
            <a:ext cx="1065364" cy="35861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Build 1</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91B46A3-0DAE-43D4-86EC-981C29A7172A}"/>
              </a:ext>
            </a:extLst>
          </p:cNvPr>
          <p:cNvSpPr/>
          <p:nvPr/>
        </p:nvSpPr>
        <p:spPr>
          <a:xfrm>
            <a:off x="6174335" y="3424959"/>
            <a:ext cx="1065366"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0%</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6D21357-6D6C-4875-B800-C6F1477D428D}"/>
              </a:ext>
            </a:extLst>
          </p:cNvPr>
          <p:cNvSpPr/>
          <p:nvPr/>
        </p:nvSpPr>
        <p:spPr>
          <a:xfrm>
            <a:off x="6174334" y="2679259"/>
            <a:ext cx="1065366" cy="653954"/>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80ms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3AAD23-6C88-45A5-A620-5EEB97E867A5}"/>
              </a:ext>
            </a:extLst>
          </p:cNvPr>
          <p:cNvSpPr/>
          <p:nvPr/>
        </p:nvSpPr>
        <p:spPr>
          <a:xfrm>
            <a:off x="6174334" y="4171001"/>
            <a:ext cx="1065366"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100ms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9">
            <a:extLst>
              <a:ext uri="{FF2B5EF4-FFF2-40B4-BE49-F238E27FC236}">
                <a16:creationId xmlns:a16="http://schemas.microsoft.com/office/drawing/2014/main" id="{FA1ADA2C-32A0-4BF7-AF7C-667BA9655A48}"/>
              </a:ext>
            </a:extLst>
          </p:cNvPr>
          <p:cNvSpPr/>
          <p:nvPr/>
        </p:nvSpPr>
        <p:spPr>
          <a:xfrm>
            <a:off x="623676" y="5817847"/>
            <a:ext cx="3266817" cy="325143"/>
          </a:xfrm>
          <a:custGeom>
            <a:avLst/>
            <a:gdLst>
              <a:gd name="connsiteX0" fmla="*/ 0 w 3266817"/>
              <a:gd name="connsiteY0" fmla="*/ 0 h 325143"/>
              <a:gd name="connsiteX1" fmla="*/ 3266817 w 3266817"/>
              <a:gd name="connsiteY1" fmla="*/ 0 h 325143"/>
              <a:gd name="connsiteX2" fmla="*/ 3266817 w 3266817"/>
              <a:gd name="connsiteY2" fmla="*/ 325143 h 325143"/>
              <a:gd name="connsiteX3" fmla="*/ 0 w 3266817"/>
              <a:gd name="connsiteY3" fmla="*/ 325143 h 325143"/>
              <a:gd name="connsiteX4" fmla="*/ 0 w 3266817"/>
              <a:gd name="connsiteY4" fmla="*/ 0 h 325143"/>
              <a:gd name="connsiteX0" fmla="*/ 0 w 3266817"/>
              <a:gd name="connsiteY0" fmla="*/ 0 h 325143"/>
              <a:gd name="connsiteX1" fmla="*/ 3266817 w 3266817"/>
              <a:gd name="connsiteY1" fmla="*/ 0 h 325143"/>
              <a:gd name="connsiteX2" fmla="*/ 3266817 w 3266817"/>
              <a:gd name="connsiteY2" fmla="*/ 325143 h 325143"/>
              <a:gd name="connsiteX3" fmla="*/ 152400 w 3266817"/>
              <a:gd name="connsiteY3" fmla="*/ 325143 h 325143"/>
              <a:gd name="connsiteX4" fmla="*/ 0 w 3266817"/>
              <a:gd name="connsiteY4" fmla="*/ 0 h 32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817" h="325143">
                <a:moveTo>
                  <a:pt x="0" y="0"/>
                </a:moveTo>
                <a:lnTo>
                  <a:pt x="3266817" y="0"/>
                </a:lnTo>
                <a:lnTo>
                  <a:pt x="3266817" y="325143"/>
                </a:lnTo>
                <a:lnTo>
                  <a:pt x="152400" y="325143"/>
                </a:lnTo>
                <a:lnTo>
                  <a:pt x="0" y="0"/>
                </a:lnTo>
                <a:close/>
              </a:path>
            </a:pathLst>
          </a:custGeom>
          <a:solidFill>
            <a:srgbClr val="8A36D0"/>
          </a:solidFill>
          <a:ln w="12700" cap="flat" cmpd="sng" algn="ctr">
            <a:solidFill>
              <a:srgbClr val="8A36D0">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FFFFFF"/>
                </a:solidFill>
                <a:effectLst/>
                <a:uLnTx/>
                <a:uFillTx/>
                <a:latin typeface="Calibri" panose="020F0502020204030204"/>
                <a:ea typeface="+mn-ea"/>
                <a:cs typeface="+mn-cs"/>
              </a:rPr>
              <a:t>SLO: Overall Score Goal</a:t>
            </a:r>
          </a:p>
        </p:txBody>
      </p:sp>
      <p:sp>
        <p:nvSpPr>
          <p:cNvPr id="18" name="Rectangle 17">
            <a:extLst>
              <a:ext uri="{FF2B5EF4-FFF2-40B4-BE49-F238E27FC236}">
                <a16:creationId xmlns:a16="http://schemas.microsoft.com/office/drawing/2014/main" id="{A17ECA34-F74B-4255-B48F-A7F581EF8CB9}"/>
              </a:ext>
            </a:extLst>
          </p:cNvPr>
          <p:cNvSpPr/>
          <p:nvPr/>
        </p:nvSpPr>
        <p:spPr>
          <a:xfrm>
            <a:off x="4030305" y="5817846"/>
            <a:ext cx="822124" cy="325143"/>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90%</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B730E6C2-2356-4511-A5E7-A2E83D69A308}"/>
              </a:ext>
            </a:extLst>
          </p:cNvPr>
          <p:cNvSpPr/>
          <p:nvPr/>
        </p:nvSpPr>
        <p:spPr>
          <a:xfrm>
            <a:off x="4885980" y="5817845"/>
            <a:ext cx="822124" cy="325143"/>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75%</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D509357-42D5-4441-9A63-79F516CAF5EB}"/>
              </a:ext>
            </a:extLst>
          </p:cNvPr>
          <p:cNvSpPr/>
          <p:nvPr/>
        </p:nvSpPr>
        <p:spPr>
          <a:xfrm>
            <a:off x="623676" y="2679867"/>
            <a:ext cx="3266817" cy="636660"/>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FFFFFF"/>
                </a:solidFill>
                <a:effectLst/>
                <a:uLnTx/>
                <a:uFillTx/>
                <a:latin typeface="Calibri" panose="020F0502020204030204"/>
                <a:ea typeface="+mn-ea"/>
                <a:cs typeface="+mn-cs"/>
              </a:rPr>
              <a:t>Response Time 95th Perc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a:ln>
                  <a:noFill/>
                </a:ln>
                <a:solidFill>
                  <a:srgbClr val="FFFFFF"/>
                </a:solidFill>
                <a:effectLst/>
                <a:uLnTx/>
                <a:uFillTx/>
                <a:latin typeface="Calibri" panose="020F0502020204030204"/>
                <a:ea typeface="+mn-ea"/>
                <a:cs typeface="+mn-cs"/>
              </a:rPr>
              <a:t>Source</a:t>
            </a:r>
            <a:r>
              <a:rPr kumimoji="0" lang="de-DE" sz="1200" b="0" i="0" u="none" strike="noStrike" kern="0" cap="none" spc="0" normalizeH="0" baseline="0" noProof="0">
                <a:ln>
                  <a:noFill/>
                </a:ln>
                <a:solidFill>
                  <a:srgbClr val="FFFFFF"/>
                </a:solidFill>
                <a:effectLst/>
                <a:uLnTx/>
                <a:uFillTx/>
                <a:latin typeface="Calibri" panose="020F0502020204030204"/>
                <a:ea typeface="+mn-ea"/>
                <a:cs typeface="+mn-cs"/>
              </a:rPr>
              <a:t>: Dynatrace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a:ln>
                  <a:noFill/>
                </a:ln>
                <a:solidFill>
                  <a:srgbClr val="FFFFFF"/>
                </a:solidFill>
                <a:effectLst/>
                <a:uLnTx/>
                <a:uFillTx/>
                <a:latin typeface="Calibri" panose="020F0502020204030204"/>
                <a:ea typeface="+mn-ea"/>
                <a:cs typeface="+mn-cs"/>
              </a:rPr>
              <a:t>Query</a:t>
            </a:r>
            <a:r>
              <a:rPr kumimoji="0" lang="de-DE" sz="1200" b="0" i="0" u="none" strike="noStrike" kern="0" cap="none" spc="0" normalizeH="0" baseline="0" noProof="0">
                <a:ln>
                  <a:noFill/>
                </a:ln>
                <a:solidFill>
                  <a:srgbClr val="FFFFFF"/>
                </a:solidFill>
                <a:effectLst/>
                <a:uLnTx/>
                <a:uFillTx/>
                <a:latin typeface="Calibri" panose="020F0502020204030204"/>
                <a:ea typeface="+mn-ea"/>
                <a:cs typeface="+mn-cs"/>
              </a:rPr>
              <a:t>: builtin:service.responsetime(p95)</a:t>
            </a:r>
            <a:endParaRPr kumimoji="0" lang="de-AT"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FEB0350B-86FC-4D3F-8E09-1554B34F6791}"/>
              </a:ext>
            </a:extLst>
          </p:cNvPr>
          <p:cNvSpPr/>
          <p:nvPr/>
        </p:nvSpPr>
        <p:spPr>
          <a:xfrm>
            <a:off x="4030305" y="2680925"/>
            <a:ext cx="1677802" cy="295686"/>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&lt;=100ms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9CCD396-4D5D-4A33-9965-58DCBEF0E930}"/>
              </a:ext>
            </a:extLst>
          </p:cNvPr>
          <p:cNvSpPr/>
          <p:nvPr/>
        </p:nvSpPr>
        <p:spPr>
          <a:xfrm>
            <a:off x="4030305" y="2984427"/>
            <a:ext cx="1677800" cy="332615"/>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&lt;= 250ms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CB88B52-6B0D-430F-BE7E-D45C1794FA43}"/>
              </a:ext>
            </a:extLst>
          </p:cNvPr>
          <p:cNvSpPr/>
          <p:nvPr/>
        </p:nvSpPr>
        <p:spPr>
          <a:xfrm>
            <a:off x="4030306" y="2081236"/>
            <a:ext cx="784363" cy="343949"/>
          </a:xfrm>
          <a:prstGeom prst="rect">
            <a:avLst/>
          </a:prstGeom>
          <a:solidFill>
            <a:srgbClr val="8A36D0"/>
          </a:solidFill>
          <a:ln w="12700" cap="flat" cmpd="sng" algn="ctr">
            <a:solidFill>
              <a:srgbClr val="8A36D0">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SLO</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4" name="Rectangle 34">
            <a:extLst>
              <a:ext uri="{FF2B5EF4-FFF2-40B4-BE49-F238E27FC236}">
                <a16:creationId xmlns:a16="http://schemas.microsoft.com/office/drawing/2014/main" id="{57DF5F44-6C31-4EDF-A9D1-88BC02CE932F}"/>
              </a:ext>
            </a:extLst>
          </p:cNvPr>
          <p:cNvSpPr/>
          <p:nvPr/>
        </p:nvSpPr>
        <p:spPr>
          <a:xfrm>
            <a:off x="623677" y="2067117"/>
            <a:ext cx="3266816" cy="343949"/>
          </a:xfrm>
          <a:custGeom>
            <a:avLst/>
            <a:gdLst>
              <a:gd name="connsiteX0" fmla="*/ 0 w 3266816"/>
              <a:gd name="connsiteY0" fmla="*/ 0 h 343949"/>
              <a:gd name="connsiteX1" fmla="*/ 3266816 w 3266816"/>
              <a:gd name="connsiteY1" fmla="*/ 0 h 343949"/>
              <a:gd name="connsiteX2" fmla="*/ 3266816 w 3266816"/>
              <a:gd name="connsiteY2" fmla="*/ 343949 h 343949"/>
              <a:gd name="connsiteX3" fmla="*/ 0 w 3266816"/>
              <a:gd name="connsiteY3" fmla="*/ 343949 h 343949"/>
              <a:gd name="connsiteX4" fmla="*/ 0 w 3266816"/>
              <a:gd name="connsiteY4" fmla="*/ 0 h 343949"/>
              <a:gd name="connsiteX0" fmla="*/ 209550 w 3266816"/>
              <a:gd name="connsiteY0" fmla="*/ 0 h 343949"/>
              <a:gd name="connsiteX1" fmla="*/ 3266816 w 3266816"/>
              <a:gd name="connsiteY1" fmla="*/ 0 h 343949"/>
              <a:gd name="connsiteX2" fmla="*/ 3266816 w 3266816"/>
              <a:gd name="connsiteY2" fmla="*/ 343949 h 343949"/>
              <a:gd name="connsiteX3" fmla="*/ 0 w 3266816"/>
              <a:gd name="connsiteY3" fmla="*/ 343949 h 343949"/>
              <a:gd name="connsiteX4" fmla="*/ 209550 w 3266816"/>
              <a:gd name="connsiteY4" fmla="*/ 0 h 3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816" h="343949">
                <a:moveTo>
                  <a:pt x="209550" y="0"/>
                </a:moveTo>
                <a:lnTo>
                  <a:pt x="3266816" y="0"/>
                </a:lnTo>
                <a:lnTo>
                  <a:pt x="3266816" y="343949"/>
                </a:lnTo>
                <a:lnTo>
                  <a:pt x="0" y="343949"/>
                </a:lnTo>
                <a:lnTo>
                  <a:pt x="209550" y="0"/>
                </a:lnTo>
                <a:close/>
              </a:path>
            </a:pathLst>
          </a:custGeom>
          <a:solidFill>
            <a:srgbClr val="1495FF"/>
          </a:solidFill>
          <a:ln w="12700" cap="flat" cmpd="sng" algn="ctr">
            <a:solidFill>
              <a:srgbClr val="1495FF">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SLIs (Service Level Indicators)</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Right Triangle 24">
            <a:extLst>
              <a:ext uri="{FF2B5EF4-FFF2-40B4-BE49-F238E27FC236}">
                <a16:creationId xmlns:a16="http://schemas.microsoft.com/office/drawing/2014/main" id="{1CC63388-BC84-4052-A164-69640BE49ADA}"/>
              </a:ext>
            </a:extLst>
          </p:cNvPr>
          <p:cNvSpPr/>
          <p:nvPr/>
        </p:nvSpPr>
        <p:spPr>
          <a:xfrm flipV="1">
            <a:off x="4814669" y="2091684"/>
            <a:ext cx="893435" cy="317950"/>
          </a:xfrm>
          <a:prstGeom prst="rtTriangle">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 name="Right Triangle 25">
            <a:extLst>
              <a:ext uri="{FF2B5EF4-FFF2-40B4-BE49-F238E27FC236}">
                <a16:creationId xmlns:a16="http://schemas.microsoft.com/office/drawing/2014/main" id="{5C9E16D4-B704-4B81-8ED3-96A5A2032BC7}"/>
              </a:ext>
            </a:extLst>
          </p:cNvPr>
          <p:cNvSpPr/>
          <p:nvPr/>
        </p:nvSpPr>
        <p:spPr>
          <a:xfrm flipH="1">
            <a:off x="4827253" y="2104016"/>
            <a:ext cx="880851" cy="317949"/>
          </a:xfrm>
          <a:prstGeom prst="rtTriangle">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0" cap="none" spc="0" normalizeH="0" baseline="0" noProof="0">
                <a:ln>
                  <a:noFill/>
                </a:ln>
                <a:solidFill>
                  <a:srgbClr val="FFFFFF"/>
                </a:solidFill>
                <a:effectLst/>
                <a:uLnTx/>
                <a:uFillTx/>
                <a:latin typeface="Calibri" panose="020F0502020204030204"/>
                <a:ea typeface="+mn-ea"/>
                <a:cs typeface="+mn-cs"/>
              </a:rPr>
              <a:t>warn</a:t>
            </a:r>
            <a:endParaRPr kumimoji="0" lang="de-AT" sz="9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D4DC0EF-035B-49AD-BF69-10DE45719031}"/>
              </a:ext>
            </a:extLst>
          </p:cNvPr>
          <p:cNvSpPr/>
          <p:nvPr/>
        </p:nvSpPr>
        <p:spPr>
          <a:xfrm>
            <a:off x="4837489" y="2063355"/>
            <a:ext cx="389850"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0" cap="none" spc="0" normalizeH="0" baseline="0" noProof="0">
                <a:ln>
                  <a:noFill/>
                </a:ln>
                <a:solidFill>
                  <a:srgbClr val="FFFFFF"/>
                </a:solidFill>
                <a:effectLst/>
                <a:uLnTx/>
                <a:uFillTx/>
                <a:latin typeface="Calibri" panose="020F0502020204030204"/>
                <a:ea typeface="+mn-ea"/>
                <a:cs typeface="+mn-cs"/>
              </a:rPr>
              <a:t>pass</a:t>
            </a:r>
            <a:endParaRPr kumimoji="0" lang="de-AT" sz="9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9A5D89E-A316-4913-852B-DE3E5DFB3E22}"/>
              </a:ext>
            </a:extLst>
          </p:cNvPr>
          <p:cNvSpPr/>
          <p:nvPr/>
        </p:nvSpPr>
        <p:spPr>
          <a:xfrm>
            <a:off x="6174334" y="4953067"/>
            <a:ext cx="1065366"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3</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04FBFCA-FF1D-4FDD-9FBC-EB021753090D}"/>
              </a:ext>
            </a:extLst>
          </p:cNvPr>
          <p:cNvSpPr/>
          <p:nvPr/>
        </p:nvSpPr>
        <p:spPr>
          <a:xfrm>
            <a:off x="6180368" y="5815566"/>
            <a:ext cx="1065365" cy="325143"/>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100%</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EAB2EA3-8744-4DB9-BBD8-91D70B857E29}"/>
              </a:ext>
            </a:extLst>
          </p:cNvPr>
          <p:cNvSpPr/>
          <p:nvPr/>
        </p:nvSpPr>
        <p:spPr>
          <a:xfrm>
            <a:off x="7495752" y="2091684"/>
            <a:ext cx="1065364" cy="35861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Build 2</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C97FA67D-F8B6-4D49-AC04-2F02C2838F3C}"/>
              </a:ext>
            </a:extLst>
          </p:cNvPr>
          <p:cNvSpPr/>
          <p:nvPr/>
        </p:nvSpPr>
        <p:spPr>
          <a:xfrm>
            <a:off x="7492598" y="3424959"/>
            <a:ext cx="1065366" cy="623089"/>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4%</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E989304-FAEA-4513-BCA5-2F049FC2226B}"/>
              </a:ext>
            </a:extLst>
          </p:cNvPr>
          <p:cNvSpPr/>
          <p:nvPr/>
        </p:nvSpPr>
        <p:spPr>
          <a:xfrm>
            <a:off x="7495750" y="2679259"/>
            <a:ext cx="1065366" cy="653954"/>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120ms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F7C0047-DD97-4E5B-9E18-5194D39EB6E3}"/>
              </a:ext>
            </a:extLst>
          </p:cNvPr>
          <p:cNvSpPr/>
          <p:nvPr/>
        </p:nvSpPr>
        <p:spPr>
          <a:xfrm>
            <a:off x="7492598" y="4171001"/>
            <a:ext cx="1065366"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90ms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3739EDE-A2E6-41CA-B6B4-B05245127119}"/>
              </a:ext>
            </a:extLst>
          </p:cNvPr>
          <p:cNvSpPr/>
          <p:nvPr/>
        </p:nvSpPr>
        <p:spPr>
          <a:xfrm>
            <a:off x="7492597" y="4953067"/>
            <a:ext cx="1065366"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3</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F4C33022-C2DF-4887-8347-1E9EDE45D845}"/>
              </a:ext>
            </a:extLst>
          </p:cNvPr>
          <p:cNvSpPr/>
          <p:nvPr/>
        </p:nvSpPr>
        <p:spPr>
          <a:xfrm>
            <a:off x="7498281" y="5815566"/>
            <a:ext cx="1065365" cy="325143"/>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75%</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C0B8E50-7CDC-4C51-814E-06B7E45DF59F}"/>
              </a:ext>
            </a:extLst>
          </p:cNvPr>
          <p:cNvSpPr/>
          <p:nvPr/>
        </p:nvSpPr>
        <p:spPr>
          <a:xfrm>
            <a:off x="8817167" y="2091684"/>
            <a:ext cx="1065364" cy="35861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Build 3</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EBB8686-E23C-4E23-8EEF-D0370DE1DFE2}"/>
              </a:ext>
            </a:extLst>
          </p:cNvPr>
          <p:cNvSpPr/>
          <p:nvPr/>
        </p:nvSpPr>
        <p:spPr>
          <a:xfrm>
            <a:off x="8810861" y="3424959"/>
            <a:ext cx="1065366"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1%</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C26F2C65-DA8F-4475-893D-D9477984B4BB}"/>
              </a:ext>
            </a:extLst>
          </p:cNvPr>
          <p:cNvSpPr/>
          <p:nvPr/>
        </p:nvSpPr>
        <p:spPr>
          <a:xfrm>
            <a:off x="8817166" y="2679259"/>
            <a:ext cx="1065366" cy="653954"/>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90ms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60F0BD58-2992-467C-90DC-21CB06FDF521}"/>
              </a:ext>
            </a:extLst>
          </p:cNvPr>
          <p:cNvSpPr/>
          <p:nvPr/>
        </p:nvSpPr>
        <p:spPr>
          <a:xfrm>
            <a:off x="8810861" y="4171001"/>
            <a:ext cx="1065366" cy="623089"/>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120ms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FE6D769-A41B-43DC-9124-AA884D3530F2}"/>
              </a:ext>
            </a:extLst>
          </p:cNvPr>
          <p:cNvSpPr/>
          <p:nvPr/>
        </p:nvSpPr>
        <p:spPr>
          <a:xfrm>
            <a:off x="8810860" y="4953067"/>
            <a:ext cx="1065366" cy="623089"/>
          </a:xfrm>
          <a:prstGeom prst="rect">
            <a:avLst/>
          </a:prstGeom>
          <a:solidFill>
            <a:srgbClr val="FF0000"/>
          </a:solidFill>
          <a:ln w="127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6</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6D90EF5-E42E-4183-A5DF-1222F8DCE548}"/>
              </a:ext>
            </a:extLst>
          </p:cNvPr>
          <p:cNvSpPr/>
          <p:nvPr/>
        </p:nvSpPr>
        <p:spPr>
          <a:xfrm>
            <a:off x="8820669" y="5815566"/>
            <a:ext cx="1065365" cy="325143"/>
          </a:xfrm>
          <a:prstGeom prst="rect">
            <a:avLst/>
          </a:prstGeom>
          <a:solidFill>
            <a:srgbClr val="FF0000"/>
          </a:solidFill>
          <a:ln w="127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62.5%</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08C206D-92C3-403F-A541-0F21E3326963}"/>
              </a:ext>
            </a:extLst>
          </p:cNvPr>
          <p:cNvSpPr/>
          <p:nvPr/>
        </p:nvSpPr>
        <p:spPr>
          <a:xfrm>
            <a:off x="10109708" y="2091684"/>
            <a:ext cx="1065364" cy="35861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Build 4</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B140499-9E4B-4891-88AC-87238FE672A1}"/>
              </a:ext>
            </a:extLst>
          </p:cNvPr>
          <p:cNvSpPr/>
          <p:nvPr/>
        </p:nvSpPr>
        <p:spPr>
          <a:xfrm>
            <a:off x="10100248" y="3424959"/>
            <a:ext cx="1065366"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0%</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9258247F-BF22-4E57-B0C2-6AEB0163B67D}"/>
              </a:ext>
            </a:extLst>
          </p:cNvPr>
          <p:cNvSpPr/>
          <p:nvPr/>
        </p:nvSpPr>
        <p:spPr>
          <a:xfrm>
            <a:off x="10109706" y="2679259"/>
            <a:ext cx="1065366" cy="653954"/>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95ms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637C40B2-3F2E-4151-9A5E-A3DDF152B773}"/>
              </a:ext>
            </a:extLst>
          </p:cNvPr>
          <p:cNvSpPr/>
          <p:nvPr/>
        </p:nvSpPr>
        <p:spPr>
          <a:xfrm>
            <a:off x="10100248" y="4171001"/>
            <a:ext cx="1065366"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95ms</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35EC0DA5-B86E-4B23-BF9E-6ABF971EC137}"/>
              </a:ext>
            </a:extLst>
          </p:cNvPr>
          <p:cNvSpPr/>
          <p:nvPr/>
        </p:nvSpPr>
        <p:spPr>
          <a:xfrm>
            <a:off x="10100248" y="4953067"/>
            <a:ext cx="1065366"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3</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B1DF27D3-D0A7-4990-A22E-06CB195BA309}"/>
              </a:ext>
            </a:extLst>
          </p:cNvPr>
          <p:cNvSpPr/>
          <p:nvPr/>
        </p:nvSpPr>
        <p:spPr>
          <a:xfrm>
            <a:off x="10109707" y="5815566"/>
            <a:ext cx="1065365" cy="325143"/>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panose="020F0502020204030204"/>
                <a:ea typeface="+mn-ea"/>
                <a:cs typeface="+mn-cs"/>
              </a:rPr>
              <a:t>100%</a:t>
            </a:r>
            <a:endParaRPr kumimoji="0" lang="de-A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91D50735-840E-41E3-9FF2-6C392126E8E9}"/>
              </a:ext>
            </a:extLst>
          </p:cNvPr>
          <p:cNvSpPr/>
          <p:nvPr/>
        </p:nvSpPr>
        <p:spPr>
          <a:xfrm>
            <a:off x="503947" y="5725111"/>
            <a:ext cx="10849853" cy="506052"/>
          </a:xfrm>
          <a:prstGeom prst="roundRect">
            <a:avLst/>
          </a:prstGeom>
          <a:noFill/>
          <a:ln w="25400" cap="flat" cmpd="sng" algn="ctr">
            <a:solidFill>
              <a:srgbClr val="8A36D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EAD5E73A-8E07-4505-B070-D9B8AD0B21CE}"/>
              </a:ext>
            </a:extLst>
          </p:cNvPr>
          <p:cNvSpPr/>
          <p:nvPr/>
        </p:nvSpPr>
        <p:spPr>
          <a:xfrm>
            <a:off x="6027576" y="1963023"/>
            <a:ext cx="1349757" cy="4353887"/>
          </a:xfrm>
          <a:prstGeom prst="roundRect">
            <a:avLst/>
          </a:prstGeom>
          <a:noFill/>
          <a:ln w="25400" cap="flat" cmpd="sng" algn="ctr">
            <a:solidFill>
              <a:srgbClr val="92D0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33E6C8A-EF33-4B53-B607-EC445F8A1ED0}"/>
              </a:ext>
            </a:extLst>
          </p:cNvPr>
          <p:cNvSpPr/>
          <p:nvPr/>
        </p:nvSpPr>
        <p:spPr>
          <a:xfrm>
            <a:off x="6169772" y="2089738"/>
            <a:ext cx="1065364" cy="358610"/>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Build 1</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E935AB7D-89B5-4E19-9F36-EC99BF714071}"/>
              </a:ext>
            </a:extLst>
          </p:cNvPr>
          <p:cNvSpPr/>
          <p:nvPr/>
        </p:nvSpPr>
        <p:spPr>
          <a:xfrm>
            <a:off x="7495493" y="2098954"/>
            <a:ext cx="1065364" cy="358610"/>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Build 2</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D3481AE-118A-46FB-B264-DEF041A22237}"/>
              </a:ext>
            </a:extLst>
          </p:cNvPr>
          <p:cNvSpPr/>
          <p:nvPr/>
        </p:nvSpPr>
        <p:spPr>
          <a:xfrm>
            <a:off x="8817038" y="2098956"/>
            <a:ext cx="1065364" cy="358610"/>
          </a:xfrm>
          <a:prstGeom prst="rect">
            <a:avLst/>
          </a:prstGeom>
          <a:solidFill>
            <a:srgbClr val="FF0000"/>
          </a:solidFill>
          <a:ln w="127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Build 3</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36439BE1-DEE3-476A-88C2-5105E518D58F}"/>
              </a:ext>
            </a:extLst>
          </p:cNvPr>
          <p:cNvSpPr/>
          <p:nvPr/>
        </p:nvSpPr>
        <p:spPr>
          <a:xfrm>
            <a:off x="10109706" y="2096218"/>
            <a:ext cx="1065364" cy="358610"/>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srgbClr val="FFFFFF"/>
                </a:solidFill>
                <a:effectLst/>
                <a:uLnTx/>
                <a:uFillTx/>
                <a:latin typeface="Calibri" panose="020F0502020204030204"/>
                <a:ea typeface="+mn-ea"/>
                <a:cs typeface="+mn-cs"/>
              </a:rPr>
              <a:t>Build 4</a:t>
            </a: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 name="Rectangle: Rounded Corners 53">
            <a:extLst>
              <a:ext uri="{FF2B5EF4-FFF2-40B4-BE49-F238E27FC236}">
                <a16:creationId xmlns:a16="http://schemas.microsoft.com/office/drawing/2014/main" id="{3FBA30D3-F73E-43CA-8220-1992E5C95DE9}"/>
              </a:ext>
            </a:extLst>
          </p:cNvPr>
          <p:cNvSpPr/>
          <p:nvPr/>
        </p:nvSpPr>
        <p:spPr>
          <a:xfrm>
            <a:off x="7377332" y="1963022"/>
            <a:ext cx="1302073" cy="4353888"/>
          </a:xfrm>
          <a:prstGeom prst="roundRect">
            <a:avLst/>
          </a:prstGeom>
          <a:noFill/>
          <a:ln w="25400" cap="flat" cmpd="sng" algn="ctr">
            <a:solidFill>
              <a:srgbClr val="FFC00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 name="Rectangle: Rounded Corners 54">
            <a:extLst>
              <a:ext uri="{FF2B5EF4-FFF2-40B4-BE49-F238E27FC236}">
                <a16:creationId xmlns:a16="http://schemas.microsoft.com/office/drawing/2014/main" id="{92DB5E97-0E41-4A4C-9BB2-BEC168AC99AB}"/>
              </a:ext>
            </a:extLst>
          </p:cNvPr>
          <p:cNvSpPr/>
          <p:nvPr/>
        </p:nvSpPr>
        <p:spPr>
          <a:xfrm>
            <a:off x="8673227" y="1948379"/>
            <a:ext cx="1302073" cy="4353889"/>
          </a:xfrm>
          <a:prstGeom prst="roundRect">
            <a:avLst/>
          </a:prstGeom>
          <a:noFill/>
          <a:ln w="25400" cap="flat" cmpd="sng" algn="ctr">
            <a:solidFill>
              <a:srgbClr val="FF000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Rectangle: Rounded Corners 55">
            <a:extLst>
              <a:ext uri="{FF2B5EF4-FFF2-40B4-BE49-F238E27FC236}">
                <a16:creationId xmlns:a16="http://schemas.microsoft.com/office/drawing/2014/main" id="{7A859247-9929-4113-9505-AA3C7164ABBD}"/>
              </a:ext>
            </a:extLst>
          </p:cNvPr>
          <p:cNvSpPr/>
          <p:nvPr/>
        </p:nvSpPr>
        <p:spPr>
          <a:xfrm>
            <a:off x="9975528" y="1934215"/>
            <a:ext cx="1302073" cy="4367363"/>
          </a:xfrm>
          <a:prstGeom prst="roundRect">
            <a:avLst/>
          </a:prstGeom>
          <a:noFill/>
          <a:ln w="25400" cap="flat" cmpd="sng" algn="ctr">
            <a:solidFill>
              <a:srgbClr val="92D0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921071B0-642E-484E-B99D-40EFAF4C5C7B}"/>
              </a:ext>
            </a:extLst>
          </p:cNvPr>
          <p:cNvSpPr txBox="1"/>
          <p:nvPr/>
        </p:nvSpPr>
        <p:spPr>
          <a:xfrm>
            <a:off x="492577" y="1499004"/>
            <a:ext cx="113543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 keptn send event start-evaluation myproject myservice starttime=</a:t>
            </a:r>
            <a:r>
              <a:rPr kumimoji="0" lang="de-DE" sz="1400" b="1"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build1</a:t>
            </a: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_deploy endtime=</a:t>
            </a:r>
            <a:r>
              <a:rPr kumimoji="0" lang="de-DE" sz="1400" b="1"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build1</a:t>
            </a: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_testsdone</a:t>
            </a:r>
            <a:endParaRPr kumimoji="0" lang="de-AT"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endParaRPr>
          </a:p>
        </p:txBody>
      </p:sp>
      <p:sp>
        <p:nvSpPr>
          <p:cNvPr id="58" name="TextBox 57">
            <a:extLst>
              <a:ext uri="{FF2B5EF4-FFF2-40B4-BE49-F238E27FC236}">
                <a16:creationId xmlns:a16="http://schemas.microsoft.com/office/drawing/2014/main" id="{56C10978-7839-4FFC-AEB2-96D92E415DBB}"/>
              </a:ext>
            </a:extLst>
          </p:cNvPr>
          <p:cNvSpPr txBox="1"/>
          <p:nvPr/>
        </p:nvSpPr>
        <p:spPr>
          <a:xfrm>
            <a:off x="492577" y="1499004"/>
            <a:ext cx="113543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 keptn send event start-evaluation myproject myservice starttime=</a:t>
            </a:r>
            <a:r>
              <a:rPr kumimoji="0" lang="de-DE" sz="1400" b="1"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build2</a:t>
            </a: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_deploy endtime=</a:t>
            </a:r>
            <a:r>
              <a:rPr kumimoji="0" lang="de-DE" sz="1400" b="1"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build2</a:t>
            </a: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_testsdone</a:t>
            </a:r>
            <a:endParaRPr kumimoji="0" lang="de-AT"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endParaRPr>
          </a:p>
        </p:txBody>
      </p:sp>
      <p:sp>
        <p:nvSpPr>
          <p:cNvPr id="59" name="TextBox 58">
            <a:extLst>
              <a:ext uri="{FF2B5EF4-FFF2-40B4-BE49-F238E27FC236}">
                <a16:creationId xmlns:a16="http://schemas.microsoft.com/office/drawing/2014/main" id="{4EE8756C-FA0B-4E53-8ADC-BD61AC1BD6DC}"/>
              </a:ext>
            </a:extLst>
          </p:cNvPr>
          <p:cNvSpPr txBox="1"/>
          <p:nvPr/>
        </p:nvSpPr>
        <p:spPr>
          <a:xfrm>
            <a:off x="492577" y="1499004"/>
            <a:ext cx="113543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 keptn send event start-evaluation myproject myservice starttime=</a:t>
            </a:r>
            <a:r>
              <a:rPr kumimoji="0" lang="de-DE" sz="1400" b="1"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build3</a:t>
            </a: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_deploy endtime=</a:t>
            </a:r>
            <a:r>
              <a:rPr kumimoji="0" lang="de-DE" sz="1400" b="1"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build3</a:t>
            </a: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_testsdone</a:t>
            </a:r>
            <a:endParaRPr kumimoji="0" lang="de-AT"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endParaRPr>
          </a:p>
        </p:txBody>
      </p:sp>
      <p:sp>
        <p:nvSpPr>
          <p:cNvPr id="60" name="TextBox 59">
            <a:extLst>
              <a:ext uri="{FF2B5EF4-FFF2-40B4-BE49-F238E27FC236}">
                <a16:creationId xmlns:a16="http://schemas.microsoft.com/office/drawing/2014/main" id="{8073719C-0E25-4506-814F-00755058163B}"/>
              </a:ext>
            </a:extLst>
          </p:cNvPr>
          <p:cNvSpPr txBox="1"/>
          <p:nvPr/>
        </p:nvSpPr>
        <p:spPr>
          <a:xfrm>
            <a:off x="492577" y="1499004"/>
            <a:ext cx="116765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 keptn send event start-evaluation myproject myservice starttime=</a:t>
            </a:r>
            <a:r>
              <a:rPr kumimoji="0" lang="de-DE" sz="1400" b="1"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build4</a:t>
            </a: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_teststart endtime=</a:t>
            </a:r>
            <a:r>
              <a:rPr kumimoji="0" lang="de-DE" sz="1400" b="1"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build4</a:t>
            </a:r>
            <a:r>
              <a:rPr kumimoji="0" lang="de-DE"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rPr>
              <a:t>_testsend</a:t>
            </a:r>
            <a:endParaRPr kumimoji="0" lang="de-AT" sz="1400" b="0" i="0" u="none" strike="noStrike" kern="1200" cap="none" spc="0" normalizeH="0" baseline="0" noProof="0">
              <a:ln>
                <a:noFill/>
              </a:ln>
              <a:solidFill>
                <a:srgbClr val="000000"/>
              </a:solidFill>
              <a:effectLst/>
              <a:highlight>
                <a:srgbClr val="C0C0C0"/>
              </a:highligh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68453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500"/>
                                        <p:tgtEl>
                                          <p:spTgt spid="2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fade">
                                      <p:cBhvr>
                                        <p:cTn id="113" dur="500"/>
                                        <p:tgtEl>
                                          <p:spTgt spid="58"/>
                                        </p:tgtEl>
                                      </p:cBhvr>
                                    </p:animEffect>
                                  </p:childTnLst>
                                </p:cTn>
                              </p:par>
                              <p:par>
                                <p:cTn id="114" presetID="1" presetClass="exit" presetSubtype="0" fill="hold" grpId="1" nodeType="withEffect">
                                  <p:stCondLst>
                                    <p:cond delay="0"/>
                                  </p:stCondLst>
                                  <p:childTnLst>
                                    <p:set>
                                      <p:cBhvr>
                                        <p:cTn id="115" dur="1" fill="hold">
                                          <p:stCondLst>
                                            <p:cond delay="0"/>
                                          </p:stCondLst>
                                        </p:cTn>
                                        <p:tgtEl>
                                          <p:spTgt spid="49"/>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500"/>
                                        <p:tgtEl>
                                          <p:spTgt spid="3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fade">
                                      <p:cBhvr>
                                        <p:cTn id="123" dur="500"/>
                                        <p:tgtEl>
                                          <p:spTgt spid="3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fade">
                                      <p:cBhvr>
                                        <p:cTn id="126" dur="500"/>
                                        <p:tgtEl>
                                          <p:spTgt spid="3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4"/>
                                        </p:tgtEl>
                                        <p:attrNameLst>
                                          <p:attrName>style.visibility</p:attrName>
                                        </p:attrNameLst>
                                      </p:cBhvr>
                                      <p:to>
                                        <p:strVal val="visible"/>
                                      </p:to>
                                    </p:set>
                                    <p:animEffect transition="in" filter="fade">
                                      <p:cBhvr>
                                        <p:cTn id="140" dur="500"/>
                                        <p:tgtEl>
                                          <p:spTgt spid="54"/>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fade">
                                      <p:cBhvr>
                                        <p:cTn id="145" dur="500"/>
                                        <p:tgtEl>
                                          <p:spTgt spid="3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fade">
                                      <p:cBhvr>
                                        <p:cTn id="148" dur="500"/>
                                        <p:tgtEl>
                                          <p:spTgt spid="59"/>
                                        </p:tgtEl>
                                      </p:cBhvr>
                                    </p:animEffect>
                                  </p:childTnLst>
                                </p:cTn>
                              </p:par>
                              <p:par>
                                <p:cTn id="149" presetID="1" presetClass="exit" presetSubtype="0" fill="hold" grpId="1" nodeType="withEffect">
                                  <p:stCondLst>
                                    <p:cond delay="0"/>
                                  </p:stCondLst>
                                  <p:childTnLst>
                                    <p:set>
                                      <p:cBhvr>
                                        <p:cTn id="150" dur="1" fill="hold">
                                          <p:stCondLst>
                                            <p:cond delay="0"/>
                                          </p:stCondLst>
                                        </p:cTn>
                                        <p:tgtEl>
                                          <p:spTgt spid="5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fade">
                                      <p:cBhvr>
                                        <p:cTn id="155" dur="500"/>
                                        <p:tgtEl>
                                          <p:spTgt spid="38"/>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37"/>
                                        </p:tgtEl>
                                        <p:attrNameLst>
                                          <p:attrName>style.visibility</p:attrName>
                                        </p:attrNameLst>
                                      </p:cBhvr>
                                      <p:to>
                                        <p:strVal val="visible"/>
                                      </p:to>
                                    </p:set>
                                    <p:animEffect transition="in" filter="fade">
                                      <p:cBhvr>
                                        <p:cTn id="158" dur="500"/>
                                        <p:tgtEl>
                                          <p:spTgt spid="37"/>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fade">
                                      <p:cBhvr>
                                        <p:cTn id="161" dur="500"/>
                                        <p:tgtEl>
                                          <p:spTgt spid="39"/>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0"/>
                                        </p:tgtEl>
                                        <p:attrNameLst>
                                          <p:attrName>style.visibility</p:attrName>
                                        </p:attrNameLst>
                                      </p:cBhvr>
                                      <p:to>
                                        <p:strVal val="visible"/>
                                      </p:to>
                                    </p:set>
                                    <p:animEffect transition="in" filter="fade">
                                      <p:cBhvr>
                                        <p:cTn id="164" dur="500"/>
                                        <p:tgtEl>
                                          <p:spTgt spid="40"/>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41"/>
                                        </p:tgtEl>
                                        <p:attrNameLst>
                                          <p:attrName>style.visibility</p:attrName>
                                        </p:attrNameLst>
                                      </p:cBhvr>
                                      <p:to>
                                        <p:strVal val="visible"/>
                                      </p:to>
                                    </p:set>
                                    <p:animEffect transition="in" filter="fade">
                                      <p:cBhvr>
                                        <p:cTn id="169" dur="500"/>
                                        <p:tgtEl>
                                          <p:spTgt spid="4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52"/>
                                        </p:tgtEl>
                                        <p:attrNameLst>
                                          <p:attrName>style.visibility</p:attrName>
                                        </p:attrNameLst>
                                      </p:cBhvr>
                                      <p:to>
                                        <p:strVal val="visible"/>
                                      </p:to>
                                    </p:set>
                                    <p:animEffect transition="in" filter="fade">
                                      <p:cBhvr>
                                        <p:cTn id="172" dur="500"/>
                                        <p:tgtEl>
                                          <p:spTgt spid="5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5"/>
                                        </p:tgtEl>
                                        <p:attrNameLst>
                                          <p:attrName>style.visibility</p:attrName>
                                        </p:attrNameLst>
                                      </p:cBhvr>
                                      <p:to>
                                        <p:strVal val="visible"/>
                                      </p:to>
                                    </p:set>
                                    <p:animEffect transition="in" filter="fade">
                                      <p:cBhvr>
                                        <p:cTn id="175" dur="500"/>
                                        <p:tgtEl>
                                          <p:spTgt spid="55"/>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fade">
                                      <p:cBhvr>
                                        <p:cTn id="180" dur="500"/>
                                        <p:tgtEl>
                                          <p:spTgt spid="42"/>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500"/>
                                        <p:tgtEl>
                                          <p:spTgt spid="60"/>
                                        </p:tgtEl>
                                      </p:cBhvr>
                                    </p:animEffect>
                                  </p:childTnLst>
                                </p:cTn>
                              </p:par>
                              <p:par>
                                <p:cTn id="184" presetID="1" presetClass="exit" presetSubtype="0" fill="hold" grpId="1" nodeType="withEffect">
                                  <p:stCondLst>
                                    <p:cond delay="0"/>
                                  </p:stCondLst>
                                  <p:childTnLst>
                                    <p:set>
                                      <p:cBhvr>
                                        <p:cTn id="185" dur="1" fill="hold">
                                          <p:stCondLst>
                                            <p:cond delay="0"/>
                                          </p:stCondLst>
                                        </p:cTn>
                                        <p:tgtEl>
                                          <p:spTgt spid="55"/>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500"/>
                                        <p:tgtEl>
                                          <p:spTgt spid="44"/>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43"/>
                                        </p:tgtEl>
                                        <p:attrNameLst>
                                          <p:attrName>style.visibility</p:attrName>
                                        </p:attrNameLst>
                                      </p:cBhvr>
                                      <p:to>
                                        <p:strVal val="visible"/>
                                      </p:to>
                                    </p:set>
                                    <p:animEffect transition="in" filter="fade">
                                      <p:cBhvr>
                                        <p:cTn id="193" dur="500"/>
                                        <p:tgtEl>
                                          <p:spTgt spid="43"/>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5"/>
                                        </p:tgtEl>
                                        <p:attrNameLst>
                                          <p:attrName>style.visibility</p:attrName>
                                        </p:attrNameLst>
                                      </p:cBhvr>
                                      <p:to>
                                        <p:strVal val="visible"/>
                                      </p:to>
                                    </p:set>
                                    <p:animEffect transition="in" filter="fade">
                                      <p:cBhvr>
                                        <p:cTn id="196" dur="500"/>
                                        <p:tgtEl>
                                          <p:spTgt spid="45"/>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46"/>
                                        </p:tgtEl>
                                        <p:attrNameLst>
                                          <p:attrName>style.visibility</p:attrName>
                                        </p:attrNameLst>
                                      </p:cBhvr>
                                      <p:to>
                                        <p:strVal val="visible"/>
                                      </p:to>
                                    </p:set>
                                    <p:animEffect transition="in" filter="fade">
                                      <p:cBhvr>
                                        <p:cTn id="199" dur="500"/>
                                        <p:tgtEl>
                                          <p:spTgt spid="46"/>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53"/>
                                        </p:tgtEl>
                                        <p:attrNameLst>
                                          <p:attrName>style.visibility</p:attrName>
                                        </p:attrNameLst>
                                      </p:cBhvr>
                                      <p:to>
                                        <p:strVal val="visible"/>
                                      </p:to>
                                    </p:set>
                                    <p:animEffect transition="in" filter="fade">
                                      <p:cBhvr>
                                        <p:cTn id="204" dur="500"/>
                                        <p:tgtEl>
                                          <p:spTgt spid="53"/>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47"/>
                                        </p:tgtEl>
                                        <p:attrNameLst>
                                          <p:attrName>style.visibility</p:attrName>
                                        </p:attrNameLst>
                                      </p:cBhvr>
                                      <p:to>
                                        <p:strVal val="visible"/>
                                      </p:to>
                                    </p:set>
                                    <p:animEffect transition="in" filter="fade">
                                      <p:cBhvr>
                                        <p:cTn id="207" dur="500"/>
                                        <p:tgtEl>
                                          <p:spTgt spid="4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500"/>
                                        <p:tgtEl>
                                          <p:spTgt spid="56"/>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48"/>
                                        </p:tgtEl>
                                        <p:attrNameLst>
                                          <p:attrName>style.visibility</p:attrName>
                                        </p:attrNameLst>
                                      </p:cBhvr>
                                      <p:to>
                                        <p:strVal val="visible"/>
                                      </p:to>
                                    </p:set>
                                    <p:animEffect transition="in" filter="fade">
                                      <p:cBhvr>
                                        <p:cTn id="2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49" grpId="1" animBg="1"/>
      <p:bldP spid="50" grpId="0" animBg="1"/>
      <p:bldP spid="51" grpId="0" animBg="1"/>
      <p:bldP spid="52" grpId="0" animBg="1"/>
      <p:bldP spid="53" grpId="0" animBg="1"/>
      <p:bldP spid="54" grpId="0" animBg="1"/>
      <p:bldP spid="54" grpId="1" animBg="1"/>
      <p:bldP spid="55" grpId="0" animBg="1"/>
      <p:bldP spid="55" grpId="1" animBg="1"/>
      <p:bldP spid="56" grpId="0" animBg="1"/>
      <p:bldP spid="57" grpId="0"/>
      <p:bldP spid="58"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510E94-DD3C-CB4A-B741-F1E812D700A3}"/>
              </a:ext>
            </a:extLst>
          </p:cNvPr>
          <p:cNvSpPr>
            <a:spLocks noGrp="1"/>
          </p:cNvSpPr>
          <p:nvPr>
            <p:ph type="title"/>
          </p:nvPr>
        </p:nvSpPr>
        <p:spPr/>
        <p:txBody>
          <a:bodyPr/>
          <a:lstStyle/>
          <a:p>
            <a:r>
              <a:rPr lang="en-US" dirty="0">
                <a:latin typeface="Bernina Sans Condensed" pitchFamily="2" charset="77"/>
              </a:rPr>
              <a:t>The Setup</a:t>
            </a:r>
          </a:p>
        </p:txBody>
      </p:sp>
    </p:spTree>
    <p:extLst>
      <p:ext uri="{BB962C8B-B14F-4D97-AF65-F5344CB8AC3E}">
        <p14:creationId xmlns:p14="http://schemas.microsoft.com/office/powerpoint/2010/main" val="2035821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4062B-88A1-4CC7-9544-0A9505C85D9D}"/>
              </a:ext>
            </a:extLst>
          </p:cNvPr>
          <p:cNvSpPr>
            <a:spLocks noGrp="1"/>
          </p:cNvSpPr>
          <p:nvPr>
            <p:ph type="title"/>
          </p:nvPr>
        </p:nvSpPr>
        <p:spPr/>
        <p:txBody>
          <a:bodyPr/>
          <a:lstStyle/>
          <a:p>
            <a:r>
              <a:rPr lang="de-DE" dirty="0" err="1"/>
              <a:t>Keptn</a:t>
            </a:r>
            <a:r>
              <a:rPr lang="de-DE" dirty="0"/>
              <a:t>-in-a-Box - The Setup </a:t>
            </a:r>
          </a:p>
        </p:txBody>
      </p:sp>
      <p:sp>
        <p:nvSpPr>
          <p:cNvPr id="34" name="Content Placeholder 33">
            <a:extLst>
              <a:ext uri="{FF2B5EF4-FFF2-40B4-BE49-F238E27FC236}">
                <a16:creationId xmlns:a16="http://schemas.microsoft.com/office/drawing/2014/main" id="{5CBB7892-7793-4DCC-9268-1CCEE8BE46D1}"/>
              </a:ext>
            </a:extLst>
          </p:cNvPr>
          <p:cNvSpPr>
            <a:spLocks noGrp="1"/>
          </p:cNvSpPr>
          <p:nvPr>
            <p:ph sz="half" idx="1"/>
          </p:nvPr>
        </p:nvSpPr>
        <p:spPr/>
        <p:txBody>
          <a:bodyPr>
            <a:normAutofit lnSpcReduction="10000"/>
          </a:bodyPr>
          <a:lstStyle/>
          <a:p>
            <a:r>
              <a:rPr lang="de-DE" dirty="0"/>
              <a:t>Docker</a:t>
            </a:r>
          </a:p>
          <a:p>
            <a:r>
              <a:rPr lang="de-DE" dirty="0"/>
              <a:t>Microk8s</a:t>
            </a:r>
          </a:p>
          <a:p>
            <a:r>
              <a:rPr lang="de-DE" dirty="0" err="1"/>
              <a:t>Kubectl</a:t>
            </a:r>
            <a:endParaRPr lang="de-DE" dirty="0"/>
          </a:p>
          <a:p>
            <a:r>
              <a:rPr lang="de-DE" strike="sngStrike" dirty="0" err="1"/>
              <a:t>Istio</a:t>
            </a:r>
            <a:r>
              <a:rPr lang="de-DE" strike="sngStrike" dirty="0"/>
              <a:t> 1.5.1</a:t>
            </a:r>
          </a:p>
          <a:p>
            <a:r>
              <a:rPr lang="de-DE" dirty="0"/>
              <a:t>Helm</a:t>
            </a:r>
          </a:p>
          <a:p>
            <a:r>
              <a:rPr lang="de-DE" dirty="0" err="1"/>
              <a:t>Keptn</a:t>
            </a:r>
            <a:endParaRPr lang="de-DE" dirty="0"/>
          </a:p>
          <a:p>
            <a:r>
              <a:rPr lang="de-DE" dirty="0"/>
              <a:t>NGINX Ingress</a:t>
            </a:r>
          </a:p>
          <a:p>
            <a:r>
              <a:rPr lang="de-DE" dirty="0" err="1"/>
              <a:t>Certmanager</a:t>
            </a:r>
            <a:r>
              <a:rPr lang="de-DE" dirty="0"/>
              <a:t> </a:t>
            </a:r>
            <a:r>
              <a:rPr lang="de-DE" dirty="0" err="1"/>
              <a:t>with</a:t>
            </a:r>
            <a:r>
              <a:rPr lang="de-DE" dirty="0"/>
              <a:t> </a:t>
            </a:r>
            <a:r>
              <a:rPr lang="de-DE" dirty="0" err="1"/>
              <a:t>Let's</a:t>
            </a:r>
            <a:r>
              <a:rPr lang="de-DE" dirty="0"/>
              <a:t> </a:t>
            </a:r>
            <a:r>
              <a:rPr lang="de-DE" dirty="0" err="1"/>
              <a:t>Encrypt</a:t>
            </a:r>
            <a:endParaRPr lang="de-DE" dirty="0"/>
          </a:p>
          <a:p>
            <a:r>
              <a:rPr lang="de-DE" dirty="0"/>
              <a:t>Sample </a:t>
            </a:r>
            <a:r>
              <a:rPr lang="de-DE" dirty="0" err="1"/>
              <a:t>nodeJS</a:t>
            </a:r>
            <a:r>
              <a:rPr lang="de-DE" dirty="0"/>
              <a:t> </a:t>
            </a:r>
            <a:r>
              <a:rPr lang="de-DE" dirty="0" err="1"/>
              <a:t>app</a:t>
            </a:r>
            <a:endParaRPr lang="de-DE" dirty="0"/>
          </a:p>
          <a:p>
            <a:r>
              <a:rPr lang="de-DE" dirty="0"/>
              <a:t>Jenkins </a:t>
            </a:r>
            <a:r>
              <a:rPr lang="de-DE" dirty="0" err="1"/>
              <a:t>CasC</a:t>
            </a:r>
            <a:endParaRPr lang="de-DE" dirty="0"/>
          </a:p>
        </p:txBody>
      </p:sp>
      <p:sp>
        <p:nvSpPr>
          <p:cNvPr id="33" name="Rectangle 32">
            <a:extLst>
              <a:ext uri="{FF2B5EF4-FFF2-40B4-BE49-F238E27FC236}">
                <a16:creationId xmlns:a16="http://schemas.microsoft.com/office/drawing/2014/main" id="{D62E2491-A9A3-4173-A69A-DAC959B9119D}"/>
              </a:ext>
            </a:extLst>
          </p:cNvPr>
          <p:cNvSpPr/>
          <p:nvPr/>
        </p:nvSpPr>
        <p:spPr>
          <a:xfrm>
            <a:off x="9121542" y="6145784"/>
            <a:ext cx="159479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Bernina Sans Light"/>
                <a:ea typeface="+mn-ea"/>
                <a:cs typeface="+mn-cs"/>
              </a:rPr>
              <a:t> Ubuntu 18 LTS</a:t>
            </a:r>
          </a:p>
        </p:txBody>
      </p:sp>
      <p:grpSp>
        <p:nvGrpSpPr>
          <p:cNvPr id="28" name="Group 27">
            <a:extLst>
              <a:ext uri="{FF2B5EF4-FFF2-40B4-BE49-F238E27FC236}">
                <a16:creationId xmlns:a16="http://schemas.microsoft.com/office/drawing/2014/main" id="{CCFD66E4-C2A3-49BB-A2AD-1EE773B403C7}"/>
              </a:ext>
            </a:extLst>
          </p:cNvPr>
          <p:cNvGrpSpPr/>
          <p:nvPr/>
        </p:nvGrpSpPr>
        <p:grpSpPr>
          <a:xfrm>
            <a:off x="8081043" y="2752899"/>
            <a:ext cx="3882456" cy="3278794"/>
            <a:chOff x="7066500" y="549639"/>
            <a:chExt cx="4247904" cy="4211381"/>
          </a:xfrm>
        </p:grpSpPr>
        <p:sp>
          <p:nvSpPr>
            <p:cNvPr id="25" name="Cube 24">
              <a:extLst>
                <a:ext uri="{FF2B5EF4-FFF2-40B4-BE49-F238E27FC236}">
                  <a16:creationId xmlns:a16="http://schemas.microsoft.com/office/drawing/2014/main" id="{BF4FD9C1-9949-4318-8286-33EB4E2CE8E4}"/>
                </a:ext>
              </a:extLst>
            </p:cNvPr>
            <p:cNvSpPr/>
            <p:nvPr/>
          </p:nvSpPr>
          <p:spPr>
            <a:xfrm>
              <a:off x="7066500" y="549639"/>
              <a:ext cx="4247904" cy="4211381"/>
            </a:xfrm>
            <a:prstGeom prst="cub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52" name="Rectangle 51">
              <a:extLst>
                <a:ext uri="{FF2B5EF4-FFF2-40B4-BE49-F238E27FC236}">
                  <a16:creationId xmlns:a16="http://schemas.microsoft.com/office/drawing/2014/main" id="{6A187C1E-2312-4EA9-8C3D-434FAF5B9E15}"/>
                </a:ext>
              </a:extLst>
            </p:cNvPr>
            <p:cNvSpPr/>
            <p:nvPr/>
          </p:nvSpPr>
          <p:spPr>
            <a:xfrm>
              <a:off x="8642557" y="1592330"/>
              <a:ext cx="178016" cy="550611"/>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53" name="Parallelogram 52">
              <a:extLst>
                <a:ext uri="{FF2B5EF4-FFF2-40B4-BE49-F238E27FC236}">
                  <a16:creationId xmlns:a16="http://schemas.microsoft.com/office/drawing/2014/main" id="{12908038-85D8-4149-A209-FB7E90D3F096}"/>
                </a:ext>
              </a:extLst>
            </p:cNvPr>
            <p:cNvSpPr/>
            <p:nvPr/>
          </p:nvSpPr>
          <p:spPr>
            <a:xfrm>
              <a:off x="8642557" y="549639"/>
              <a:ext cx="917317" cy="1047949"/>
            </a:xfrm>
            <a:prstGeom prst="parallelogram">
              <a:avLst>
                <a:gd name="adj" fmla="val 79591"/>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Bernina Sans Light"/>
                <a:ea typeface="+mn-ea"/>
                <a:cs typeface="+mn-cs"/>
              </a:endParaRPr>
            </a:p>
          </p:txBody>
        </p:sp>
      </p:grpSp>
      <p:pic>
        <p:nvPicPr>
          <p:cNvPr id="96" name="Picture 95">
            <a:extLst>
              <a:ext uri="{FF2B5EF4-FFF2-40B4-BE49-F238E27FC236}">
                <a16:creationId xmlns:a16="http://schemas.microsoft.com/office/drawing/2014/main" id="{75D6597C-A1A6-4D61-B3A4-6F3A3E195D76}"/>
              </a:ext>
            </a:extLst>
          </p:cNvPr>
          <p:cNvPicPr>
            <a:picLocks noChangeAspect="1"/>
          </p:cNvPicPr>
          <p:nvPr/>
        </p:nvPicPr>
        <p:blipFill>
          <a:blip r:embed="rId3"/>
          <a:stretch>
            <a:fillRect/>
          </a:stretch>
        </p:blipFill>
        <p:spPr>
          <a:xfrm>
            <a:off x="9928503" y="5132060"/>
            <a:ext cx="428734" cy="428734"/>
          </a:xfrm>
          <a:prstGeom prst="rect">
            <a:avLst/>
          </a:prstGeom>
        </p:spPr>
      </p:pic>
      <p:pic>
        <p:nvPicPr>
          <p:cNvPr id="98" name="Picture 97">
            <a:extLst>
              <a:ext uri="{FF2B5EF4-FFF2-40B4-BE49-F238E27FC236}">
                <a16:creationId xmlns:a16="http://schemas.microsoft.com/office/drawing/2014/main" id="{DD4FC949-99C0-4224-9C37-FD519F480352}"/>
              </a:ext>
            </a:extLst>
          </p:cNvPr>
          <p:cNvPicPr>
            <a:picLocks noChangeAspect="1"/>
          </p:cNvPicPr>
          <p:nvPr/>
        </p:nvPicPr>
        <p:blipFill>
          <a:blip r:embed="rId4"/>
          <a:stretch>
            <a:fillRect/>
          </a:stretch>
        </p:blipFill>
        <p:spPr>
          <a:xfrm>
            <a:off x="8938613" y="3833580"/>
            <a:ext cx="609803" cy="609802"/>
          </a:xfrm>
          <a:prstGeom prst="rect">
            <a:avLst/>
          </a:prstGeom>
        </p:spPr>
      </p:pic>
      <p:pic>
        <p:nvPicPr>
          <p:cNvPr id="26" name="Picture 4" descr="Image result for microk8s logo">
            <a:extLst>
              <a:ext uri="{FF2B5EF4-FFF2-40B4-BE49-F238E27FC236}">
                <a16:creationId xmlns:a16="http://schemas.microsoft.com/office/drawing/2014/main" id="{0A872A02-5E83-41F2-9B4B-327B2FF4E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9440" y="2977917"/>
            <a:ext cx="990036" cy="20853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dding automated performance quality gates using Keptn Pitometer">
            <a:extLst>
              <a:ext uri="{FF2B5EF4-FFF2-40B4-BE49-F238E27FC236}">
                <a16:creationId xmlns:a16="http://schemas.microsoft.com/office/drawing/2014/main" id="{D4A02274-BD01-4D0F-A2E6-39980A8B0C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993" t="7679" r="8855"/>
          <a:stretch/>
        </p:blipFill>
        <p:spPr bwMode="auto">
          <a:xfrm>
            <a:off x="8201660" y="5537833"/>
            <a:ext cx="1473906" cy="46754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83125EF0-79CA-4276-9B31-184C799770E3}"/>
              </a:ext>
            </a:extLst>
          </p:cNvPr>
          <p:cNvPicPr>
            <a:picLocks noChangeAspect="1"/>
          </p:cNvPicPr>
          <p:nvPr/>
        </p:nvPicPr>
        <p:blipFill>
          <a:blip r:embed="rId7"/>
          <a:stretch>
            <a:fillRect/>
          </a:stretch>
        </p:blipFill>
        <p:spPr>
          <a:xfrm rot="5400000">
            <a:off x="10479302" y="5085296"/>
            <a:ext cx="493195" cy="493194"/>
          </a:xfrm>
          <a:prstGeom prst="rect">
            <a:avLst/>
          </a:prstGeom>
        </p:spPr>
      </p:pic>
      <p:pic>
        <p:nvPicPr>
          <p:cNvPr id="58" name="Picture 57" descr="Image result for docker logo">
            <a:extLst>
              <a:ext uri="{FF2B5EF4-FFF2-40B4-BE49-F238E27FC236}">
                <a16:creationId xmlns:a16="http://schemas.microsoft.com/office/drawing/2014/main" id="{048BD805-0D58-4A89-97A3-2ED4EAA5D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8282" y="3876346"/>
            <a:ext cx="524271" cy="52427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4E3BA1AB-046C-4875-990E-98826F50B883}"/>
              </a:ext>
            </a:extLst>
          </p:cNvPr>
          <p:cNvPicPr>
            <a:picLocks noChangeAspect="1"/>
          </p:cNvPicPr>
          <p:nvPr/>
        </p:nvPicPr>
        <p:blipFill>
          <a:blip r:embed="rId9"/>
          <a:stretch>
            <a:fillRect/>
          </a:stretch>
        </p:blipFill>
        <p:spPr>
          <a:xfrm>
            <a:off x="9736060" y="3979599"/>
            <a:ext cx="836152" cy="282394"/>
          </a:xfrm>
          <a:prstGeom prst="rect">
            <a:avLst/>
          </a:prstGeom>
        </p:spPr>
      </p:pic>
      <p:pic>
        <p:nvPicPr>
          <p:cNvPr id="3096" name="Picture 24" descr="Certificate Flat Vector Icon - SuperAwesomeVectors">
            <a:extLst>
              <a:ext uri="{FF2B5EF4-FFF2-40B4-BE49-F238E27FC236}">
                <a16:creationId xmlns:a16="http://schemas.microsoft.com/office/drawing/2014/main" id="{07DBBA1C-2DE1-4B5B-B056-8CE7E109FB6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643" t="8589" r="21272" b="3863"/>
          <a:stretch/>
        </p:blipFill>
        <p:spPr bwMode="auto">
          <a:xfrm>
            <a:off x="10563819" y="3834667"/>
            <a:ext cx="523346" cy="530957"/>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Brands HA - HZ | Helm-icon">
            <a:extLst>
              <a:ext uri="{FF2B5EF4-FFF2-40B4-BE49-F238E27FC236}">
                <a16:creationId xmlns:a16="http://schemas.microsoft.com/office/drawing/2014/main" id="{0753F979-6F73-4926-887A-D07BC7234B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42787" y="4518271"/>
            <a:ext cx="418129" cy="435234"/>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84FE67ED-10D7-4D68-9F89-2697F3C1E1F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7714" b="31403"/>
          <a:stretch/>
        </p:blipFill>
        <p:spPr bwMode="auto">
          <a:xfrm>
            <a:off x="9593433" y="5619148"/>
            <a:ext cx="1485598" cy="337414"/>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JMeter Tutorial 1: Grundlagen, Listeners und Assertions - mfg">
            <a:extLst>
              <a:ext uri="{FF2B5EF4-FFF2-40B4-BE49-F238E27FC236}">
                <a16:creationId xmlns:a16="http://schemas.microsoft.com/office/drawing/2014/main" id="{91C8DCBD-6868-4EB0-8206-BCD3541E134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2659" b="14105"/>
          <a:stretch/>
        </p:blipFill>
        <p:spPr bwMode="auto">
          <a:xfrm>
            <a:off x="10219168" y="4538215"/>
            <a:ext cx="801379" cy="321534"/>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Brands IA - IZ | Istio-icon">
            <a:extLst>
              <a:ext uri="{FF2B5EF4-FFF2-40B4-BE49-F238E27FC236}">
                <a16:creationId xmlns:a16="http://schemas.microsoft.com/office/drawing/2014/main" id="{2BE004CA-E1CD-4981-9816-390339A1326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9212" y="4535020"/>
            <a:ext cx="684109" cy="364266"/>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Ubuntu Logo Clipart - Linux Ubuntu Logo Png - Free Transparent PNG ...">
            <a:extLst>
              <a:ext uri="{FF2B5EF4-FFF2-40B4-BE49-F238E27FC236}">
                <a16:creationId xmlns:a16="http://schemas.microsoft.com/office/drawing/2014/main" id="{D1305017-6CFD-475A-AA08-7D6EA862889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3385" t="6854" r="19982" b="5071"/>
          <a:stretch/>
        </p:blipFill>
        <p:spPr bwMode="auto">
          <a:xfrm>
            <a:off x="9005929" y="2833980"/>
            <a:ext cx="446567" cy="415045"/>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ntegration Workflow">
            <a:extLst>
              <a:ext uri="{FF2B5EF4-FFF2-40B4-BE49-F238E27FC236}">
                <a16:creationId xmlns:a16="http://schemas.microsoft.com/office/drawing/2014/main" id="{1488F5CE-A96B-44B9-AC00-FC4B5C538A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48665" y="652123"/>
            <a:ext cx="3529311" cy="17741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itmapCake!: Download a list of files using a shell (bash) script.">
            <a:extLst>
              <a:ext uri="{FF2B5EF4-FFF2-40B4-BE49-F238E27FC236}">
                <a16:creationId xmlns:a16="http://schemas.microsoft.com/office/drawing/2014/main" id="{D4DFA09C-412E-0B48-A807-0B90B027696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09282" y="1804915"/>
            <a:ext cx="1523790" cy="12427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057BF869-8F8D-D04B-A4FA-B4109FF7AB07}"/>
              </a:ext>
            </a:extLst>
          </p:cNvPr>
          <p:cNvPicPr>
            <a:picLocks noChangeAspect="1"/>
          </p:cNvPicPr>
          <p:nvPr/>
        </p:nvPicPr>
        <p:blipFill>
          <a:blip r:embed="rId4"/>
          <a:stretch>
            <a:fillRect/>
          </a:stretch>
        </p:blipFill>
        <p:spPr>
          <a:xfrm>
            <a:off x="4638443" y="3101321"/>
            <a:ext cx="1464518" cy="1464518"/>
          </a:xfrm>
          <a:prstGeom prst="rect">
            <a:avLst/>
          </a:prstGeom>
        </p:spPr>
      </p:pic>
      <p:cxnSp>
        <p:nvCxnSpPr>
          <p:cNvPr id="4" name="Straight Arrow Connector 3">
            <a:extLst>
              <a:ext uri="{FF2B5EF4-FFF2-40B4-BE49-F238E27FC236}">
                <a16:creationId xmlns:a16="http://schemas.microsoft.com/office/drawing/2014/main" id="{698B231E-248C-224B-B7AA-A7B0644F3709}"/>
              </a:ext>
            </a:extLst>
          </p:cNvPr>
          <p:cNvCxnSpPr>
            <a:cxnSpLocks/>
          </p:cNvCxnSpPr>
          <p:nvPr/>
        </p:nvCxnSpPr>
        <p:spPr>
          <a:xfrm>
            <a:off x="6610662" y="3249025"/>
            <a:ext cx="1307263" cy="0"/>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297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510E94-DD3C-CB4A-B741-F1E812D700A3}"/>
              </a:ext>
            </a:extLst>
          </p:cNvPr>
          <p:cNvSpPr>
            <a:spLocks noGrp="1"/>
          </p:cNvSpPr>
          <p:nvPr>
            <p:ph type="title"/>
          </p:nvPr>
        </p:nvSpPr>
        <p:spPr/>
        <p:txBody>
          <a:bodyPr/>
          <a:lstStyle/>
          <a:p>
            <a:r>
              <a:rPr lang="en-US" dirty="0">
                <a:latin typeface="Bernina Sans Condensed" pitchFamily="2" charset="77"/>
              </a:rPr>
              <a:t>Hands on</a:t>
            </a:r>
          </a:p>
        </p:txBody>
      </p:sp>
    </p:spTree>
    <p:extLst>
      <p:ext uri="{BB962C8B-B14F-4D97-AF65-F5344CB8AC3E}">
        <p14:creationId xmlns:p14="http://schemas.microsoft.com/office/powerpoint/2010/main" val="25720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Environment info</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0779177"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the Slack channel, you will find a spreadsheet with :</a:t>
            </a:r>
          </a:p>
          <a:p>
            <a:pPr lvl="1"/>
            <a:r>
              <a:rPr lang="en-US" sz="2200" dirty="0"/>
              <a:t>Your Dynatrace Managed environment URL</a:t>
            </a:r>
          </a:p>
          <a:p>
            <a:pPr lvl="2"/>
            <a:r>
              <a:rPr lang="en-US" sz="2000" dirty="0"/>
              <a:t>You can use your own SaaS tenant if you want</a:t>
            </a:r>
          </a:p>
          <a:p>
            <a:pPr lvl="1"/>
            <a:r>
              <a:rPr lang="en-US" sz="2200" dirty="0"/>
              <a:t>Your GCP instance </a:t>
            </a:r>
            <a:r>
              <a:rPr lang="en-US" sz="2200" dirty="0" err="1"/>
              <a:t>nip.io</a:t>
            </a:r>
            <a:r>
              <a:rPr lang="en-US" sz="2200" dirty="0"/>
              <a:t> (magic!) domain</a:t>
            </a:r>
          </a:p>
          <a:p>
            <a:pPr lvl="1"/>
            <a:r>
              <a:rPr lang="en-US" sz="2200" dirty="0"/>
              <a:t> The password to access your GCP instance via SSH</a:t>
            </a:r>
          </a:p>
          <a:p>
            <a:r>
              <a:rPr lang="en-US" sz="2400" dirty="0"/>
              <a:t>Connect to your instance</a:t>
            </a:r>
          </a:p>
          <a:p>
            <a:pPr lvl="1"/>
            <a:r>
              <a:rPr lang="en-US" sz="2200" b="1" dirty="0" err="1"/>
              <a:t>ssh</a:t>
            </a:r>
            <a:r>
              <a:rPr lang="en-US" sz="2200" b="1" dirty="0"/>
              <a:t> bootcamp@&lt;</a:t>
            </a:r>
            <a:r>
              <a:rPr lang="en-US" sz="2200" b="1" dirty="0" err="1"/>
              <a:t>your_nip_io</a:t>
            </a:r>
            <a:r>
              <a:rPr lang="en-US" sz="2200" b="1" dirty="0"/>
              <a:t>&gt;</a:t>
            </a:r>
          </a:p>
          <a:p>
            <a:pPr lvl="1"/>
            <a:r>
              <a:rPr lang="en-US" sz="2200" dirty="0"/>
              <a:t>Password is : </a:t>
            </a:r>
            <a:r>
              <a:rPr lang="en-US" sz="2200" b="1" dirty="0"/>
              <a:t>keptn-R0ck$</a:t>
            </a:r>
          </a:p>
          <a:p>
            <a:r>
              <a:rPr lang="en-US" sz="2400" dirty="0"/>
              <a:t>Everything is in the “</a:t>
            </a:r>
            <a:r>
              <a:rPr lang="en-US" sz="2400" dirty="0" err="1"/>
              <a:t>qg-handson</a:t>
            </a:r>
            <a:r>
              <a:rPr lang="en-US" sz="2400" dirty="0"/>
              <a:t>” directory: $ cd </a:t>
            </a:r>
            <a:r>
              <a:rPr lang="en-US" sz="2400" dirty="0" err="1"/>
              <a:t>qg-handson</a:t>
            </a:r>
            <a:endParaRPr lang="en-US" sz="2400" dirty="0"/>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3033005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IF YOU WANT TO BUILD YOUR OWN ENVIRONMENT</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0779177" cy="496887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From the GCP Cloud Shell, execute these commands:</a:t>
            </a:r>
          </a:p>
          <a:p>
            <a:pPr marL="0" indent="0">
              <a:buNone/>
            </a:pPr>
            <a:r>
              <a:rPr lang="en-US" sz="2400" dirty="0"/>
              <a:t>$ curl -o </a:t>
            </a:r>
            <a:r>
              <a:rPr lang="en-US" sz="2400" dirty="0" err="1"/>
              <a:t>gcp_instance.sh</a:t>
            </a:r>
            <a:r>
              <a:rPr lang="en-US" sz="2400" dirty="0"/>
              <a:t> </a:t>
            </a:r>
            <a:r>
              <a:rPr lang="en-US" sz="2400" dirty="0">
                <a:hlinkClick r:id="rId3"/>
              </a:rPr>
              <a:t>https://raw.githubusercontent.com/steve-caron-dynatrace/se-bootcamp-keptn-qg/master/0-Setup/create-gcp-compute-instance.sh</a:t>
            </a:r>
            <a:r>
              <a:rPr lang="en-US" sz="2400" dirty="0"/>
              <a:t> </a:t>
            </a:r>
          </a:p>
          <a:p>
            <a:pPr marL="0" indent="0">
              <a:buNone/>
            </a:pPr>
            <a:r>
              <a:rPr lang="en-US" sz="2400" dirty="0"/>
              <a:t>$ </a:t>
            </a:r>
            <a:r>
              <a:rPr lang="en-US" sz="2400" dirty="0" err="1"/>
              <a:t>chmod</a:t>
            </a:r>
            <a:r>
              <a:rPr lang="en-US" sz="2400" dirty="0"/>
              <a:t> +x </a:t>
            </a:r>
            <a:r>
              <a:rPr lang="en-US" sz="2400" dirty="0" err="1"/>
              <a:t>gcp_instance.sh</a:t>
            </a:r>
            <a:endParaRPr lang="en-US" sz="2400" dirty="0"/>
          </a:p>
          <a:p>
            <a:pPr marL="0" indent="0">
              <a:buNone/>
            </a:pPr>
            <a:r>
              <a:rPr lang="en-US" sz="2400" dirty="0"/>
              <a:t>$ ./</a:t>
            </a:r>
            <a:r>
              <a:rPr lang="en-US" sz="2400" dirty="0" err="1"/>
              <a:t>gcp_instance.sh</a:t>
            </a:r>
            <a:r>
              <a:rPr lang="en-US" sz="2400" dirty="0"/>
              <a:t> &lt;</a:t>
            </a:r>
            <a:r>
              <a:rPr lang="en-US" sz="2400" dirty="0" err="1"/>
              <a:t>name_of_your_gcp_project</a:t>
            </a:r>
            <a:r>
              <a:rPr lang="en-US" sz="2400" dirty="0"/>
              <a:t>&gt; &lt;</a:t>
            </a:r>
            <a:r>
              <a:rPr lang="en-US" sz="2400" dirty="0" err="1"/>
              <a:t>name_of_your_instance</a:t>
            </a:r>
            <a:r>
              <a:rPr lang="en-US" sz="2400" dirty="0"/>
              <a:t>&gt; &lt;</a:t>
            </a:r>
            <a:r>
              <a:rPr lang="en-US" sz="2400" dirty="0" err="1"/>
              <a:t>your_name_no_space</a:t>
            </a:r>
            <a:r>
              <a:rPr lang="en-US" sz="2400"/>
              <a:t>&gt;</a:t>
            </a:r>
            <a:endParaRPr lang="en-US" sz="2400" dirty="0"/>
          </a:p>
          <a:p>
            <a:r>
              <a:rPr lang="en-US" sz="2400" dirty="0"/>
              <a:t>Provide the name of your GCP project, choose a name for your instance, enter your name without space</a:t>
            </a:r>
          </a:p>
          <a:p>
            <a:r>
              <a:rPr lang="en-US" sz="2400" dirty="0"/>
              <a:t>Once it is created, pull the IP address from the GCP console, you can derive the </a:t>
            </a:r>
            <a:r>
              <a:rPr lang="en-US" sz="2400" dirty="0" err="1"/>
              <a:t>nip.io</a:t>
            </a:r>
            <a:r>
              <a:rPr lang="en-US" sz="2400" dirty="0"/>
              <a:t> domain. For example, IP=</a:t>
            </a:r>
            <a:r>
              <a:rPr lang="en-CA" sz="2400" dirty="0"/>
              <a:t>35.225.179.91 then domain=35-225-179-91.nip.io</a:t>
            </a:r>
          </a:p>
          <a:p>
            <a:r>
              <a:rPr lang="en-US" sz="2400" dirty="0"/>
              <a:t>It can take about 5 minutes before you can log in. Password : keptn-R0ck$</a:t>
            </a:r>
          </a:p>
          <a:p>
            <a:r>
              <a:rPr lang="en-US" sz="2400" dirty="0"/>
              <a:t>$ </a:t>
            </a:r>
            <a:r>
              <a:rPr lang="en-US" sz="2400" dirty="0" err="1"/>
              <a:t>ssh</a:t>
            </a:r>
            <a:r>
              <a:rPr lang="en-US" sz="2400" dirty="0"/>
              <a:t> bootcamp@&lt;</a:t>
            </a:r>
            <a:r>
              <a:rPr lang="en-US" sz="2400" dirty="0" err="1"/>
              <a:t>your.nip.io</a:t>
            </a:r>
            <a:r>
              <a:rPr lang="en-US" sz="2400" dirty="0"/>
              <a:t>&gt;</a:t>
            </a:r>
          </a:p>
          <a:p>
            <a:endParaRPr lang="en-US" sz="2400" dirty="0"/>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251264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Quick validation</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0779177"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Let’s make sure everything is running:</a:t>
            </a:r>
          </a:p>
          <a:p>
            <a:pPr lvl="1"/>
            <a:r>
              <a:rPr lang="en-US" sz="2200" dirty="0"/>
              <a:t>Sample </a:t>
            </a:r>
            <a:r>
              <a:rPr lang="en-US" sz="2200" dirty="0" err="1"/>
              <a:t>nodeJS</a:t>
            </a:r>
            <a:r>
              <a:rPr lang="en-US" sz="2200" dirty="0"/>
              <a:t> app running in 2 Docker containers (status should be “up”) :</a:t>
            </a:r>
          </a:p>
          <a:p>
            <a:pPr marL="457200" lvl="1" indent="0">
              <a:buNone/>
            </a:pPr>
            <a:r>
              <a:rPr lang="en-US" sz="2200" dirty="0"/>
              <a:t>	$ docker </a:t>
            </a:r>
            <a:r>
              <a:rPr lang="en-US" sz="2200" dirty="0" err="1"/>
              <a:t>ps</a:t>
            </a:r>
            <a:r>
              <a:rPr lang="en-US" sz="2200" dirty="0"/>
              <a:t> --all</a:t>
            </a:r>
          </a:p>
          <a:p>
            <a:pPr lvl="1"/>
            <a:r>
              <a:rPr lang="en-US" sz="2200" dirty="0" err="1"/>
              <a:t>Keptn</a:t>
            </a:r>
            <a:r>
              <a:rPr lang="en-US" sz="2200" dirty="0"/>
              <a:t> Bridge :</a:t>
            </a:r>
          </a:p>
          <a:p>
            <a:pPr lvl="2"/>
            <a:r>
              <a:rPr lang="en-US" sz="2000" dirty="0"/>
              <a:t>In your browser : http://</a:t>
            </a:r>
            <a:r>
              <a:rPr lang="en-US" sz="2000" dirty="0" err="1"/>
              <a:t>keptn</a:t>
            </a:r>
            <a:r>
              <a:rPr lang="en-US" sz="2000" dirty="0"/>
              <a:t>.&lt;</a:t>
            </a:r>
            <a:r>
              <a:rPr lang="en-US" sz="2000" dirty="0" err="1"/>
              <a:t>your_nip_io</a:t>
            </a:r>
            <a:r>
              <a:rPr lang="en-US" sz="2000" dirty="0"/>
              <a:t>&gt;</a:t>
            </a:r>
          </a:p>
          <a:p>
            <a:pPr lvl="2"/>
            <a:r>
              <a:rPr lang="en-US" sz="2000" dirty="0"/>
              <a:t>If you get a basic authentication popup, that’s OK</a:t>
            </a:r>
          </a:p>
          <a:p>
            <a:pPr lvl="1"/>
            <a:r>
              <a:rPr lang="en-US" sz="2200" dirty="0"/>
              <a:t>Jenkins Console :</a:t>
            </a:r>
          </a:p>
          <a:p>
            <a:pPr lvl="2"/>
            <a:r>
              <a:rPr lang="en-US" sz="2000" dirty="0"/>
              <a:t>In your browser : https://</a:t>
            </a:r>
            <a:r>
              <a:rPr lang="en-US" sz="2000" dirty="0" err="1"/>
              <a:t>jenkins</a:t>
            </a:r>
            <a:r>
              <a:rPr lang="en-US" sz="2000" dirty="0"/>
              <a:t>.&lt;</a:t>
            </a:r>
            <a:r>
              <a:rPr lang="en-US" sz="2000" dirty="0" err="1"/>
              <a:t>your_nip_io</a:t>
            </a:r>
            <a:r>
              <a:rPr lang="en-US" sz="2000" dirty="0"/>
              <a:t>&gt;</a:t>
            </a:r>
          </a:p>
          <a:p>
            <a:pPr lvl="1"/>
            <a:r>
              <a:rPr lang="en-US" sz="2200" dirty="0"/>
              <a:t>Installation logs :</a:t>
            </a:r>
          </a:p>
          <a:p>
            <a:pPr marL="914400" lvl="2" indent="0">
              <a:buNone/>
            </a:pPr>
            <a:r>
              <a:rPr lang="en-US" sz="2000" dirty="0"/>
              <a:t>$ cat /</a:t>
            </a:r>
            <a:r>
              <a:rPr lang="en-US" sz="2000" dirty="0" err="1"/>
              <a:t>tmp</a:t>
            </a:r>
            <a:r>
              <a:rPr lang="en-US" sz="2000" dirty="0"/>
              <a:t>/</a:t>
            </a:r>
            <a:r>
              <a:rPr lang="en-US" sz="2000" dirty="0" err="1"/>
              <a:t>install.log</a:t>
            </a:r>
            <a:endParaRPr lang="en-US" sz="2000" dirty="0"/>
          </a:p>
          <a:p>
            <a:pPr lvl="2"/>
            <a:endParaRPr lang="en-US" sz="2000" dirty="0"/>
          </a:p>
        </p:txBody>
      </p:sp>
      <p:pic>
        <p:nvPicPr>
          <p:cNvPr id="2" name="Picture 1">
            <a:extLst>
              <a:ext uri="{FF2B5EF4-FFF2-40B4-BE49-F238E27FC236}">
                <a16:creationId xmlns:a16="http://schemas.microsoft.com/office/drawing/2014/main" id="{62B0CDC4-C1A9-ED44-B045-36045770297C}"/>
              </a:ext>
            </a:extLst>
          </p:cNvPr>
          <p:cNvPicPr>
            <a:picLocks noChangeAspect="1"/>
          </p:cNvPicPr>
          <p:nvPr/>
        </p:nvPicPr>
        <p:blipFill>
          <a:blip r:embed="rId2"/>
          <a:stretch>
            <a:fillRect/>
          </a:stretch>
        </p:blipFill>
        <p:spPr>
          <a:xfrm>
            <a:off x="7709631" y="4345960"/>
            <a:ext cx="2054074" cy="2146914"/>
          </a:xfrm>
          <a:prstGeom prst="rect">
            <a:avLst/>
          </a:prstGeom>
        </p:spPr>
      </p:pic>
      <p:pic>
        <p:nvPicPr>
          <p:cNvPr id="4" name="Picture 3">
            <a:extLst>
              <a:ext uri="{FF2B5EF4-FFF2-40B4-BE49-F238E27FC236}">
                <a16:creationId xmlns:a16="http://schemas.microsoft.com/office/drawing/2014/main" id="{4B512ED3-F7F1-1C48-92F5-3BEECA5A7DFF}"/>
              </a:ext>
            </a:extLst>
          </p:cNvPr>
          <p:cNvPicPr>
            <a:picLocks noChangeAspect="1"/>
          </p:cNvPicPr>
          <p:nvPr/>
        </p:nvPicPr>
        <p:blipFill>
          <a:blip r:embed="rId3"/>
          <a:stretch>
            <a:fillRect/>
          </a:stretch>
        </p:blipFill>
        <p:spPr>
          <a:xfrm>
            <a:off x="7709631" y="2635250"/>
            <a:ext cx="2844800" cy="1587500"/>
          </a:xfrm>
          <a:prstGeom prst="rect">
            <a:avLst/>
          </a:prstGeom>
        </p:spPr>
      </p:pic>
    </p:spTree>
    <p:extLst>
      <p:ext uri="{BB962C8B-B14F-4D97-AF65-F5344CB8AC3E}">
        <p14:creationId xmlns:p14="http://schemas.microsoft.com/office/powerpoint/2010/main" val="263378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9"/>
          <p:cNvSpPr txBox="1">
            <a:spLocks noGrp="1"/>
          </p:cNvSpPr>
          <p:nvPr>
            <p:ph type="title"/>
          </p:nvPr>
        </p:nvSpPr>
        <p:spPr>
          <a:xfrm>
            <a:off x="838200" y="365126"/>
            <a:ext cx="8692662" cy="736844"/>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2000"/>
              <a:buFont typeface="Arial"/>
              <a:buNone/>
            </a:pPr>
            <a:r>
              <a:rPr lang="en-US" sz="2400" dirty="0"/>
              <a:t>Pipelines for Continuous Delivery are becoming complex</a:t>
            </a:r>
            <a:endParaRPr sz="2400" dirty="0"/>
          </a:p>
        </p:txBody>
      </p:sp>
      <p:pic>
        <p:nvPicPr>
          <p:cNvPr id="421" name="Google Shape;421;p9"/>
          <p:cNvPicPr preferRelativeResize="0"/>
          <p:nvPr/>
        </p:nvPicPr>
        <p:blipFill rotWithShape="1">
          <a:blip r:embed="rId3">
            <a:alphaModFix/>
          </a:blip>
          <a:srcRect/>
          <a:stretch/>
        </p:blipFill>
        <p:spPr>
          <a:xfrm>
            <a:off x="6648773" y="1513681"/>
            <a:ext cx="3703849" cy="4438454"/>
          </a:xfrm>
          <a:prstGeom prst="rect">
            <a:avLst/>
          </a:prstGeom>
          <a:noFill/>
          <a:ln>
            <a:noFill/>
          </a:ln>
        </p:spPr>
      </p:pic>
      <p:sp>
        <p:nvSpPr>
          <p:cNvPr id="422" name="Google Shape;422;p9"/>
          <p:cNvSpPr txBox="1"/>
          <p:nvPr/>
        </p:nvSpPr>
        <p:spPr>
          <a:xfrm>
            <a:off x="7125730" y="6043071"/>
            <a:ext cx="2749934" cy="438266"/>
          </a:xfrm>
          <a:prstGeom prst="rect">
            <a:avLst/>
          </a:prstGeom>
          <a:noFill/>
          <a:ln>
            <a:noFill/>
          </a:ln>
        </p:spPr>
        <p:txBody>
          <a:bodyPr spcFirstLastPara="1" wrap="square" lIns="91425" tIns="45700" rIns="91425" bIns="45700" anchor="t" anchorCtr="0">
            <a:normAutofit/>
          </a:bodyPr>
          <a:lstStyle/>
          <a:p>
            <a:pPr marL="0" marR="0" lvl="0" indent="0" algn="ctr" defTabSz="914400" rtl="0" eaLnBrk="1" fontAlgn="auto" latinLnBrk="0" hangingPunct="1">
              <a:lnSpc>
                <a:spcPct val="120000"/>
              </a:lnSpc>
              <a:spcBef>
                <a:spcPts val="0"/>
              </a:spcBef>
              <a:spcAft>
                <a:spcPts val="0"/>
              </a:spcAft>
              <a:buClr>
                <a:srgbClr val="FFFFFF"/>
              </a:buClr>
              <a:buSzPts val="1800"/>
              <a:buFont typeface="Arial"/>
              <a:buNone/>
              <a:tabLst/>
              <a:defRPr/>
            </a:pPr>
            <a:r>
              <a:rPr kumimoji="0" lang="en-US" sz="1800" b="1" i="0" u="none" strike="noStrike" kern="0" cap="none" spc="0" normalizeH="0" baseline="0" noProof="0">
                <a:ln>
                  <a:noFill/>
                </a:ln>
                <a:solidFill>
                  <a:srgbClr val="FFFFFF"/>
                </a:solidFill>
                <a:effectLst/>
                <a:uLnTx/>
                <a:uFillTx/>
                <a:latin typeface="Arial"/>
                <a:ea typeface="Arial"/>
                <a:cs typeface="Arial"/>
                <a:sym typeface="Arial"/>
              </a:rPr>
              <a:t>Jenkins Pipeline for CD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23" name="Google Shape;423;p9"/>
          <p:cNvPicPr preferRelativeResize="0"/>
          <p:nvPr/>
        </p:nvPicPr>
        <p:blipFill rotWithShape="1">
          <a:blip r:embed="rId4">
            <a:alphaModFix/>
          </a:blip>
          <a:srcRect/>
          <a:stretch/>
        </p:blipFill>
        <p:spPr>
          <a:xfrm>
            <a:off x="1295433" y="1446960"/>
            <a:ext cx="3752850" cy="4333875"/>
          </a:xfrm>
          <a:prstGeom prst="rect">
            <a:avLst/>
          </a:prstGeom>
          <a:noFill/>
          <a:ln>
            <a:noFill/>
          </a:ln>
        </p:spPr>
      </p:pic>
      <p:grpSp>
        <p:nvGrpSpPr>
          <p:cNvPr id="424" name="Google Shape;424;p9"/>
          <p:cNvGrpSpPr/>
          <p:nvPr/>
        </p:nvGrpSpPr>
        <p:grpSpPr>
          <a:xfrm>
            <a:off x="2710110" y="3593559"/>
            <a:ext cx="455574" cy="439772"/>
            <a:chOff x="239419" y="2410992"/>
            <a:chExt cx="455574" cy="439772"/>
          </a:xfrm>
        </p:grpSpPr>
        <p:sp>
          <p:nvSpPr>
            <p:cNvPr id="425" name="Google Shape;425;p9"/>
            <p:cNvSpPr/>
            <p:nvPr/>
          </p:nvSpPr>
          <p:spPr>
            <a:xfrm>
              <a:off x="239419" y="241099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26" name="Google Shape;426;p9" descr="Image result for docker icon"/>
            <p:cNvPicPr preferRelativeResize="0"/>
            <p:nvPr/>
          </p:nvPicPr>
          <p:blipFill rotWithShape="1">
            <a:blip r:embed="rId5">
              <a:alphaModFix/>
            </a:blip>
            <a:srcRect/>
            <a:stretch/>
          </p:blipFill>
          <p:spPr>
            <a:xfrm>
              <a:off x="309522" y="2442369"/>
              <a:ext cx="377018" cy="377018"/>
            </a:xfrm>
            <a:prstGeom prst="rect">
              <a:avLst/>
            </a:prstGeom>
            <a:noFill/>
            <a:ln>
              <a:noFill/>
            </a:ln>
          </p:spPr>
        </p:pic>
      </p:grpSp>
      <p:grpSp>
        <p:nvGrpSpPr>
          <p:cNvPr id="427" name="Google Shape;427;p9"/>
          <p:cNvGrpSpPr/>
          <p:nvPr/>
        </p:nvGrpSpPr>
        <p:grpSpPr>
          <a:xfrm>
            <a:off x="3113035" y="1935800"/>
            <a:ext cx="455574" cy="439772"/>
            <a:chOff x="4208383" y="2948926"/>
            <a:chExt cx="455574" cy="439772"/>
          </a:xfrm>
        </p:grpSpPr>
        <p:sp>
          <p:nvSpPr>
            <p:cNvPr id="428" name="Google Shape;428;p9"/>
            <p:cNvSpPr/>
            <p:nvPr/>
          </p:nvSpPr>
          <p:spPr>
            <a:xfrm>
              <a:off x="4208383" y="2948926"/>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29" name="Google Shape;429;p9"/>
            <p:cNvPicPr preferRelativeResize="0"/>
            <p:nvPr/>
          </p:nvPicPr>
          <p:blipFill rotWithShape="1">
            <a:blip r:embed="rId6">
              <a:alphaModFix/>
            </a:blip>
            <a:srcRect/>
            <a:stretch/>
          </p:blipFill>
          <p:spPr>
            <a:xfrm>
              <a:off x="4301929" y="2993319"/>
              <a:ext cx="271939" cy="375420"/>
            </a:xfrm>
            <a:prstGeom prst="rect">
              <a:avLst/>
            </a:prstGeom>
            <a:noFill/>
            <a:ln>
              <a:noFill/>
            </a:ln>
          </p:spPr>
        </p:pic>
      </p:grpSp>
      <p:grpSp>
        <p:nvGrpSpPr>
          <p:cNvPr id="430" name="Google Shape;430;p9"/>
          <p:cNvGrpSpPr/>
          <p:nvPr/>
        </p:nvGrpSpPr>
        <p:grpSpPr>
          <a:xfrm>
            <a:off x="4218765" y="3246523"/>
            <a:ext cx="455574" cy="439772"/>
            <a:chOff x="4195257" y="3768367"/>
            <a:chExt cx="455574" cy="439772"/>
          </a:xfrm>
        </p:grpSpPr>
        <p:sp>
          <p:nvSpPr>
            <p:cNvPr id="431" name="Google Shape;431;p9"/>
            <p:cNvSpPr/>
            <p:nvPr/>
          </p:nvSpPr>
          <p:spPr>
            <a:xfrm>
              <a:off x="4195257" y="3768367"/>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32" name="Google Shape;432;p9" descr="Image result for selenium icon"/>
            <p:cNvPicPr preferRelativeResize="0"/>
            <p:nvPr/>
          </p:nvPicPr>
          <p:blipFill rotWithShape="1">
            <a:blip r:embed="rId7">
              <a:alphaModFix/>
            </a:blip>
            <a:srcRect/>
            <a:stretch/>
          </p:blipFill>
          <p:spPr>
            <a:xfrm>
              <a:off x="4287296" y="3844906"/>
              <a:ext cx="292182" cy="283212"/>
            </a:xfrm>
            <a:prstGeom prst="rect">
              <a:avLst/>
            </a:prstGeom>
            <a:noFill/>
            <a:ln>
              <a:noFill/>
            </a:ln>
          </p:spPr>
        </p:pic>
      </p:grpSp>
      <p:grpSp>
        <p:nvGrpSpPr>
          <p:cNvPr id="433" name="Google Shape;433;p9"/>
          <p:cNvGrpSpPr/>
          <p:nvPr/>
        </p:nvGrpSpPr>
        <p:grpSpPr>
          <a:xfrm>
            <a:off x="3046195" y="4779292"/>
            <a:ext cx="455574" cy="439772"/>
            <a:chOff x="4195257" y="3768367"/>
            <a:chExt cx="455574" cy="439772"/>
          </a:xfrm>
        </p:grpSpPr>
        <p:sp>
          <p:nvSpPr>
            <p:cNvPr id="434" name="Google Shape;434;p9"/>
            <p:cNvSpPr/>
            <p:nvPr/>
          </p:nvSpPr>
          <p:spPr>
            <a:xfrm>
              <a:off x="4195257" y="3768367"/>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35" name="Google Shape;435;p9"/>
            <p:cNvPicPr preferRelativeResize="0"/>
            <p:nvPr/>
          </p:nvPicPr>
          <p:blipFill rotWithShape="1">
            <a:blip r:embed="rId8">
              <a:alphaModFix/>
            </a:blip>
            <a:srcRect/>
            <a:stretch/>
          </p:blipFill>
          <p:spPr>
            <a:xfrm>
              <a:off x="4287296" y="3936447"/>
              <a:ext cx="292182" cy="100129"/>
            </a:xfrm>
            <a:prstGeom prst="rect">
              <a:avLst/>
            </a:prstGeom>
            <a:noFill/>
            <a:ln>
              <a:noFill/>
            </a:ln>
          </p:spPr>
        </p:pic>
      </p:grpSp>
      <p:grpSp>
        <p:nvGrpSpPr>
          <p:cNvPr id="436" name="Google Shape;436;p9"/>
          <p:cNvGrpSpPr/>
          <p:nvPr/>
        </p:nvGrpSpPr>
        <p:grpSpPr>
          <a:xfrm>
            <a:off x="3724840" y="4754489"/>
            <a:ext cx="455574" cy="439772"/>
            <a:chOff x="239419" y="2410992"/>
            <a:chExt cx="455574" cy="439772"/>
          </a:xfrm>
        </p:grpSpPr>
        <p:sp>
          <p:nvSpPr>
            <p:cNvPr id="437" name="Google Shape;437;p9"/>
            <p:cNvSpPr/>
            <p:nvPr/>
          </p:nvSpPr>
          <p:spPr>
            <a:xfrm>
              <a:off x="239419" y="241099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38" name="Google Shape;438;p9"/>
            <p:cNvPicPr preferRelativeResize="0"/>
            <p:nvPr/>
          </p:nvPicPr>
          <p:blipFill rotWithShape="1">
            <a:blip r:embed="rId9">
              <a:alphaModFix/>
            </a:blip>
            <a:srcRect/>
            <a:stretch/>
          </p:blipFill>
          <p:spPr>
            <a:xfrm>
              <a:off x="258875" y="2544072"/>
              <a:ext cx="435189" cy="194161"/>
            </a:xfrm>
            <a:prstGeom prst="rect">
              <a:avLst/>
            </a:prstGeom>
            <a:noFill/>
            <a:ln>
              <a:noFill/>
            </a:ln>
          </p:spPr>
        </p:pic>
      </p:grpSp>
      <p:grpSp>
        <p:nvGrpSpPr>
          <p:cNvPr id="439" name="Google Shape;439;p9"/>
          <p:cNvGrpSpPr/>
          <p:nvPr/>
        </p:nvGrpSpPr>
        <p:grpSpPr>
          <a:xfrm>
            <a:off x="2129355" y="4231820"/>
            <a:ext cx="455574" cy="439772"/>
            <a:chOff x="239419" y="2410992"/>
            <a:chExt cx="455574" cy="439772"/>
          </a:xfrm>
        </p:grpSpPr>
        <p:sp>
          <p:nvSpPr>
            <p:cNvPr id="440" name="Google Shape;440;p9"/>
            <p:cNvSpPr/>
            <p:nvPr/>
          </p:nvSpPr>
          <p:spPr>
            <a:xfrm>
              <a:off x="239419" y="241099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41" name="Google Shape;441;p9"/>
            <p:cNvPicPr preferRelativeResize="0"/>
            <p:nvPr/>
          </p:nvPicPr>
          <p:blipFill rotWithShape="1">
            <a:blip r:embed="rId10">
              <a:alphaModFix/>
            </a:blip>
            <a:srcRect/>
            <a:stretch/>
          </p:blipFill>
          <p:spPr>
            <a:xfrm>
              <a:off x="309522" y="2471503"/>
              <a:ext cx="335184" cy="335184"/>
            </a:xfrm>
            <a:prstGeom prst="rect">
              <a:avLst/>
            </a:prstGeom>
            <a:noFill/>
            <a:ln>
              <a:noFill/>
            </a:ln>
          </p:spPr>
        </p:pic>
      </p:grpSp>
      <p:grpSp>
        <p:nvGrpSpPr>
          <p:cNvPr id="442" name="Google Shape;442;p9"/>
          <p:cNvGrpSpPr/>
          <p:nvPr/>
        </p:nvGrpSpPr>
        <p:grpSpPr>
          <a:xfrm>
            <a:off x="4261679" y="4105658"/>
            <a:ext cx="455575" cy="447292"/>
            <a:chOff x="239419" y="1805902"/>
            <a:chExt cx="455575" cy="447292"/>
          </a:xfrm>
        </p:grpSpPr>
        <p:sp>
          <p:nvSpPr>
            <p:cNvPr id="443" name="Google Shape;443;p9"/>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44" name="Google Shape;444;p9"/>
            <p:cNvPicPr preferRelativeResize="0"/>
            <p:nvPr/>
          </p:nvPicPr>
          <p:blipFill rotWithShape="1">
            <a:blip r:embed="rId11">
              <a:alphaModFix/>
            </a:blip>
            <a:srcRect/>
            <a:stretch/>
          </p:blipFill>
          <p:spPr>
            <a:xfrm>
              <a:off x="257174" y="1815374"/>
              <a:ext cx="437820" cy="437820"/>
            </a:xfrm>
            <a:prstGeom prst="rect">
              <a:avLst/>
            </a:prstGeom>
            <a:noFill/>
            <a:ln>
              <a:noFill/>
            </a:ln>
          </p:spPr>
        </p:pic>
      </p:grpSp>
      <p:grpSp>
        <p:nvGrpSpPr>
          <p:cNvPr id="445" name="Google Shape;445;p9"/>
          <p:cNvGrpSpPr/>
          <p:nvPr/>
        </p:nvGrpSpPr>
        <p:grpSpPr>
          <a:xfrm>
            <a:off x="3994694" y="2441067"/>
            <a:ext cx="455574" cy="439772"/>
            <a:chOff x="239419" y="1805902"/>
            <a:chExt cx="455574" cy="439772"/>
          </a:xfrm>
        </p:grpSpPr>
        <p:sp>
          <p:nvSpPr>
            <p:cNvPr id="446" name="Google Shape;446;p9"/>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47" name="Google Shape;447;p9"/>
            <p:cNvPicPr preferRelativeResize="0"/>
            <p:nvPr/>
          </p:nvPicPr>
          <p:blipFill rotWithShape="1">
            <a:blip r:embed="rId12">
              <a:alphaModFix/>
            </a:blip>
            <a:srcRect/>
            <a:stretch/>
          </p:blipFill>
          <p:spPr>
            <a:xfrm>
              <a:off x="316693" y="1885304"/>
              <a:ext cx="295475" cy="290003"/>
            </a:xfrm>
            <a:prstGeom prst="rect">
              <a:avLst/>
            </a:prstGeom>
            <a:noFill/>
            <a:ln>
              <a:noFill/>
            </a:ln>
          </p:spPr>
        </p:pic>
      </p:grpSp>
      <p:grpSp>
        <p:nvGrpSpPr>
          <p:cNvPr id="448" name="Google Shape;448;p9"/>
          <p:cNvGrpSpPr/>
          <p:nvPr/>
        </p:nvGrpSpPr>
        <p:grpSpPr>
          <a:xfrm>
            <a:off x="2249110" y="2248395"/>
            <a:ext cx="455574" cy="439772"/>
            <a:chOff x="239419" y="1805902"/>
            <a:chExt cx="455574" cy="439772"/>
          </a:xfrm>
        </p:grpSpPr>
        <p:sp>
          <p:nvSpPr>
            <p:cNvPr id="449" name="Google Shape;449;p9"/>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50" name="Google Shape;450;p9"/>
            <p:cNvPicPr preferRelativeResize="0"/>
            <p:nvPr/>
          </p:nvPicPr>
          <p:blipFill rotWithShape="1">
            <a:blip r:embed="rId13">
              <a:alphaModFix/>
            </a:blip>
            <a:srcRect/>
            <a:stretch/>
          </p:blipFill>
          <p:spPr>
            <a:xfrm>
              <a:off x="327714" y="1841538"/>
              <a:ext cx="284664" cy="379551"/>
            </a:xfrm>
            <a:prstGeom prst="rect">
              <a:avLst/>
            </a:prstGeom>
            <a:noFill/>
            <a:ln>
              <a:noFill/>
            </a:ln>
          </p:spPr>
        </p:pic>
      </p:grpSp>
      <p:grpSp>
        <p:nvGrpSpPr>
          <p:cNvPr id="451" name="Google Shape;451;p9"/>
          <p:cNvGrpSpPr/>
          <p:nvPr/>
        </p:nvGrpSpPr>
        <p:grpSpPr>
          <a:xfrm>
            <a:off x="1871346" y="3227297"/>
            <a:ext cx="455574" cy="439772"/>
            <a:chOff x="239419" y="1805902"/>
            <a:chExt cx="455574" cy="439772"/>
          </a:xfrm>
        </p:grpSpPr>
        <p:sp>
          <p:nvSpPr>
            <p:cNvPr id="452" name="Google Shape;452;p9"/>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53" name="Google Shape;453;p9"/>
            <p:cNvPicPr preferRelativeResize="0"/>
            <p:nvPr/>
          </p:nvPicPr>
          <p:blipFill rotWithShape="1">
            <a:blip r:embed="rId14">
              <a:alphaModFix/>
            </a:blip>
            <a:srcRect/>
            <a:stretch/>
          </p:blipFill>
          <p:spPr>
            <a:xfrm>
              <a:off x="275749" y="1879807"/>
              <a:ext cx="342121" cy="305835"/>
            </a:xfrm>
            <a:prstGeom prst="rect">
              <a:avLst/>
            </a:prstGeom>
            <a:noFill/>
            <a:ln>
              <a:noFill/>
            </a:ln>
          </p:spPr>
        </p:pic>
      </p:grpSp>
      <p:grpSp>
        <p:nvGrpSpPr>
          <p:cNvPr id="454" name="Google Shape;454;p9"/>
          <p:cNvGrpSpPr/>
          <p:nvPr/>
        </p:nvGrpSpPr>
        <p:grpSpPr>
          <a:xfrm>
            <a:off x="3463084" y="3525285"/>
            <a:ext cx="455574" cy="439772"/>
            <a:chOff x="4566662" y="1900255"/>
            <a:chExt cx="455574" cy="439772"/>
          </a:xfrm>
        </p:grpSpPr>
        <p:sp>
          <p:nvSpPr>
            <p:cNvPr id="455" name="Google Shape;455;p9"/>
            <p:cNvSpPr/>
            <p:nvPr/>
          </p:nvSpPr>
          <p:spPr>
            <a:xfrm>
              <a:off x="4566662" y="1900255"/>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56" name="Google Shape;456;p9"/>
            <p:cNvPicPr preferRelativeResize="0"/>
            <p:nvPr/>
          </p:nvPicPr>
          <p:blipFill rotWithShape="1">
            <a:blip r:embed="rId15">
              <a:alphaModFix/>
            </a:blip>
            <a:srcRect/>
            <a:stretch/>
          </p:blipFill>
          <p:spPr>
            <a:xfrm>
              <a:off x="4619210" y="1929212"/>
              <a:ext cx="369332" cy="369332"/>
            </a:xfrm>
            <a:prstGeom prst="rect">
              <a:avLst/>
            </a:prstGeom>
            <a:noFill/>
            <a:ln>
              <a:noFill/>
            </a:ln>
          </p:spPr>
        </p:pic>
      </p:grpSp>
      <p:sp>
        <p:nvSpPr>
          <p:cNvPr id="457" name="Google Shape;457;p9"/>
          <p:cNvSpPr/>
          <p:nvPr/>
        </p:nvSpPr>
        <p:spPr>
          <a:xfrm rot="2983328">
            <a:off x="2573348" y="2119824"/>
            <a:ext cx="180000" cy="1261006"/>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58" name="Google Shape;458;p9"/>
          <p:cNvSpPr/>
          <p:nvPr/>
        </p:nvSpPr>
        <p:spPr>
          <a:xfrm>
            <a:off x="3209311" y="2401628"/>
            <a:ext cx="180000" cy="2374181"/>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59" name="Google Shape;459;p9"/>
          <p:cNvSpPr/>
          <p:nvPr/>
        </p:nvSpPr>
        <p:spPr>
          <a:xfrm rot="7698068">
            <a:off x="3767926" y="2088223"/>
            <a:ext cx="180000" cy="569887"/>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60" name="Google Shape;460;p9"/>
          <p:cNvSpPr/>
          <p:nvPr/>
        </p:nvSpPr>
        <p:spPr>
          <a:xfrm rot="8552292">
            <a:off x="3813854" y="2240115"/>
            <a:ext cx="180000" cy="1152000"/>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61" name="Google Shape;461;p9"/>
          <p:cNvSpPr/>
          <p:nvPr/>
        </p:nvSpPr>
        <p:spPr>
          <a:xfrm rot="7667053">
            <a:off x="3986776" y="3771945"/>
            <a:ext cx="180000" cy="530227"/>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62" name="Google Shape;462;p9"/>
          <p:cNvSpPr/>
          <p:nvPr/>
        </p:nvSpPr>
        <p:spPr>
          <a:xfrm rot="9768290">
            <a:off x="2120230" y="3699943"/>
            <a:ext cx="180000" cy="530227"/>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63" name="Google Shape;463;p9"/>
          <p:cNvSpPr/>
          <p:nvPr/>
        </p:nvSpPr>
        <p:spPr>
          <a:xfrm rot="3835432">
            <a:off x="2803951" y="2084699"/>
            <a:ext cx="180000" cy="396000"/>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64" name="Google Shape;464;p9"/>
          <p:cNvSpPr/>
          <p:nvPr/>
        </p:nvSpPr>
        <p:spPr>
          <a:xfrm rot="2629151">
            <a:off x="4158238" y="4473591"/>
            <a:ext cx="180000" cy="396000"/>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465" name="Google Shape;465;p9"/>
          <p:cNvGrpSpPr/>
          <p:nvPr/>
        </p:nvGrpSpPr>
        <p:grpSpPr>
          <a:xfrm>
            <a:off x="3030598" y="2912864"/>
            <a:ext cx="592083" cy="592083"/>
            <a:chOff x="167325" y="1732349"/>
            <a:chExt cx="592083" cy="592083"/>
          </a:xfrm>
        </p:grpSpPr>
        <p:sp>
          <p:nvSpPr>
            <p:cNvPr id="466" name="Google Shape;466;p9"/>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67" name="Google Shape;467;p9"/>
            <p:cNvPicPr preferRelativeResize="0"/>
            <p:nvPr/>
          </p:nvPicPr>
          <p:blipFill rotWithShape="1">
            <a:blip r:embed="rId16">
              <a:alphaModFix/>
            </a:blip>
            <a:srcRect/>
            <a:stretch/>
          </p:blipFill>
          <p:spPr>
            <a:xfrm>
              <a:off x="167325" y="1732349"/>
              <a:ext cx="592083" cy="592083"/>
            </a:xfrm>
            <a:prstGeom prst="rect">
              <a:avLst/>
            </a:prstGeom>
            <a:noFill/>
            <a:ln>
              <a:noFill/>
            </a:ln>
          </p:spPr>
        </p:pic>
      </p:grpSp>
      <p:sp>
        <p:nvSpPr>
          <p:cNvPr id="468" name="Google Shape;468;p9"/>
          <p:cNvSpPr/>
          <p:nvPr/>
        </p:nvSpPr>
        <p:spPr>
          <a:xfrm rot="7378180">
            <a:off x="2666151" y="4500096"/>
            <a:ext cx="180000" cy="530227"/>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69" name="Google Shape;469;p9"/>
          <p:cNvSpPr txBox="1"/>
          <p:nvPr/>
        </p:nvSpPr>
        <p:spPr>
          <a:xfrm>
            <a:off x="633004" y="5913915"/>
            <a:ext cx="5737529" cy="73684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20000"/>
              </a:lnSpc>
              <a:spcBef>
                <a:spcPts val="0"/>
              </a:spcBef>
              <a:spcAft>
                <a:spcPts val="0"/>
              </a:spcAft>
              <a:buClr>
                <a:srgbClr val="FFFFFF"/>
              </a:buClr>
              <a:buSzPts val="2000"/>
              <a:buFont typeface="Arial"/>
              <a:buNone/>
              <a:tabLst/>
              <a:defRPr/>
            </a:pPr>
            <a:r>
              <a:rPr kumimoji="0" lang="en-US" sz="2000" b="1" i="1" u="none" strike="noStrike" kern="0" cap="none" spc="0" normalizeH="0" baseline="0" noProof="0" dirty="0">
                <a:ln>
                  <a:noFill/>
                </a:ln>
                <a:solidFill>
                  <a:srgbClr val="FFFFFF"/>
                </a:solidFill>
                <a:effectLst/>
                <a:uLnTx/>
                <a:uFillTx/>
                <a:latin typeface="Arial"/>
                <a:ea typeface="Arial"/>
                <a:cs typeface="Arial"/>
                <a:sym typeface="Arial"/>
              </a:rPr>
              <a:t>“Pipelines seem to be becoming our new future </a:t>
            </a:r>
            <a:r>
              <a:rPr kumimoji="0" lang="en-US" sz="2000" b="1" i="1" u="none" strike="noStrike" kern="0" cap="none" spc="0" normalizeH="0" baseline="0" noProof="0" dirty="0" err="1">
                <a:ln>
                  <a:noFill/>
                </a:ln>
                <a:solidFill>
                  <a:srgbClr val="FFFFFF"/>
                </a:solidFill>
                <a:effectLst/>
                <a:uLnTx/>
                <a:uFillTx/>
                <a:latin typeface="Arial"/>
                <a:ea typeface="Arial"/>
                <a:cs typeface="Arial"/>
                <a:sym typeface="Arial"/>
              </a:rPr>
              <a:t>unmanagable</a:t>
            </a:r>
            <a:r>
              <a:rPr kumimoji="0" lang="en-US" sz="2000" b="1" i="1" u="none" strike="noStrike" kern="0" cap="none" spc="0" normalizeH="0" baseline="0" noProof="0" dirty="0">
                <a:ln>
                  <a:noFill/>
                </a:ln>
                <a:solidFill>
                  <a:srgbClr val="FFFFFF"/>
                </a:solidFill>
                <a:effectLst/>
                <a:uLnTx/>
                <a:uFillTx/>
                <a:latin typeface="Arial"/>
                <a:ea typeface="Arial"/>
                <a:cs typeface="Arial"/>
                <a:sym typeface="Arial"/>
              </a:rPr>
              <a:t> legacy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37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3"/>
                                        </p:tgtEl>
                                        <p:attrNameLst>
                                          <p:attrName>style.visibility</p:attrName>
                                        </p:attrNameLst>
                                      </p:cBhvr>
                                      <p:to>
                                        <p:strVal val="visible"/>
                                      </p:to>
                                    </p:set>
                                    <p:animEffect transition="in" filter="fade">
                                      <p:cBhvr>
                                        <p:cTn id="11" dur="500"/>
                                        <p:tgtEl>
                                          <p:spTgt spid="433"/>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500"/>
                                        <p:tgtEl>
                                          <p:spTgt spid="439"/>
                                        </p:tgtEl>
                                      </p:cBhvr>
                                    </p:animEffect>
                                  </p:childTnLst>
                                </p:cTn>
                              </p:par>
                              <p:par>
                                <p:cTn id="15" presetID="10" presetClass="entr" presetSubtype="0" fill="hold" nodeType="withEffect">
                                  <p:stCondLst>
                                    <p:cond delay="0"/>
                                  </p:stCondLst>
                                  <p:childTnLst>
                                    <p:set>
                                      <p:cBhvr>
                                        <p:cTn id="16" dur="1" fill="hold">
                                          <p:stCondLst>
                                            <p:cond delay="0"/>
                                          </p:stCondLst>
                                        </p:cTn>
                                        <p:tgtEl>
                                          <p:spTgt spid="424"/>
                                        </p:tgtEl>
                                        <p:attrNameLst>
                                          <p:attrName>style.visibility</p:attrName>
                                        </p:attrNameLst>
                                      </p:cBhvr>
                                      <p:to>
                                        <p:strVal val="visible"/>
                                      </p:to>
                                    </p:set>
                                    <p:animEffect transition="in" filter="fade">
                                      <p:cBhvr>
                                        <p:cTn id="17" dur="500"/>
                                        <p:tgtEl>
                                          <p:spTgt spid="424"/>
                                        </p:tgtEl>
                                      </p:cBhvr>
                                    </p:animEffect>
                                  </p:childTnLst>
                                </p:cTn>
                              </p:par>
                              <p:par>
                                <p:cTn id="18" presetID="10" presetClass="entr" presetSubtype="0" fill="hold" nodeType="withEffect">
                                  <p:stCondLst>
                                    <p:cond delay="0"/>
                                  </p:stCondLst>
                                  <p:childTnLst>
                                    <p:set>
                                      <p:cBhvr>
                                        <p:cTn id="19" dur="1" fill="hold">
                                          <p:stCondLst>
                                            <p:cond delay="0"/>
                                          </p:stCondLst>
                                        </p:cTn>
                                        <p:tgtEl>
                                          <p:spTgt spid="451"/>
                                        </p:tgtEl>
                                        <p:attrNameLst>
                                          <p:attrName>style.visibility</p:attrName>
                                        </p:attrNameLst>
                                      </p:cBhvr>
                                      <p:to>
                                        <p:strVal val="visible"/>
                                      </p:to>
                                    </p:set>
                                    <p:animEffect transition="in" filter="fade">
                                      <p:cBhvr>
                                        <p:cTn id="20" dur="500"/>
                                        <p:tgtEl>
                                          <p:spTgt spid="451"/>
                                        </p:tgtEl>
                                      </p:cBhvr>
                                    </p:animEffect>
                                  </p:childTnLst>
                                </p:cTn>
                              </p:par>
                              <p:par>
                                <p:cTn id="21" presetID="10" presetClass="entr" presetSubtype="0" fill="hold" nodeType="withEffect">
                                  <p:stCondLst>
                                    <p:cond delay="0"/>
                                  </p:stCondLst>
                                  <p:childTnLst>
                                    <p:set>
                                      <p:cBhvr>
                                        <p:cTn id="22" dur="1" fill="hold">
                                          <p:stCondLst>
                                            <p:cond delay="0"/>
                                          </p:stCondLst>
                                        </p:cTn>
                                        <p:tgtEl>
                                          <p:spTgt spid="448"/>
                                        </p:tgtEl>
                                        <p:attrNameLst>
                                          <p:attrName>style.visibility</p:attrName>
                                        </p:attrNameLst>
                                      </p:cBhvr>
                                      <p:to>
                                        <p:strVal val="visible"/>
                                      </p:to>
                                    </p:set>
                                    <p:animEffect transition="in" filter="fade">
                                      <p:cBhvr>
                                        <p:cTn id="23" dur="500"/>
                                        <p:tgtEl>
                                          <p:spTgt spid="448"/>
                                        </p:tgtEl>
                                      </p:cBhvr>
                                    </p:animEffect>
                                  </p:childTnLst>
                                </p:cTn>
                              </p:par>
                              <p:par>
                                <p:cTn id="24" presetID="10" presetClass="entr" presetSubtype="0" fill="hold" nodeType="withEffect">
                                  <p:stCondLst>
                                    <p:cond delay="0"/>
                                  </p:stCondLst>
                                  <p:childTnLst>
                                    <p:set>
                                      <p:cBhvr>
                                        <p:cTn id="25" dur="1" fill="hold">
                                          <p:stCondLst>
                                            <p:cond delay="0"/>
                                          </p:stCondLst>
                                        </p:cTn>
                                        <p:tgtEl>
                                          <p:spTgt spid="427"/>
                                        </p:tgtEl>
                                        <p:attrNameLst>
                                          <p:attrName>style.visibility</p:attrName>
                                        </p:attrNameLst>
                                      </p:cBhvr>
                                      <p:to>
                                        <p:strVal val="visible"/>
                                      </p:to>
                                    </p:set>
                                    <p:animEffect transition="in" filter="fade">
                                      <p:cBhvr>
                                        <p:cTn id="26" dur="500"/>
                                        <p:tgtEl>
                                          <p:spTgt spid="427"/>
                                        </p:tgtEl>
                                      </p:cBhvr>
                                    </p:animEffect>
                                  </p:childTnLst>
                                </p:cTn>
                              </p:par>
                              <p:par>
                                <p:cTn id="27" presetID="10" presetClass="entr" presetSubtype="0" fill="hold" nodeType="withEffect">
                                  <p:stCondLst>
                                    <p:cond delay="0"/>
                                  </p:stCondLst>
                                  <p:childTnLst>
                                    <p:set>
                                      <p:cBhvr>
                                        <p:cTn id="28" dur="1" fill="hold">
                                          <p:stCondLst>
                                            <p:cond delay="0"/>
                                          </p:stCondLst>
                                        </p:cTn>
                                        <p:tgtEl>
                                          <p:spTgt spid="465"/>
                                        </p:tgtEl>
                                        <p:attrNameLst>
                                          <p:attrName>style.visibility</p:attrName>
                                        </p:attrNameLst>
                                      </p:cBhvr>
                                      <p:to>
                                        <p:strVal val="visible"/>
                                      </p:to>
                                    </p:set>
                                    <p:animEffect transition="in" filter="fade">
                                      <p:cBhvr>
                                        <p:cTn id="29" dur="500"/>
                                        <p:tgtEl>
                                          <p:spTgt spid="465"/>
                                        </p:tgtEl>
                                      </p:cBhvr>
                                    </p:animEffect>
                                  </p:childTnLst>
                                </p:cTn>
                              </p:par>
                              <p:par>
                                <p:cTn id="30" presetID="10" presetClass="entr" presetSubtype="0" fill="hold" nodeType="withEffect">
                                  <p:stCondLst>
                                    <p:cond delay="0"/>
                                  </p:stCondLst>
                                  <p:childTnLst>
                                    <p:set>
                                      <p:cBhvr>
                                        <p:cTn id="31" dur="1" fill="hold">
                                          <p:stCondLst>
                                            <p:cond delay="0"/>
                                          </p:stCondLst>
                                        </p:cTn>
                                        <p:tgtEl>
                                          <p:spTgt spid="445"/>
                                        </p:tgtEl>
                                        <p:attrNameLst>
                                          <p:attrName>style.visibility</p:attrName>
                                        </p:attrNameLst>
                                      </p:cBhvr>
                                      <p:to>
                                        <p:strVal val="visible"/>
                                      </p:to>
                                    </p:set>
                                    <p:animEffect transition="in" filter="fade">
                                      <p:cBhvr>
                                        <p:cTn id="32" dur="500"/>
                                        <p:tgtEl>
                                          <p:spTgt spid="445"/>
                                        </p:tgtEl>
                                      </p:cBhvr>
                                    </p:animEffect>
                                  </p:childTnLst>
                                </p:cTn>
                              </p:par>
                              <p:par>
                                <p:cTn id="33" presetID="10" presetClass="entr" presetSubtype="0" fill="hold" nodeType="withEffect">
                                  <p:stCondLst>
                                    <p:cond delay="0"/>
                                  </p:stCondLst>
                                  <p:childTnLst>
                                    <p:set>
                                      <p:cBhvr>
                                        <p:cTn id="34" dur="1" fill="hold">
                                          <p:stCondLst>
                                            <p:cond delay="0"/>
                                          </p:stCondLst>
                                        </p:cTn>
                                        <p:tgtEl>
                                          <p:spTgt spid="430"/>
                                        </p:tgtEl>
                                        <p:attrNameLst>
                                          <p:attrName>style.visibility</p:attrName>
                                        </p:attrNameLst>
                                      </p:cBhvr>
                                      <p:to>
                                        <p:strVal val="visible"/>
                                      </p:to>
                                    </p:set>
                                    <p:animEffect transition="in" filter="fade">
                                      <p:cBhvr>
                                        <p:cTn id="35" dur="500"/>
                                        <p:tgtEl>
                                          <p:spTgt spid="430"/>
                                        </p:tgtEl>
                                      </p:cBhvr>
                                    </p:animEffect>
                                  </p:childTnLst>
                                </p:cTn>
                              </p:par>
                              <p:par>
                                <p:cTn id="36" presetID="10" presetClass="entr" presetSubtype="0" fill="hold" nodeType="withEffect">
                                  <p:stCondLst>
                                    <p:cond delay="0"/>
                                  </p:stCondLst>
                                  <p:childTnLst>
                                    <p:set>
                                      <p:cBhvr>
                                        <p:cTn id="37" dur="1" fill="hold">
                                          <p:stCondLst>
                                            <p:cond delay="0"/>
                                          </p:stCondLst>
                                        </p:cTn>
                                        <p:tgtEl>
                                          <p:spTgt spid="442"/>
                                        </p:tgtEl>
                                        <p:attrNameLst>
                                          <p:attrName>style.visibility</p:attrName>
                                        </p:attrNameLst>
                                      </p:cBhvr>
                                      <p:to>
                                        <p:strVal val="visible"/>
                                      </p:to>
                                    </p:set>
                                    <p:animEffect transition="in" filter="fade">
                                      <p:cBhvr>
                                        <p:cTn id="38" dur="500"/>
                                        <p:tgtEl>
                                          <p:spTgt spid="442"/>
                                        </p:tgtEl>
                                      </p:cBhvr>
                                    </p:animEffect>
                                  </p:childTnLst>
                                </p:cTn>
                              </p:par>
                              <p:par>
                                <p:cTn id="39" presetID="10" presetClass="entr" presetSubtype="0" fill="hold" nodeType="withEffect">
                                  <p:stCondLst>
                                    <p:cond delay="0"/>
                                  </p:stCondLst>
                                  <p:childTnLst>
                                    <p:set>
                                      <p:cBhvr>
                                        <p:cTn id="40" dur="1" fill="hold">
                                          <p:stCondLst>
                                            <p:cond delay="0"/>
                                          </p:stCondLst>
                                        </p:cTn>
                                        <p:tgtEl>
                                          <p:spTgt spid="436"/>
                                        </p:tgtEl>
                                        <p:attrNameLst>
                                          <p:attrName>style.visibility</p:attrName>
                                        </p:attrNameLst>
                                      </p:cBhvr>
                                      <p:to>
                                        <p:strVal val="visible"/>
                                      </p:to>
                                    </p:set>
                                    <p:animEffect transition="in" filter="fade">
                                      <p:cBhvr>
                                        <p:cTn id="41" dur="500"/>
                                        <p:tgtEl>
                                          <p:spTgt spid="436"/>
                                        </p:tgtEl>
                                      </p:cBhvr>
                                    </p:animEffect>
                                  </p:childTnLst>
                                </p:cTn>
                              </p:par>
                              <p:par>
                                <p:cTn id="42" presetID="10" presetClass="entr" presetSubtype="0" fill="hold" nodeType="withEffect">
                                  <p:stCondLst>
                                    <p:cond delay="0"/>
                                  </p:stCondLst>
                                  <p:childTnLst>
                                    <p:set>
                                      <p:cBhvr>
                                        <p:cTn id="43" dur="1" fill="hold">
                                          <p:stCondLst>
                                            <p:cond delay="0"/>
                                          </p:stCondLst>
                                        </p:cTn>
                                        <p:tgtEl>
                                          <p:spTgt spid="454"/>
                                        </p:tgtEl>
                                        <p:attrNameLst>
                                          <p:attrName>style.visibility</p:attrName>
                                        </p:attrNameLst>
                                      </p:cBhvr>
                                      <p:to>
                                        <p:strVal val="visible"/>
                                      </p:to>
                                    </p:set>
                                    <p:animEffect transition="in" filter="fade">
                                      <p:cBhvr>
                                        <p:cTn id="44" dur="500"/>
                                        <p:tgtEl>
                                          <p:spTgt spid="45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57"/>
                                        </p:tgtEl>
                                        <p:attrNameLst>
                                          <p:attrName>style.visibility</p:attrName>
                                        </p:attrNameLst>
                                      </p:cBhvr>
                                      <p:to>
                                        <p:strVal val="visible"/>
                                      </p:to>
                                    </p:set>
                                    <p:animEffect transition="in" filter="fade">
                                      <p:cBhvr>
                                        <p:cTn id="49" dur="500"/>
                                        <p:tgtEl>
                                          <p:spTgt spid="457"/>
                                        </p:tgtEl>
                                      </p:cBhvr>
                                    </p:animEffect>
                                  </p:childTnLst>
                                </p:cTn>
                              </p:par>
                              <p:par>
                                <p:cTn id="50" presetID="10" presetClass="entr" presetSubtype="0" fill="hold" nodeType="withEffect">
                                  <p:stCondLst>
                                    <p:cond delay="0"/>
                                  </p:stCondLst>
                                  <p:childTnLst>
                                    <p:set>
                                      <p:cBhvr>
                                        <p:cTn id="51" dur="1" fill="hold">
                                          <p:stCondLst>
                                            <p:cond delay="0"/>
                                          </p:stCondLst>
                                        </p:cTn>
                                        <p:tgtEl>
                                          <p:spTgt spid="462"/>
                                        </p:tgtEl>
                                        <p:attrNameLst>
                                          <p:attrName>style.visibility</p:attrName>
                                        </p:attrNameLst>
                                      </p:cBhvr>
                                      <p:to>
                                        <p:strVal val="visible"/>
                                      </p:to>
                                    </p:set>
                                    <p:animEffect transition="in" filter="fade">
                                      <p:cBhvr>
                                        <p:cTn id="52" dur="500"/>
                                        <p:tgtEl>
                                          <p:spTgt spid="462"/>
                                        </p:tgtEl>
                                      </p:cBhvr>
                                    </p:animEffect>
                                  </p:childTnLst>
                                </p:cTn>
                              </p:par>
                              <p:par>
                                <p:cTn id="53" presetID="10" presetClass="entr" presetSubtype="0" fill="hold" nodeType="withEffect">
                                  <p:stCondLst>
                                    <p:cond delay="0"/>
                                  </p:stCondLst>
                                  <p:childTnLst>
                                    <p:set>
                                      <p:cBhvr>
                                        <p:cTn id="54" dur="1" fill="hold">
                                          <p:stCondLst>
                                            <p:cond delay="0"/>
                                          </p:stCondLst>
                                        </p:cTn>
                                        <p:tgtEl>
                                          <p:spTgt spid="458"/>
                                        </p:tgtEl>
                                        <p:attrNameLst>
                                          <p:attrName>style.visibility</p:attrName>
                                        </p:attrNameLst>
                                      </p:cBhvr>
                                      <p:to>
                                        <p:strVal val="visible"/>
                                      </p:to>
                                    </p:set>
                                    <p:animEffect transition="in" filter="fade">
                                      <p:cBhvr>
                                        <p:cTn id="55" dur="500"/>
                                        <p:tgtEl>
                                          <p:spTgt spid="458"/>
                                        </p:tgtEl>
                                      </p:cBhvr>
                                    </p:animEffect>
                                  </p:childTnLst>
                                </p:cTn>
                              </p:par>
                              <p:par>
                                <p:cTn id="56" presetID="10" presetClass="entr" presetSubtype="0" fill="hold" nodeType="withEffect">
                                  <p:stCondLst>
                                    <p:cond delay="0"/>
                                  </p:stCondLst>
                                  <p:childTnLst>
                                    <p:set>
                                      <p:cBhvr>
                                        <p:cTn id="57" dur="1" fill="hold">
                                          <p:stCondLst>
                                            <p:cond delay="0"/>
                                          </p:stCondLst>
                                        </p:cTn>
                                        <p:tgtEl>
                                          <p:spTgt spid="460"/>
                                        </p:tgtEl>
                                        <p:attrNameLst>
                                          <p:attrName>style.visibility</p:attrName>
                                        </p:attrNameLst>
                                      </p:cBhvr>
                                      <p:to>
                                        <p:strVal val="visible"/>
                                      </p:to>
                                    </p:set>
                                    <p:animEffect transition="in" filter="fade">
                                      <p:cBhvr>
                                        <p:cTn id="58" dur="500"/>
                                        <p:tgtEl>
                                          <p:spTgt spid="460"/>
                                        </p:tgtEl>
                                      </p:cBhvr>
                                    </p:animEffect>
                                  </p:childTnLst>
                                </p:cTn>
                              </p:par>
                              <p:par>
                                <p:cTn id="59" presetID="10" presetClass="entr" presetSubtype="0" fill="hold" nodeType="withEffect">
                                  <p:stCondLst>
                                    <p:cond delay="0"/>
                                  </p:stCondLst>
                                  <p:childTnLst>
                                    <p:set>
                                      <p:cBhvr>
                                        <p:cTn id="60" dur="1" fill="hold">
                                          <p:stCondLst>
                                            <p:cond delay="0"/>
                                          </p:stCondLst>
                                        </p:cTn>
                                        <p:tgtEl>
                                          <p:spTgt spid="459"/>
                                        </p:tgtEl>
                                        <p:attrNameLst>
                                          <p:attrName>style.visibility</p:attrName>
                                        </p:attrNameLst>
                                      </p:cBhvr>
                                      <p:to>
                                        <p:strVal val="visible"/>
                                      </p:to>
                                    </p:set>
                                    <p:animEffect transition="in" filter="fade">
                                      <p:cBhvr>
                                        <p:cTn id="61" dur="500"/>
                                        <p:tgtEl>
                                          <p:spTgt spid="459"/>
                                        </p:tgtEl>
                                      </p:cBhvr>
                                    </p:animEffect>
                                  </p:childTnLst>
                                </p:cTn>
                              </p:par>
                              <p:par>
                                <p:cTn id="62" presetID="10" presetClass="entr" presetSubtype="0" fill="hold" nodeType="withEffect">
                                  <p:stCondLst>
                                    <p:cond delay="0"/>
                                  </p:stCondLst>
                                  <p:childTnLst>
                                    <p:set>
                                      <p:cBhvr>
                                        <p:cTn id="63" dur="1" fill="hold">
                                          <p:stCondLst>
                                            <p:cond delay="0"/>
                                          </p:stCondLst>
                                        </p:cTn>
                                        <p:tgtEl>
                                          <p:spTgt spid="461"/>
                                        </p:tgtEl>
                                        <p:attrNameLst>
                                          <p:attrName>style.visibility</p:attrName>
                                        </p:attrNameLst>
                                      </p:cBhvr>
                                      <p:to>
                                        <p:strVal val="visible"/>
                                      </p:to>
                                    </p:set>
                                    <p:animEffect transition="in" filter="fade">
                                      <p:cBhvr>
                                        <p:cTn id="64" dur="500"/>
                                        <p:tgtEl>
                                          <p:spTgt spid="461"/>
                                        </p:tgtEl>
                                      </p:cBhvr>
                                    </p:animEffect>
                                  </p:childTnLst>
                                </p:cTn>
                              </p:par>
                              <p:par>
                                <p:cTn id="65" presetID="10" presetClass="entr" presetSubtype="0" fill="hold" nodeType="withEffect">
                                  <p:stCondLst>
                                    <p:cond delay="0"/>
                                  </p:stCondLst>
                                  <p:childTnLst>
                                    <p:set>
                                      <p:cBhvr>
                                        <p:cTn id="66" dur="1" fill="hold">
                                          <p:stCondLst>
                                            <p:cond delay="0"/>
                                          </p:stCondLst>
                                        </p:cTn>
                                        <p:tgtEl>
                                          <p:spTgt spid="464"/>
                                        </p:tgtEl>
                                        <p:attrNameLst>
                                          <p:attrName>style.visibility</p:attrName>
                                        </p:attrNameLst>
                                      </p:cBhvr>
                                      <p:to>
                                        <p:strVal val="visible"/>
                                      </p:to>
                                    </p:set>
                                    <p:animEffect transition="in" filter="fade">
                                      <p:cBhvr>
                                        <p:cTn id="67" dur="500"/>
                                        <p:tgtEl>
                                          <p:spTgt spid="464"/>
                                        </p:tgtEl>
                                      </p:cBhvr>
                                    </p:animEffect>
                                  </p:childTnLst>
                                </p:cTn>
                              </p:par>
                              <p:par>
                                <p:cTn id="68" presetID="10" presetClass="entr" presetSubtype="0" fill="hold" nodeType="withEffect">
                                  <p:stCondLst>
                                    <p:cond delay="0"/>
                                  </p:stCondLst>
                                  <p:childTnLst>
                                    <p:set>
                                      <p:cBhvr>
                                        <p:cTn id="69" dur="1" fill="hold">
                                          <p:stCondLst>
                                            <p:cond delay="0"/>
                                          </p:stCondLst>
                                        </p:cTn>
                                        <p:tgtEl>
                                          <p:spTgt spid="468"/>
                                        </p:tgtEl>
                                        <p:attrNameLst>
                                          <p:attrName>style.visibility</p:attrName>
                                        </p:attrNameLst>
                                      </p:cBhvr>
                                      <p:to>
                                        <p:strVal val="visible"/>
                                      </p:to>
                                    </p:set>
                                    <p:animEffect transition="in" filter="fade">
                                      <p:cBhvr>
                                        <p:cTn id="70" dur="500"/>
                                        <p:tgtEl>
                                          <p:spTgt spid="468"/>
                                        </p:tgtEl>
                                      </p:cBhvr>
                                    </p:animEffect>
                                  </p:childTnLst>
                                </p:cTn>
                              </p:par>
                              <p:par>
                                <p:cTn id="71" presetID="10" presetClass="entr" presetSubtype="0" fill="hold" nodeType="withEffect">
                                  <p:stCondLst>
                                    <p:cond delay="0"/>
                                  </p:stCondLst>
                                  <p:childTnLst>
                                    <p:set>
                                      <p:cBhvr>
                                        <p:cTn id="72" dur="1" fill="hold">
                                          <p:stCondLst>
                                            <p:cond delay="0"/>
                                          </p:stCondLst>
                                        </p:cTn>
                                        <p:tgtEl>
                                          <p:spTgt spid="463"/>
                                        </p:tgtEl>
                                        <p:attrNameLst>
                                          <p:attrName>style.visibility</p:attrName>
                                        </p:attrNameLst>
                                      </p:cBhvr>
                                      <p:to>
                                        <p:strVal val="visible"/>
                                      </p:to>
                                    </p:set>
                                    <p:animEffect transition="in" filter="fade">
                                      <p:cBhvr>
                                        <p:cTn id="73" dur="500"/>
                                        <p:tgtEl>
                                          <p:spTgt spid="463"/>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Interfacing with </a:t>
            </a:r>
            <a:r>
              <a:rPr lang="en-US" sz="2400" dirty="0" err="1">
                <a:latin typeface="Bernina Sans Condensed" pitchFamily="2" charset="77"/>
              </a:rPr>
              <a:t>Keptn</a:t>
            </a:r>
            <a:endParaRPr lang="en-US" sz="2400" dirty="0">
              <a:latin typeface="Bernina Sans Condensed" pitchFamily="2" charset="77"/>
            </a:endParaRP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0779177"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There are 3 ways to interface with </a:t>
            </a:r>
            <a:r>
              <a:rPr lang="en-US" sz="2400" dirty="0" err="1"/>
              <a:t>Keptn</a:t>
            </a:r>
            <a:endParaRPr lang="en-US" sz="2400" dirty="0"/>
          </a:p>
          <a:p>
            <a:pPr lvl="1"/>
            <a:r>
              <a:rPr lang="en-US" sz="2200" dirty="0" err="1"/>
              <a:t>Keptn</a:t>
            </a:r>
            <a:r>
              <a:rPr lang="en-US" sz="2200" dirty="0"/>
              <a:t> API</a:t>
            </a:r>
          </a:p>
          <a:p>
            <a:pPr lvl="2"/>
            <a:r>
              <a:rPr lang="en-US" sz="2000" dirty="0"/>
              <a:t>For everything</a:t>
            </a:r>
          </a:p>
          <a:p>
            <a:pPr lvl="2"/>
            <a:r>
              <a:rPr lang="en-US" sz="2000" dirty="0"/>
              <a:t>Used by the integrations</a:t>
            </a:r>
          </a:p>
          <a:p>
            <a:pPr lvl="2"/>
            <a:r>
              <a:rPr lang="en-US" sz="2000" dirty="0" err="1"/>
              <a:t>Swaggerized</a:t>
            </a:r>
            <a:r>
              <a:rPr lang="en-US" sz="2000" dirty="0"/>
              <a:t> </a:t>
            </a:r>
          </a:p>
          <a:p>
            <a:pPr lvl="1"/>
            <a:r>
              <a:rPr lang="en-US" sz="2200" dirty="0" err="1"/>
              <a:t>Keptn</a:t>
            </a:r>
            <a:r>
              <a:rPr lang="en-US" sz="2200" dirty="0"/>
              <a:t> CLI</a:t>
            </a:r>
          </a:p>
          <a:p>
            <a:pPr lvl="2"/>
            <a:r>
              <a:rPr lang="en-US" sz="2000" dirty="0" err="1"/>
              <a:t>Keptn</a:t>
            </a:r>
            <a:r>
              <a:rPr lang="en-US" sz="2000" dirty="0"/>
              <a:t> installation and configuration</a:t>
            </a:r>
          </a:p>
          <a:p>
            <a:pPr lvl="2"/>
            <a:r>
              <a:rPr lang="en-US" sz="2000" dirty="0"/>
              <a:t>Create project &amp; services, send events</a:t>
            </a:r>
          </a:p>
          <a:p>
            <a:pPr lvl="1"/>
            <a:r>
              <a:rPr lang="en-US" sz="2200" dirty="0" err="1"/>
              <a:t>Keptn</a:t>
            </a:r>
            <a:r>
              <a:rPr lang="en-US" sz="2200" dirty="0"/>
              <a:t> Bridge</a:t>
            </a:r>
          </a:p>
          <a:p>
            <a:pPr lvl="2"/>
            <a:r>
              <a:rPr lang="en-US" sz="2000" dirty="0"/>
              <a:t>Web UI for projects, services and associated events </a:t>
            </a:r>
          </a:p>
        </p:txBody>
      </p:sp>
      <p:pic>
        <p:nvPicPr>
          <p:cNvPr id="1026" name="Picture 2" descr="Keptn Swagger API documentation">
            <a:extLst>
              <a:ext uri="{FF2B5EF4-FFF2-40B4-BE49-F238E27FC236}">
                <a16:creationId xmlns:a16="http://schemas.microsoft.com/office/drawing/2014/main" id="{03C802B3-F7EC-6643-B9E7-A5D759CC3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970" y="681037"/>
            <a:ext cx="3328451" cy="2812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ptn Bridge services view with event stream">
            <a:extLst>
              <a:ext uri="{FF2B5EF4-FFF2-40B4-BE49-F238E27FC236}">
                <a16:creationId xmlns:a16="http://schemas.microsoft.com/office/drawing/2014/main" id="{57DD1220-DA27-4847-889E-7B966DBFA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309" y="3809173"/>
            <a:ext cx="3037772" cy="227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004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510E94-DD3C-CB4A-B741-F1E812D700A3}"/>
              </a:ext>
            </a:extLst>
          </p:cNvPr>
          <p:cNvSpPr>
            <a:spLocks noGrp="1"/>
          </p:cNvSpPr>
          <p:nvPr>
            <p:ph type="title"/>
          </p:nvPr>
        </p:nvSpPr>
        <p:spPr/>
        <p:txBody>
          <a:bodyPr/>
          <a:lstStyle/>
          <a:p>
            <a:r>
              <a:rPr lang="en-US" dirty="0">
                <a:latin typeface="Bernina Sans Condensed" pitchFamily="2" charset="77"/>
              </a:rPr>
              <a:t>1 - </a:t>
            </a:r>
            <a:r>
              <a:rPr lang="en-US" dirty="0" err="1">
                <a:latin typeface="Bernina Sans Condensed" pitchFamily="2" charset="77"/>
              </a:rPr>
              <a:t>Keptn</a:t>
            </a:r>
            <a:r>
              <a:rPr lang="en-US" dirty="0">
                <a:latin typeface="Bernina Sans Condensed" pitchFamily="2" charset="77"/>
              </a:rPr>
              <a:t> Dynatrace Integration</a:t>
            </a:r>
          </a:p>
        </p:txBody>
      </p:sp>
    </p:spTree>
    <p:extLst>
      <p:ext uri="{BB962C8B-B14F-4D97-AF65-F5344CB8AC3E}">
        <p14:creationId xmlns:p14="http://schemas.microsoft.com/office/powerpoint/2010/main" val="169887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err="1">
                <a:latin typeface="Bernina Sans Condensed" pitchFamily="2" charset="77"/>
              </a:rPr>
              <a:t>Keptn</a:t>
            </a:r>
            <a:r>
              <a:rPr lang="en-US" sz="2400" dirty="0">
                <a:latin typeface="Bernina Sans Condensed" pitchFamily="2" charset="77"/>
              </a:rPr>
              <a:t> – Dynatrace integration</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8650574"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For the execution of a </a:t>
            </a:r>
            <a:r>
              <a:rPr lang="en-US" sz="2400" dirty="0" err="1"/>
              <a:t>Keptn</a:t>
            </a:r>
            <a:r>
              <a:rPr lang="en-US" sz="2400" dirty="0"/>
              <a:t> Quality Gate evaluation, we need metrics to compare to the specs</a:t>
            </a:r>
          </a:p>
          <a:p>
            <a:r>
              <a:rPr lang="en-US" sz="2400" dirty="0" err="1"/>
              <a:t>Keptn</a:t>
            </a:r>
            <a:r>
              <a:rPr lang="en-US" sz="2400" dirty="0"/>
              <a:t> gets the metrics from a SLI provider</a:t>
            </a:r>
            <a:endParaRPr kumimoji="0" lang="en-US" sz="2400"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sz="2400" dirty="0"/>
              <a:t>During this session we will use Dynatrace as the SLI provider</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sz="2400" dirty="0" err="1"/>
              <a:t>Keptn</a:t>
            </a:r>
            <a:r>
              <a:rPr lang="en-US" sz="2400" dirty="0"/>
              <a:t> - Dynatrace integration : </a:t>
            </a:r>
          </a:p>
          <a:p>
            <a:pPr lvl="1">
              <a:spcBef>
                <a:spcPts val="1200"/>
              </a:spcBef>
            </a:pPr>
            <a:r>
              <a:rPr lang="en-US" sz="2000" dirty="0"/>
              <a:t>Dynatrace providing metrics to </a:t>
            </a:r>
            <a:r>
              <a:rPr lang="en-US" sz="2000" dirty="0" err="1"/>
              <a:t>Keptn</a:t>
            </a:r>
            <a:endParaRPr lang="en-US" sz="2000" dirty="0"/>
          </a:p>
          <a:p>
            <a:pPr lvl="1">
              <a:spcBef>
                <a:spcPts val="1200"/>
              </a:spcBef>
            </a:pPr>
            <a:r>
              <a:rPr lang="en-US" sz="2000" dirty="0" err="1"/>
              <a:t>Keptn</a:t>
            </a:r>
            <a:r>
              <a:rPr lang="en-US" sz="2000" dirty="0"/>
              <a:t> pushing events to Dynatrace</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3772067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err="1">
                <a:latin typeface="Bernina Sans Condensed" pitchFamily="2" charset="77"/>
              </a:rPr>
              <a:t>OneAgent</a:t>
            </a:r>
            <a:r>
              <a:rPr lang="en-US" sz="2400" dirty="0">
                <a:latin typeface="Bernina Sans Condensed" pitchFamily="2" charset="77"/>
              </a:rPr>
              <a:t> Installation </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9834797" cy="4652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Typically, when you deploy the </a:t>
            </a:r>
            <a:r>
              <a:rPr lang="en-US" dirty="0" err="1"/>
              <a:t>Keptn</a:t>
            </a:r>
            <a:r>
              <a:rPr lang="en-US" dirty="0"/>
              <a:t> Dynatrace integration, it will also deploy the </a:t>
            </a:r>
            <a:r>
              <a:rPr lang="en-US" dirty="0" err="1"/>
              <a:t>OneAgent</a:t>
            </a:r>
            <a:r>
              <a:rPr lang="en-US" dirty="0"/>
              <a:t> operator on the Kubernetes cluster </a:t>
            </a:r>
            <a:r>
              <a:rPr lang="en-US" dirty="0" err="1"/>
              <a:t>Keptn</a:t>
            </a:r>
            <a:r>
              <a:rPr lang="en-US" dirty="0"/>
              <a:t> is running on</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But, in QG standalone scenarios, the test environment is not managed by </a:t>
            </a:r>
            <a:r>
              <a:rPr lang="en-US" dirty="0" err="1"/>
              <a:t>Keptn</a:t>
            </a:r>
            <a:endParaRPr lang="en-US" dirty="0"/>
          </a:p>
          <a:p>
            <a:pPr lvl="1">
              <a:spcBef>
                <a:spcPts val="1200"/>
              </a:spcBef>
            </a:pPr>
            <a:r>
              <a:rPr lang="en-US" dirty="0"/>
              <a:t>It might be running on a different Kubernetes cluster than </a:t>
            </a:r>
            <a:r>
              <a:rPr lang="en-US" dirty="0" err="1"/>
              <a:t>Keptn</a:t>
            </a:r>
            <a:endParaRPr lang="en-US" dirty="0"/>
          </a:p>
          <a:p>
            <a:pPr lvl="1">
              <a:spcBef>
                <a:spcPts val="1200"/>
              </a:spcBef>
            </a:pPr>
            <a:r>
              <a:rPr lang="en-US" dirty="0"/>
              <a:t>It could be running anywhere, doesn’t need to run on Kubernetes</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en-US" sz="200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What we’ll first need to do:</a:t>
            </a:r>
          </a:p>
          <a:p>
            <a:pPr lvl="1">
              <a:spcBef>
                <a:spcPts val="1200"/>
              </a:spcBef>
            </a:pPr>
            <a:r>
              <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Create an API token to be used by the </a:t>
            </a:r>
            <a:r>
              <a:rPr kumimoji="0" lang="en-US" i="0" u="none" strike="noStrike" kern="1200" cap="none" spc="0" normalizeH="0" baseline="0" noProof="0" dirty="0" err="1">
                <a:ln>
                  <a:noFill/>
                </a:ln>
                <a:solidFill>
                  <a:srgbClr val="0F1419"/>
                </a:solidFill>
                <a:effectLst/>
                <a:uLnTx/>
                <a:uFillTx/>
                <a:latin typeface="Bernina Sans Condensed" pitchFamily="50" charset="0"/>
                <a:ea typeface="+mn-ea"/>
                <a:cs typeface="Calibri Light" panose="020F0302020204030204" pitchFamily="34" charset="0"/>
              </a:rPr>
              <a:t>Keptn</a:t>
            </a:r>
            <a:r>
              <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 Dynatrace integration</a:t>
            </a:r>
          </a:p>
          <a:p>
            <a:pPr lvl="1">
              <a:spcBef>
                <a:spcPts val="1200"/>
              </a:spcBef>
            </a:pPr>
            <a:r>
              <a:rPr lang="en-US" dirty="0"/>
              <a:t>Deploy the </a:t>
            </a:r>
            <a:r>
              <a:rPr lang="en-US" dirty="0" err="1"/>
              <a:t>OneAgent</a:t>
            </a:r>
            <a:r>
              <a:rPr lang="en-US" dirty="0"/>
              <a:t> on the Linux VM so we can monitor the services and collect data for the Quality Gate evaluation</a:t>
            </a:r>
          </a:p>
          <a:p>
            <a:pPr lvl="1">
              <a:spcBef>
                <a:spcPts val="1200"/>
              </a:spcBef>
            </a:pPr>
            <a:r>
              <a:rPr lang="en-US" dirty="0"/>
              <a:t>Restart our Simple Node Service so it gets instrumented</a:t>
            </a:r>
          </a:p>
          <a:p>
            <a:pPr lvl="1">
              <a:spcBef>
                <a:spcPts val="1200"/>
              </a:spcBef>
            </a:pPr>
            <a:r>
              <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Install the Dynatrace service on </a:t>
            </a:r>
            <a:r>
              <a:rPr kumimoji="0" lang="en-US" i="0" u="none" strike="noStrike" kern="1200" cap="none" spc="0" normalizeH="0" baseline="0" noProof="0" dirty="0" err="1">
                <a:ln>
                  <a:noFill/>
                </a:ln>
                <a:solidFill>
                  <a:srgbClr val="0F1419"/>
                </a:solidFill>
                <a:effectLst/>
                <a:uLnTx/>
                <a:uFillTx/>
                <a:latin typeface="Bernina Sans Condensed" pitchFamily="50" charset="0"/>
                <a:ea typeface="+mn-ea"/>
                <a:cs typeface="Calibri Light" panose="020F0302020204030204" pitchFamily="34" charset="0"/>
              </a:rPr>
              <a:t>Keptn</a:t>
            </a:r>
            <a:endPar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p:txBody>
      </p:sp>
    </p:spTree>
    <p:extLst>
      <p:ext uri="{BB962C8B-B14F-4D97-AF65-F5344CB8AC3E}">
        <p14:creationId xmlns:p14="http://schemas.microsoft.com/office/powerpoint/2010/main" val="3557845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API token for </a:t>
            </a:r>
            <a:r>
              <a:rPr lang="en-US" sz="2400" dirty="0" err="1">
                <a:latin typeface="Bernina Sans Condensed" pitchFamily="2" charset="77"/>
              </a:rPr>
              <a:t>Keptn</a:t>
            </a:r>
            <a:r>
              <a:rPr lang="en-US" sz="2400" dirty="0">
                <a:latin typeface="Bernina Sans Condensed" pitchFamily="2" charset="77"/>
              </a:rPr>
              <a:t> – Dynatrace integration</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1"/>
            <a:ext cx="6087256" cy="45620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Create an API token with the following access scope</a:t>
            </a:r>
          </a:p>
          <a:p>
            <a:pPr lvl="1"/>
            <a:r>
              <a:rPr lang="en-US" dirty="0"/>
              <a:t>Access problem and event feed, metric and topology</a:t>
            </a:r>
          </a:p>
          <a:p>
            <a:pPr lvl="1"/>
            <a:r>
              <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Read log content</a:t>
            </a:r>
          </a:p>
          <a:p>
            <a:pPr lvl="1"/>
            <a:r>
              <a:rPr lang="en-US" dirty="0"/>
              <a:t>Read configuration</a:t>
            </a:r>
          </a:p>
          <a:p>
            <a:pPr lvl="1"/>
            <a:r>
              <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Write configuration</a:t>
            </a:r>
          </a:p>
          <a:p>
            <a:pPr lvl="1"/>
            <a:r>
              <a:rPr lang="en-US" dirty="0"/>
              <a:t>Capture request data</a:t>
            </a:r>
            <a:endPar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a:p>
            <a:pPr lvl="1"/>
            <a:r>
              <a:rPr lang="en-US" dirty="0"/>
              <a:t>Read metrics using API V2</a:t>
            </a:r>
            <a:endPar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p:txBody>
      </p:sp>
      <p:pic>
        <p:nvPicPr>
          <p:cNvPr id="6" name="Picture 5">
            <a:extLst>
              <a:ext uri="{FF2B5EF4-FFF2-40B4-BE49-F238E27FC236}">
                <a16:creationId xmlns:a16="http://schemas.microsoft.com/office/drawing/2014/main" id="{A5115DAE-D016-B146-A786-7BA8DFA5D846}"/>
              </a:ext>
            </a:extLst>
          </p:cNvPr>
          <p:cNvPicPr>
            <a:picLocks noChangeAspect="1"/>
          </p:cNvPicPr>
          <p:nvPr/>
        </p:nvPicPr>
        <p:blipFill>
          <a:blip r:embed="rId3"/>
          <a:stretch>
            <a:fillRect/>
          </a:stretch>
        </p:blipFill>
        <p:spPr>
          <a:xfrm>
            <a:off x="6419328" y="1184844"/>
            <a:ext cx="5587575" cy="5036074"/>
          </a:xfrm>
          <a:prstGeom prst="rect">
            <a:avLst/>
          </a:prstGeom>
          <a:ln>
            <a:solidFill>
              <a:schemeClr val="bg1">
                <a:lumMod val="65000"/>
              </a:schemeClr>
            </a:solidFill>
          </a:ln>
        </p:spPr>
      </p:pic>
    </p:spTree>
    <p:extLst>
      <p:ext uri="{BB962C8B-B14F-4D97-AF65-F5344CB8AC3E}">
        <p14:creationId xmlns:p14="http://schemas.microsoft.com/office/powerpoint/2010/main" val="1477159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PaaS token for </a:t>
            </a:r>
            <a:r>
              <a:rPr lang="en-US" sz="2400" dirty="0" err="1">
                <a:latin typeface="Bernina Sans Condensed" pitchFamily="2" charset="77"/>
              </a:rPr>
              <a:t>OneAgent</a:t>
            </a:r>
            <a:endParaRPr lang="en-US" sz="2400" dirty="0">
              <a:latin typeface="Bernina Sans Condensed" pitchFamily="2" charset="77"/>
            </a:endParaRP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1"/>
            <a:ext cx="10515600" cy="85943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a PaaS token for the </a:t>
            </a:r>
            <a:r>
              <a:rPr lang="en-US" dirty="0" err="1"/>
              <a:t>OneAgent</a:t>
            </a:r>
            <a:r>
              <a:rPr lang="en-US" dirty="0"/>
              <a:t> installation</a:t>
            </a:r>
            <a:endPar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p:txBody>
      </p:sp>
      <p:pic>
        <p:nvPicPr>
          <p:cNvPr id="4" name="Picture 3">
            <a:extLst>
              <a:ext uri="{FF2B5EF4-FFF2-40B4-BE49-F238E27FC236}">
                <a16:creationId xmlns:a16="http://schemas.microsoft.com/office/drawing/2014/main" id="{8180D6C2-9CFB-3141-A749-B3CC008A610C}"/>
              </a:ext>
            </a:extLst>
          </p:cNvPr>
          <p:cNvPicPr>
            <a:picLocks noChangeAspect="1"/>
          </p:cNvPicPr>
          <p:nvPr/>
        </p:nvPicPr>
        <p:blipFill>
          <a:blip r:embed="rId2"/>
          <a:stretch>
            <a:fillRect/>
          </a:stretch>
        </p:blipFill>
        <p:spPr>
          <a:xfrm>
            <a:off x="980190" y="2142466"/>
            <a:ext cx="5115810" cy="4151354"/>
          </a:xfrm>
          <a:prstGeom prst="rect">
            <a:avLst/>
          </a:prstGeom>
          <a:ln>
            <a:solidFill>
              <a:schemeClr val="bg1">
                <a:lumMod val="65000"/>
              </a:schemeClr>
            </a:solidFill>
          </a:ln>
        </p:spPr>
      </p:pic>
    </p:spTree>
    <p:extLst>
      <p:ext uri="{BB962C8B-B14F-4D97-AF65-F5344CB8AC3E}">
        <p14:creationId xmlns:p14="http://schemas.microsoft.com/office/powerpoint/2010/main" val="1341333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Install </a:t>
            </a:r>
            <a:r>
              <a:rPr lang="en-US" sz="2400" dirty="0" err="1">
                <a:latin typeface="Bernina Sans Condensed" pitchFamily="2" charset="77"/>
              </a:rPr>
              <a:t>OneAgent</a:t>
            </a:r>
            <a:r>
              <a:rPr lang="en-US" sz="2400" dirty="0">
                <a:latin typeface="Bernina Sans Condensed" pitchFamily="2" charset="77"/>
              </a:rPr>
              <a:t> and set up </a:t>
            </a:r>
            <a:r>
              <a:rPr lang="en-US" sz="2400" dirty="0" err="1">
                <a:latin typeface="Bernina Sans Condensed" pitchFamily="2" charset="77"/>
              </a:rPr>
              <a:t>Keptn</a:t>
            </a:r>
            <a:r>
              <a:rPr lang="en-US" sz="2400" dirty="0">
                <a:latin typeface="Bernina Sans Condensed" pitchFamily="2" charset="77"/>
              </a:rPr>
              <a:t> Dynatrace integration service</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10515600" cy="49688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en-US" sz="200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Execute the </a:t>
            </a:r>
            <a:r>
              <a:rPr kumimoji="0" lang="en-US" sz="2000" i="0" u="none" strike="noStrike" kern="1200" cap="none" spc="0" normalizeH="0" baseline="0" noProof="0" dirty="0" err="1">
                <a:ln>
                  <a:noFill/>
                </a:ln>
                <a:solidFill>
                  <a:srgbClr val="0F1419"/>
                </a:solidFill>
                <a:effectLst/>
                <a:uLnTx/>
                <a:uFillTx/>
                <a:latin typeface="Bernina Sans Condensed" pitchFamily="50" charset="0"/>
                <a:ea typeface="+mn-ea"/>
                <a:cs typeface="Calibri Light" panose="020F0302020204030204" pitchFamily="34" charset="0"/>
              </a:rPr>
              <a:t>followin</a:t>
            </a:r>
            <a:r>
              <a:rPr lang="en-US" dirty="0"/>
              <a:t>g script to provide your Dynatrace credentials:</a:t>
            </a:r>
          </a:p>
          <a:p>
            <a:pPr marL="457200" lvl="1" indent="0">
              <a:spcBef>
                <a:spcPts val="1200"/>
              </a:spcBef>
              <a:buNone/>
            </a:pPr>
            <a:r>
              <a:rPr lang="en-US" dirty="0"/>
              <a:t>$</a:t>
            </a:r>
            <a:r>
              <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 </a:t>
            </a:r>
            <a:r>
              <a:rPr lang="en-CA" dirty="0"/>
              <a:t>cd 1-Dynatrace_Integration/</a:t>
            </a:r>
          </a:p>
          <a:p>
            <a:pPr marL="457200" lvl="1" indent="0">
              <a:spcBef>
                <a:spcPts val="1200"/>
              </a:spcBef>
              <a:buNone/>
            </a:pPr>
            <a:r>
              <a:rPr lang="en-US" dirty="0"/>
              <a:t>$ </a:t>
            </a:r>
            <a:r>
              <a:rPr lang="en-CA" dirty="0"/>
              <a:t>./</a:t>
            </a:r>
            <a:r>
              <a:rPr lang="en-CA" dirty="0" err="1"/>
              <a:t>get_dynatrace_creds.sh</a:t>
            </a:r>
            <a:endParaRPr lang="en-CA" dirty="0"/>
          </a:p>
          <a:p>
            <a:pPr lvl="1">
              <a:spcBef>
                <a:spcPts val="1200"/>
              </a:spcBef>
            </a:pPr>
            <a:r>
              <a:rPr lang="en-CA" dirty="0"/>
              <a:t>Enter the tenant name in the following format</a:t>
            </a:r>
          </a:p>
          <a:p>
            <a:pPr lvl="2">
              <a:spcBef>
                <a:spcPts val="1200"/>
              </a:spcBef>
            </a:pPr>
            <a:r>
              <a:rPr lang="en-CA" dirty="0"/>
              <a:t>SaaS : {your-environment-id}.</a:t>
            </a:r>
            <a:r>
              <a:rPr lang="en-CA" dirty="0" err="1"/>
              <a:t>live.dynatrace.com</a:t>
            </a:r>
            <a:endParaRPr lang="en-CA" dirty="0"/>
          </a:p>
          <a:p>
            <a:pPr lvl="2">
              <a:spcBef>
                <a:spcPts val="1200"/>
              </a:spcBef>
            </a:pPr>
            <a:r>
              <a:rPr lang="en-CA" dirty="0"/>
              <a:t>Managed: {your-domain}/e/{your-environment-id}</a:t>
            </a:r>
          </a:p>
          <a:p>
            <a:pPr lvl="2">
              <a:spcBef>
                <a:spcPts val="1200"/>
              </a:spcBef>
            </a:pPr>
            <a:r>
              <a:rPr lang="en-CA" b="1" dirty="0"/>
              <a:t>Note :</a:t>
            </a:r>
            <a:r>
              <a:rPr lang="en-CA" dirty="0"/>
              <a:t> There should be no leading </a:t>
            </a:r>
            <a:r>
              <a:rPr lang="en-CA" b="1" dirty="0"/>
              <a:t>https://</a:t>
            </a:r>
            <a:r>
              <a:rPr lang="en-CA" dirty="0"/>
              <a:t> and trailing </a:t>
            </a:r>
            <a:r>
              <a:rPr lang="en-CA" b="1" dirty="0"/>
              <a:t>/</a:t>
            </a:r>
          </a:p>
          <a:p>
            <a:pPr lvl="1">
              <a:spcBef>
                <a:spcPts val="1200"/>
              </a:spcBef>
            </a:pPr>
            <a:r>
              <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Enter the API and PaaS tokens you created earlier</a:t>
            </a:r>
          </a:p>
          <a:p>
            <a:pPr lvl="1">
              <a:spcBef>
                <a:spcPts val="1200"/>
              </a:spcBef>
            </a:pPr>
            <a:r>
              <a:rPr lang="en-US" dirty="0"/>
              <a:t>Once confirmed, the script will store the Dynatrace credentials in : ~/.config/</a:t>
            </a:r>
            <a:r>
              <a:rPr lang="en-US" dirty="0" err="1"/>
              <a:t>creds.json</a:t>
            </a:r>
            <a:endParaRPr kumimoji="0" lang="en-US"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p:txBody>
      </p:sp>
    </p:spTree>
    <p:extLst>
      <p:ext uri="{BB962C8B-B14F-4D97-AF65-F5344CB8AC3E}">
        <p14:creationId xmlns:p14="http://schemas.microsoft.com/office/powerpoint/2010/main" val="1723347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Install </a:t>
            </a:r>
            <a:r>
              <a:rPr lang="en-US" sz="2400" dirty="0" err="1">
                <a:latin typeface="Bernina Sans Condensed" pitchFamily="2" charset="77"/>
              </a:rPr>
              <a:t>OneAgent</a:t>
            </a:r>
            <a:r>
              <a:rPr lang="en-US" sz="2400" dirty="0">
                <a:latin typeface="Bernina Sans Condensed" pitchFamily="2" charset="77"/>
              </a:rPr>
              <a:t> and </a:t>
            </a:r>
            <a:r>
              <a:rPr lang="en-US" sz="2400" dirty="0" err="1">
                <a:latin typeface="Bernina Sans Condensed" pitchFamily="2" charset="77"/>
              </a:rPr>
              <a:t>Keptn</a:t>
            </a:r>
            <a:r>
              <a:rPr lang="en-US" sz="2400" dirty="0">
                <a:latin typeface="Bernina Sans Condensed" pitchFamily="2" charset="77"/>
              </a:rPr>
              <a:t> Dynatrace integration service</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10515600" cy="49688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en-US" sz="200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Execute the </a:t>
            </a:r>
            <a:r>
              <a:rPr kumimoji="0" lang="en-US" sz="2000" i="0" u="none" strike="noStrike" kern="1200" cap="none" spc="0" normalizeH="0" baseline="0" noProof="0" dirty="0" err="1">
                <a:ln>
                  <a:noFill/>
                </a:ln>
                <a:solidFill>
                  <a:srgbClr val="0F1419"/>
                </a:solidFill>
                <a:effectLst/>
                <a:uLnTx/>
                <a:uFillTx/>
                <a:latin typeface="Bernina Sans Condensed" pitchFamily="50" charset="0"/>
                <a:ea typeface="+mn-ea"/>
                <a:cs typeface="Calibri Light" panose="020F0302020204030204" pitchFamily="34" charset="0"/>
              </a:rPr>
              <a:t>followin</a:t>
            </a:r>
            <a:r>
              <a:rPr lang="en-US" dirty="0"/>
              <a:t>g script to deploy the </a:t>
            </a:r>
            <a:r>
              <a:rPr lang="en-US" dirty="0" err="1"/>
              <a:t>OneAgent</a:t>
            </a:r>
            <a:r>
              <a:rPr lang="en-US" dirty="0"/>
              <a:t> :</a:t>
            </a:r>
            <a:endParaRPr lang="en-CA" dirty="0"/>
          </a:p>
          <a:p>
            <a:pPr marL="457200" lvl="1" indent="0">
              <a:spcBef>
                <a:spcPts val="1200"/>
              </a:spcBef>
              <a:buNone/>
            </a:pPr>
            <a:r>
              <a:rPr lang="en-US" dirty="0"/>
              <a:t>$ </a:t>
            </a:r>
            <a:r>
              <a:rPr lang="en-CA" dirty="0"/>
              <a:t>./</a:t>
            </a:r>
            <a:r>
              <a:rPr lang="en-CA" dirty="0" err="1"/>
              <a:t>deploy_oneagent.sh</a:t>
            </a:r>
            <a:endParaRPr lang="en-CA" dirty="0"/>
          </a:p>
          <a:p>
            <a:pPr lvl="1">
              <a:spcBef>
                <a:spcPts val="1200"/>
              </a:spcBef>
            </a:pPr>
            <a:r>
              <a:rPr lang="en-CA" b="1" dirty="0"/>
              <a:t>Note : </a:t>
            </a:r>
            <a:r>
              <a:rPr lang="en-CA" dirty="0"/>
              <a:t> You might need to provide your Linux password to grant </a:t>
            </a:r>
            <a:r>
              <a:rPr lang="en-CA" dirty="0" err="1"/>
              <a:t>sudo</a:t>
            </a:r>
            <a:r>
              <a:rPr lang="en-CA" dirty="0"/>
              <a:t> privileges : </a:t>
            </a:r>
            <a:r>
              <a:rPr lang="en-US" b="1" dirty="0"/>
              <a:t>keptn-R0ck$</a:t>
            </a:r>
          </a:p>
          <a:p>
            <a:pPr lvl="1">
              <a:spcBef>
                <a:spcPts val="1200"/>
              </a:spcBef>
            </a:pPr>
            <a:r>
              <a:rPr lang="en-CA" dirty="0"/>
              <a:t>The script will also restart the 2 </a:t>
            </a:r>
            <a:r>
              <a:rPr lang="en-CA" dirty="0" err="1"/>
              <a:t>nodeJS</a:t>
            </a:r>
            <a:r>
              <a:rPr lang="en-CA" dirty="0"/>
              <a:t> sample app containers</a:t>
            </a:r>
          </a:p>
          <a:p>
            <a:r>
              <a:rPr lang="en-US" dirty="0"/>
              <a:t>Install the </a:t>
            </a:r>
            <a:r>
              <a:rPr lang="en-US" dirty="0" err="1"/>
              <a:t>keptn</a:t>
            </a:r>
            <a:r>
              <a:rPr lang="en-US" dirty="0"/>
              <a:t> </a:t>
            </a:r>
            <a:r>
              <a:rPr lang="en-US" dirty="0" err="1"/>
              <a:t>dynatrace</a:t>
            </a:r>
            <a:r>
              <a:rPr lang="en-US" dirty="0"/>
              <a:t>-service :</a:t>
            </a:r>
          </a:p>
          <a:p>
            <a:pPr marL="457200" lvl="1" indent="0">
              <a:buNone/>
            </a:pPr>
            <a:r>
              <a:rPr lang="en-US" dirty="0"/>
              <a:t>$ </a:t>
            </a:r>
            <a:r>
              <a:rPr lang="en-CA" dirty="0"/>
              <a:t>./</a:t>
            </a:r>
            <a:r>
              <a:rPr lang="en-CA" dirty="0" err="1"/>
              <a:t>install_dt_keptn_integration.sh</a:t>
            </a:r>
            <a:r>
              <a:rPr lang="en-CA" dirty="0"/>
              <a:t> </a:t>
            </a:r>
          </a:p>
          <a:p>
            <a:pPr lvl="1">
              <a:spcBef>
                <a:spcPts val="1200"/>
              </a:spcBef>
            </a:pPr>
            <a:r>
              <a:rPr lang="en-CA" dirty="0"/>
              <a:t>This create a k8s secret to store DT credentials to be used by </a:t>
            </a:r>
            <a:r>
              <a:rPr lang="en-CA" dirty="0" err="1"/>
              <a:t>keptn</a:t>
            </a:r>
            <a:r>
              <a:rPr lang="en-CA" dirty="0"/>
              <a:t> when needed</a:t>
            </a:r>
          </a:p>
          <a:p>
            <a:pPr lvl="1">
              <a:spcBef>
                <a:spcPts val="1200"/>
              </a:spcBef>
            </a:pPr>
            <a:r>
              <a:rPr lang="en-CA" dirty="0"/>
              <a:t>This deploy the </a:t>
            </a:r>
            <a:r>
              <a:rPr lang="en-CA" b="1" dirty="0" err="1"/>
              <a:t>dynatrace</a:t>
            </a:r>
            <a:r>
              <a:rPr lang="en-CA" b="1" dirty="0"/>
              <a:t>-service</a:t>
            </a:r>
            <a:r>
              <a:rPr lang="en-CA" dirty="0"/>
              <a:t> on </a:t>
            </a:r>
            <a:r>
              <a:rPr lang="en-CA" dirty="0" err="1"/>
              <a:t>keptn</a:t>
            </a:r>
            <a:endParaRPr lang="en-CA" dirty="0"/>
          </a:p>
          <a:p>
            <a:pPr lvl="2">
              <a:spcBef>
                <a:spcPts val="1200"/>
              </a:spcBef>
            </a:pPr>
            <a:r>
              <a:rPr lang="en-CA" dirty="0"/>
              <a:t>You can ignore the </a:t>
            </a:r>
            <a:r>
              <a:rPr lang="en-CA" b="1" dirty="0"/>
              <a:t>namespaces “</a:t>
            </a:r>
            <a:r>
              <a:rPr lang="en-CA" b="1" dirty="0" err="1"/>
              <a:t>dynatrace</a:t>
            </a:r>
            <a:r>
              <a:rPr lang="en-CA" b="1" dirty="0"/>
              <a:t>” not found</a:t>
            </a:r>
            <a:r>
              <a:rPr lang="en-CA" dirty="0"/>
              <a:t> errors, those happened because the service tries to deploy the </a:t>
            </a:r>
            <a:r>
              <a:rPr lang="en-CA" dirty="0" err="1"/>
              <a:t>OneAgent</a:t>
            </a:r>
            <a:r>
              <a:rPr lang="en-CA" dirty="0"/>
              <a:t> Operator</a:t>
            </a:r>
          </a:p>
          <a:p>
            <a:pPr lvl="2">
              <a:spcBef>
                <a:spcPts val="1200"/>
              </a:spcBef>
            </a:pPr>
            <a:r>
              <a:rPr lang="en-CA" dirty="0"/>
              <a:t>Since our app does not run in Kubernetes, we don’t need to deploy the Operator (you could still do it, but it’s not required)</a:t>
            </a:r>
          </a:p>
          <a:p>
            <a:pPr lvl="2">
              <a:spcBef>
                <a:spcPts val="1200"/>
              </a:spcBef>
            </a:pPr>
            <a:endParaRPr lang="en-CA" dirty="0"/>
          </a:p>
        </p:txBody>
      </p:sp>
    </p:spTree>
    <p:extLst>
      <p:ext uri="{BB962C8B-B14F-4D97-AF65-F5344CB8AC3E}">
        <p14:creationId xmlns:p14="http://schemas.microsoft.com/office/powerpoint/2010/main" val="3985308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Validation in Dynatrace</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10515600" cy="49688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Validate the GCP compute instance shows up in Dynatrace</a:t>
            </a:r>
            <a:endParaRPr lang="en-CA" dirty="0"/>
          </a:p>
        </p:txBody>
      </p:sp>
      <p:pic>
        <p:nvPicPr>
          <p:cNvPr id="2" name="Picture 1">
            <a:extLst>
              <a:ext uri="{FF2B5EF4-FFF2-40B4-BE49-F238E27FC236}">
                <a16:creationId xmlns:a16="http://schemas.microsoft.com/office/drawing/2014/main" id="{77493A19-5E8C-864D-A7B8-9B832B17FB89}"/>
              </a:ext>
            </a:extLst>
          </p:cNvPr>
          <p:cNvPicPr>
            <a:picLocks noChangeAspect="1"/>
          </p:cNvPicPr>
          <p:nvPr/>
        </p:nvPicPr>
        <p:blipFill>
          <a:blip r:embed="rId3"/>
          <a:stretch>
            <a:fillRect/>
          </a:stretch>
        </p:blipFill>
        <p:spPr>
          <a:xfrm>
            <a:off x="1169233" y="2051469"/>
            <a:ext cx="9400186" cy="4596668"/>
          </a:xfrm>
          <a:prstGeom prst="rect">
            <a:avLst/>
          </a:prstGeom>
          <a:ln>
            <a:solidFill>
              <a:schemeClr val="bg1">
                <a:lumMod val="65000"/>
              </a:schemeClr>
            </a:solidFill>
          </a:ln>
        </p:spPr>
      </p:pic>
    </p:spTree>
    <p:extLst>
      <p:ext uri="{BB962C8B-B14F-4D97-AF65-F5344CB8AC3E}">
        <p14:creationId xmlns:p14="http://schemas.microsoft.com/office/powerpoint/2010/main" val="2916730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510E94-DD3C-CB4A-B741-F1E812D700A3}"/>
              </a:ext>
            </a:extLst>
          </p:cNvPr>
          <p:cNvSpPr>
            <a:spLocks noGrp="1"/>
          </p:cNvSpPr>
          <p:nvPr>
            <p:ph type="title"/>
          </p:nvPr>
        </p:nvSpPr>
        <p:spPr/>
        <p:txBody>
          <a:bodyPr/>
          <a:lstStyle/>
          <a:p>
            <a:r>
              <a:rPr lang="en-US" dirty="0">
                <a:latin typeface="Bernina Sans Condensed" pitchFamily="2" charset="77"/>
              </a:rPr>
              <a:t>2 - Basic Quality Gate</a:t>
            </a:r>
          </a:p>
        </p:txBody>
      </p:sp>
    </p:spTree>
    <p:extLst>
      <p:ext uri="{BB962C8B-B14F-4D97-AF65-F5344CB8AC3E}">
        <p14:creationId xmlns:p14="http://schemas.microsoft.com/office/powerpoint/2010/main" val="1555501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0"/>
          <p:cNvSpPr txBox="1">
            <a:spLocks noGrp="1"/>
          </p:cNvSpPr>
          <p:nvPr>
            <p:ph type="title"/>
          </p:nvPr>
        </p:nvSpPr>
        <p:spPr>
          <a:xfrm>
            <a:off x="838200" y="365126"/>
            <a:ext cx="8604738" cy="736844"/>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2000"/>
              <a:buFont typeface="Arial"/>
              <a:buNone/>
            </a:pPr>
            <a:r>
              <a:rPr lang="en-US" sz="2400" dirty="0"/>
              <a:t>The complexity problem spreads across the organization</a:t>
            </a:r>
            <a:endParaRPr sz="2400" dirty="0"/>
          </a:p>
        </p:txBody>
      </p:sp>
      <p:pic>
        <p:nvPicPr>
          <p:cNvPr id="475" name="Google Shape;475;p10"/>
          <p:cNvPicPr preferRelativeResize="0"/>
          <p:nvPr/>
        </p:nvPicPr>
        <p:blipFill rotWithShape="1">
          <a:blip r:embed="rId3">
            <a:alphaModFix/>
          </a:blip>
          <a:srcRect/>
          <a:stretch/>
        </p:blipFill>
        <p:spPr>
          <a:xfrm>
            <a:off x="1295433" y="1446960"/>
            <a:ext cx="3752850" cy="4333875"/>
          </a:xfrm>
          <a:prstGeom prst="rect">
            <a:avLst/>
          </a:prstGeom>
          <a:noFill/>
          <a:ln>
            <a:noFill/>
          </a:ln>
        </p:spPr>
      </p:pic>
      <p:grpSp>
        <p:nvGrpSpPr>
          <p:cNvPr id="476" name="Google Shape;476;p10"/>
          <p:cNvGrpSpPr/>
          <p:nvPr/>
        </p:nvGrpSpPr>
        <p:grpSpPr>
          <a:xfrm>
            <a:off x="2710110" y="3593559"/>
            <a:ext cx="455574" cy="439772"/>
            <a:chOff x="239419" y="2410992"/>
            <a:chExt cx="455574" cy="439772"/>
          </a:xfrm>
        </p:grpSpPr>
        <p:sp>
          <p:nvSpPr>
            <p:cNvPr id="477" name="Google Shape;477;p10"/>
            <p:cNvSpPr/>
            <p:nvPr/>
          </p:nvSpPr>
          <p:spPr>
            <a:xfrm>
              <a:off x="239419" y="241099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78" name="Google Shape;478;p10" descr="Image result for docker icon"/>
            <p:cNvPicPr preferRelativeResize="0"/>
            <p:nvPr/>
          </p:nvPicPr>
          <p:blipFill rotWithShape="1">
            <a:blip r:embed="rId4">
              <a:alphaModFix/>
            </a:blip>
            <a:srcRect/>
            <a:stretch/>
          </p:blipFill>
          <p:spPr>
            <a:xfrm>
              <a:off x="309522" y="2442369"/>
              <a:ext cx="377018" cy="377018"/>
            </a:xfrm>
            <a:prstGeom prst="rect">
              <a:avLst/>
            </a:prstGeom>
            <a:noFill/>
            <a:ln>
              <a:noFill/>
            </a:ln>
          </p:spPr>
        </p:pic>
      </p:grpSp>
      <p:grpSp>
        <p:nvGrpSpPr>
          <p:cNvPr id="479" name="Google Shape;479;p10"/>
          <p:cNvGrpSpPr/>
          <p:nvPr/>
        </p:nvGrpSpPr>
        <p:grpSpPr>
          <a:xfrm>
            <a:off x="3113035" y="1935800"/>
            <a:ext cx="455574" cy="439772"/>
            <a:chOff x="4208383" y="2948926"/>
            <a:chExt cx="455574" cy="439772"/>
          </a:xfrm>
        </p:grpSpPr>
        <p:sp>
          <p:nvSpPr>
            <p:cNvPr id="480" name="Google Shape;480;p10"/>
            <p:cNvSpPr/>
            <p:nvPr/>
          </p:nvSpPr>
          <p:spPr>
            <a:xfrm>
              <a:off x="4208383" y="2948926"/>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81" name="Google Shape;481;p10"/>
            <p:cNvPicPr preferRelativeResize="0"/>
            <p:nvPr/>
          </p:nvPicPr>
          <p:blipFill rotWithShape="1">
            <a:blip r:embed="rId5">
              <a:alphaModFix/>
            </a:blip>
            <a:srcRect/>
            <a:stretch/>
          </p:blipFill>
          <p:spPr>
            <a:xfrm>
              <a:off x="4301929" y="2993319"/>
              <a:ext cx="271939" cy="375420"/>
            </a:xfrm>
            <a:prstGeom prst="rect">
              <a:avLst/>
            </a:prstGeom>
            <a:noFill/>
            <a:ln>
              <a:noFill/>
            </a:ln>
          </p:spPr>
        </p:pic>
      </p:grpSp>
      <p:grpSp>
        <p:nvGrpSpPr>
          <p:cNvPr id="482" name="Google Shape;482;p10"/>
          <p:cNvGrpSpPr/>
          <p:nvPr/>
        </p:nvGrpSpPr>
        <p:grpSpPr>
          <a:xfrm>
            <a:off x="4218765" y="3246523"/>
            <a:ext cx="455574" cy="439772"/>
            <a:chOff x="4195257" y="3768367"/>
            <a:chExt cx="455574" cy="439772"/>
          </a:xfrm>
        </p:grpSpPr>
        <p:sp>
          <p:nvSpPr>
            <p:cNvPr id="483" name="Google Shape;483;p10"/>
            <p:cNvSpPr/>
            <p:nvPr/>
          </p:nvSpPr>
          <p:spPr>
            <a:xfrm>
              <a:off x="4195257" y="3768367"/>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84" name="Google Shape;484;p10" descr="Image result for selenium icon"/>
            <p:cNvPicPr preferRelativeResize="0"/>
            <p:nvPr/>
          </p:nvPicPr>
          <p:blipFill rotWithShape="1">
            <a:blip r:embed="rId6">
              <a:alphaModFix/>
            </a:blip>
            <a:srcRect/>
            <a:stretch/>
          </p:blipFill>
          <p:spPr>
            <a:xfrm>
              <a:off x="4287296" y="3844906"/>
              <a:ext cx="292182" cy="283212"/>
            </a:xfrm>
            <a:prstGeom prst="rect">
              <a:avLst/>
            </a:prstGeom>
            <a:noFill/>
            <a:ln>
              <a:noFill/>
            </a:ln>
          </p:spPr>
        </p:pic>
      </p:grpSp>
      <p:grpSp>
        <p:nvGrpSpPr>
          <p:cNvPr id="485" name="Google Shape;485;p10"/>
          <p:cNvGrpSpPr/>
          <p:nvPr/>
        </p:nvGrpSpPr>
        <p:grpSpPr>
          <a:xfrm>
            <a:off x="3046195" y="4779292"/>
            <a:ext cx="455574" cy="439772"/>
            <a:chOff x="4195257" y="3768367"/>
            <a:chExt cx="455574" cy="439772"/>
          </a:xfrm>
        </p:grpSpPr>
        <p:sp>
          <p:nvSpPr>
            <p:cNvPr id="486" name="Google Shape;486;p10"/>
            <p:cNvSpPr/>
            <p:nvPr/>
          </p:nvSpPr>
          <p:spPr>
            <a:xfrm>
              <a:off x="4195257" y="3768367"/>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87" name="Google Shape;487;p10"/>
            <p:cNvPicPr preferRelativeResize="0"/>
            <p:nvPr/>
          </p:nvPicPr>
          <p:blipFill rotWithShape="1">
            <a:blip r:embed="rId7">
              <a:alphaModFix/>
            </a:blip>
            <a:srcRect/>
            <a:stretch/>
          </p:blipFill>
          <p:spPr>
            <a:xfrm>
              <a:off x="4287296" y="3936447"/>
              <a:ext cx="292182" cy="100129"/>
            </a:xfrm>
            <a:prstGeom prst="rect">
              <a:avLst/>
            </a:prstGeom>
            <a:noFill/>
            <a:ln>
              <a:noFill/>
            </a:ln>
          </p:spPr>
        </p:pic>
      </p:grpSp>
      <p:grpSp>
        <p:nvGrpSpPr>
          <p:cNvPr id="488" name="Google Shape;488;p10"/>
          <p:cNvGrpSpPr/>
          <p:nvPr/>
        </p:nvGrpSpPr>
        <p:grpSpPr>
          <a:xfrm>
            <a:off x="3724840" y="4754489"/>
            <a:ext cx="455574" cy="439772"/>
            <a:chOff x="239419" y="2410992"/>
            <a:chExt cx="455574" cy="439772"/>
          </a:xfrm>
        </p:grpSpPr>
        <p:sp>
          <p:nvSpPr>
            <p:cNvPr id="489" name="Google Shape;489;p10"/>
            <p:cNvSpPr/>
            <p:nvPr/>
          </p:nvSpPr>
          <p:spPr>
            <a:xfrm>
              <a:off x="239419" y="241099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90" name="Google Shape;490;p10"/>
            <p:cNvPicPr preferRelativeResize="0"/>
            <p:nvPr/>
          </p:nvPicPr>
          <p:blipFill rotWithShape="1">
            <a:blip r:embed="rId8">
              <a:alphaModFix/>
            </a:blip>
            <a:srcRect/>
            <a:stretch/>
          </p:blipFill>
          <p:spPr>
            <a:xfrm>
              <a:off x="258875" y="2544072"/>
              <a:ext cx="435189" cy="194161"/>
            </a:xfrm>
            <a:prstGeom prst="rect">
              <a:avLst/>
            </a:prstGeom>
            <a:noFill/>
            <a:ln>
              <a:noFill/>
            </a:ln>
          </p:spPr>
        </p:pic>
      </p:grpSp>
      <p:grpSp>
        <p:nvGrpSpPr>
          <p:cNvPr id="491" name="Google Shape;491;p10"/>
          <p:cNvGrpSpPr/>
          <p:nvPr/>
        </p:nvGrpSpPr>
        <p:grpSpPr>
          <a:xfrm>
            <a:off x="2129355" y="4231820"/>
            <a:ext cx="455574" cy="439772"/>
            <a:chOff x="239419" y="2410992"/>
            <a:chExt cx="455574" cy="439772"/>
          </a:xfrm>
        </p:grpSpPr>
        <p:sp>
          <p:nvSpPr>
            <p:cNvPr id="492" name="Google Shape;492;p10"/>
            <p:cNvSpPr/>
            <p:nvPr/>
          </p:nvSpPr>
          <p:spPr>
            <a:xfrm>
              <a:off x="239419" y="241099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93" name="Google Shape;493;p10"/>
            <p:cNvPicPr preferRelativeResize="0"/>
            <p:nvPr/>
          </p:nvPicPr>
          <p:blipFill rotWithShape="1">
            <a:blip r:embed="rId9">
              <a:alphaModFix/>
            </a:blip>
            <a:srcRect/>
            <a:stretch/>
          </p:blipFill>
          <p:spPr>
            <a:xfrm>
              <a:off x="309522" y="2471503"/>
              <a:ext cx="335184" cy="335184"/>
            </a:xfrm>
            <a:prstGeom prst="rect">
              <a:avLst/>
            </a:prstGeom>
            <a:noFill/>
            <a:ln>
              <a:noFill/>
            </a:ln>
          </p:spPr>
        </p:pic>
      </p:grpSp>
      <p:grpSp>
        <p:nvGrpSpPr>
          <p:cNvPr id="494" name="Google Shape;494;p10"/>
          <p:cNvGrpSpPr/>
          <p:nvPr/>
        </p:nvGrpSpPr>
        <p:grpSpPr>
          <a:xfrm>
            <a:off x="4261679" y="4105658"/>
            <a:ext cx="455575" cy="447292"/>
            <a:chOff x="239419" y="1805902"/>
            <a:chExt cx="455575" cy="447292"/>
          </a:xfrm>
        </p:grpSpPr>
        <p:sp>
          <p:nvSpPr>
            <p:cNvPr id="495" name="Google Shape;495;p10"/>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96" name="Google Shape;496;p10"/>
            <p:cNvPicPr preferRelativeResize="0"/>
            <p:nvPr/>
          </p:nvPicPr>
          <p:blipFill rotWithShape="1">
            <a:blip r:embed="rId10">
              <a:alphaModFix/>
            </a:blip>
            <a:srcRect/>
            <a:stretch/>
          </p:blipFill>
          <p:spPr>
            <a:xfrm>
              <a:off x="257174" y="1815374"/>
              <a:ext cx="437820" cy="437820"/>
            </a:xfrm>
            <a:prstGeom prst="rect">
              <a:avLst/>
            </a:prstGeom>
            <a:noFill/>
            <a:ln>
              <a:noFill/>
            </a:ln>
          </p:spPr>
        </p:pic>
      </p:grpSp>
      <p:grpSp>
        <p:nvGrpSpPr>
          <p:cNvPr id="497" name="Google Shape;497;p10"/>
          <p:cNvGrpSpPr/>
          <p:nvPr/>
        </p:nvGrpSpPr>
        <p:grpSpPr>
          <a:xfrm>
            <a:off x="3994694" y="2441067"/>
            <a:ext cx="455574" cy="439772"/>
            <a:chOff x="239419" y="1805902"/>
            <a:chExt cx="455574" cy="439772"/>
          </a:xfrm>
        </p:grpSpPr>
        <p:sp>
          <p:nvSpPr>
            <p:cNvPr id="498" name="Google Shape;498;p10"/>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99" name="Google Shape;499;p10"/>
            <p:cNvPicPr preferRelativeResize="0"/>
            <p:nvPr/>
          </p:nvPicPr>
          <p:blipFill rotWithShape="1">
            <a:blip r:embed="rId11">
              <a:alphaModFix/>
            </a:blip>
            <a:srcRect/>
            <a:stretch/>
          </p:blipFill>
          <p:spPr>
            <a:xfrm>
              <a:off x="316693" y="1885304"/>
              <a:ext cx="295475" cy="290003"/>
            </a:xfrm>
            <a:prstGeom prst="rect">
              <a:avLst/>
            </a:prstGeom>
            <a:noFill/>
            <a:ln>
              <a:noFill/>
            </a:ln>
          </p:spPr>
        </p:pic>
      </p:grpSp>
      <p:grpSp>
        <p:nvGrpSpPr>
          <p:cNvPr id="500" name="Google Shape;500;p10"/>
          <p:cNvGrpSpPr/>
          <p:nvPr/>
        </p:nvGrpSpPr>
        <p:grpSpPr>
          <a:xfrm>
            <a:off x="2249110" y="2248395"/>
            <a:ext cx="455574" cy="439772"/>
            <a:chOff x="239419" y="1805902"/>
            <a:chExt cx="455574" cy="439772"/>
          </a:xfrm>
        </p:grpSpPr>
        <p:sp>
          <p:nvSpPr>
            <p:cNvPr id="501" name="Google Shape;501;p10"/>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02" name="Google Shape;502;p10"/>
            <p:cNvPicPr preferRelativeResize="0"/>
            <p:nvPr/>
          </p:nvPicPr>
          <p:blipFill rotWithShape="1">
            <a:blip r:embed="rId12">
              <a:alphaModFix/>
            </a:blip>
            <a:srcRect/>
            <a:stretch/>
          </p:blipFill>
          <p:spPr>
            <a:xfrm>
              <a:off x="327714" y="1841538"/>
              <a:ext cx="284664" cy="379551"/>
            </a:xfrm>
            <a:prstGeom prst="rect">
              <a:avLst/>
            </a:prstGeom>
            <a:noFill/>
            <a:ln>
              <a:noFill/>
            </a:ln>
          </p:spPr>
        </p:pic>
      </p:grpSp>
      <p:grpSp>
        <p:nvGrpSpPr>
          <p:cNvPr id="503" name="Google Shape;503;p10"/>
          <p:cNvGrpSpPr/>
          <p:nvPr/>
        </p:nvGrpSpPr>
        <p:grpSpPr>
          <a:xfrm>
            <a:off x="1871346" y="3227297"/>
            <a:ext cx="455574" cy="439772"/>
            <a:chOff x="239419" y="1805902"/>
            <a:chExt cx="455574" cy="439772"/>
          </a:xfrm>
        </p:grpSpPr>
        <p:sp>
          <p:nvSpPr>
            <p:cNvPr id="504" name="Google Shape;504;p10"/>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05" name="Google Shape;505;p10"/>
            <p:cNvPicPr preferRelativeResize="0"/>
            <p:nvPr/>
          </p:nvPicPr>
          <p:blipFill rotWithShape="1">
            <a:blip r:embed="rId13">
              <a:alphaModFix/>
            </a:blip>
            <a:srcRect/>
            <a:stretch/>
          </p:blipFill>
          <p:spPr>
            <a:xfrm>
              <a:off x="275749" y="1879807"/>
              <a:ext cx="342121" cy="305835"/>
            </a:xfrm>
            <a:prstGeom prst="rect">
              <a:avLst/>
            </a:prstGeom>
            <a:noFill/>
            <a:ln>
              <a:noFill/>
            </a:ln>
          </p:spPr>
        </p:pic>
      </p:grpSp>
      <p:grpSp>
        <p:nvGrpSpPr>
          <p:cNvPr id="506" name="Google Shape;506;p10"/>
          <p:cNvGrpSpPr/>
          <p:nvPr/>
        </p:nvGrpSpPr>
        <p:grpSpPr>
          <a:xfrm>
            <a:off x="3463084" y="3525285"/>
            <a:ext cx="455574" cy="439772"/>
            <a:chOff x="4566662" y="1900255"/>
            <a:chExt cx="455574" cy="439772"/>
          </a:xfrm>
        </p:grpSpPr>
        <p:sp>
          <p:nvSpPr>
            <p:cNvPr id="507" name="Google Shape;507;p10"/>
            <p:cNvSpPr/>
            <p:nvPr/>
          </p:nvSpPr>
          <p:spPr>
            <a:xfrm>
              <a:off x="4566662" y="1900255"/>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08" name="Google Shape;508;p10"/>
            <p:cNvPicPr preferRelativeResize="0"/>
            <p:nvPr/>
          </p:nvPicPr>
          <p:blipFill rotWithShape="1">
            <a:blip r:embed="rId14">
              <a:alphaModFix/>
            </a:blip>
            <a:srcRect/>
            <a:stretch/>
          </p:blipFill>
          <p:spPr>
            <a:xfrm>
              <a:off x="4619210" y="1929212"/>
              <a:ext cx="369332" cy="369332"/>
            </a:xfrm>
            <a:prstGeom prst="rect">
              <a:avLst/>
            </a:prstGeom>
            <a:noFill/>
            <a:ln>
              <a:noFill/>
            </a:ln>
          </p:spPr>
        </p:pic>
      </p:grpSp>
      <p:sp>
        <p:nvSpPr>
          <p:cNvPr id="509" name="Google Shape;509;p10"/>
          <p:cNvSpPr/>
          <p:nvPr/>
        </p:nvSpPr>
        <p:spPr>
          <a:xfrm rot="2983328">
            <a:off x="2573348" y="2119824"/>
            <a:ext cx="180000" cy="1261006"/>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10" name="Google Shape;510;p10"/>
          <p:cNvSpPr/>
          <p:nvPr/>
        </p:nvSpPr>
        <p:spPr>
          <a:xfrm>
            <a:off x="3209311" y="2401628"/>
            <a:ext cx="180000" cy="2374181"/>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11" name="Google Shape;511;p10"/>
          <p:cNvSpPr/>
          <p:nvPr/>
        </p:nvSpPr>
        <p:spPr>
          <a:xfrm rot="7698068">
            <a:off x="3767926" y="2088223"/>
            <a:ext cx="180000" cy="569887"/>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12" name="Google Shape;512;p10"/>
          <p:cNvSpPr/>
          <p:nvPr/>
        </p:nvSpPr>
        <p:spPr>
          <a:xfrm rot="8552292">
            <a:off x="3813854" y="2240115"/>
            <a:ext cx="180000" cy="1152000"/>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13" name="Google Shape;513;p10"/>
          <p:cNvSpPr/>
          <p:nvPr/>
        </p:nvSpPr>
        <p:spPr>
          <a:xfrm rot="7667053">
            <a:off x="3986776" y="3771945"/>
            <a:ext cx="180000" cy="530227"/>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14" name="Google Shape;514;p10"/>
          <p:cNvSpPr/>
          <p:nvPr/>
        </p:nvSpPr>
        <p:spPr>
          <a:xfrm rot="9768290">
            <a:off x="2120230" y="3699943"/>
            <a:ext cx="180000" cy="530227"/>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15" name="Google Shape;515;p10"/>
          <p:cNvSpPr/>
          <p:nvPr/>
        </p:nvSpPr>
        <p:spPr>
          <a:xfrm rot="3835432">
            <a:off x="2803951" y="2084699"/>
            <a:ext cx="180000" cy="396000"/>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16" name="Google Shape;516;p10"/>
          <p:cNvSpPr/>
          <p:nvPr/>
        </p:nvSpPr>
        <p:spPr>
          <a:xfrm rot="2629151">
            <a:off x="4158238" y="4473591"/>
            <a:ext cx="180000" cy="396000"/>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517" name="Google Shape;517;p10"/>
          <p:cNvGrpSpPr/>
          <p:nvPr/>
        </p:nvGrpSpPr>
        <p:grpSpPr>
          <a:xfrm>
            <a:off x="3030598" y="2912864"/>
            <a:ext cx="592083" cy="592083"/>
            <a:chOff x="167325" y="1732349"/>
            <a:chExt cx="592083" cy="592083"/>
          </a:xfrm>
        </p:grpSpPr>
        <p:sp>
          <p:nvSpPr>
            <p:cNvPr id="518" name="Google Shape;518;p10"/>
            <p:cNvSpPr/>
            <p:nvPr/>
          </p:nvSpPr>
          <p:spPr>
            <a:xfrm>
              <a:off x="239419" y="1805902"/>
              <a:ext cx="455574" cy="439772"/>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19" name="Google Shape;519;p10"/>
            <p:cNvPicPr preferRelativeResize="0"/>
            <p:nvPr/>
          </p:nvPicPr>
          <p:blipFill rotWithShape="1">
            <a:blip r:embed="rId15">
              <a:alphaModFix/>
            </a:blip>
            <a:srcRect/>
            <a:stretch/>
          </p:blipFill>
          <p:spPr>
            <a:xfrm>
              <a:off x="167325" y="1732349"/>
              <a:ext cx="592083" cy="592083"/>
            </a:xfrm>
            <a:prstGeom prst="rect">
              <a:avLst/>
            </a:prstGeom>
            <a:noFill/>
            <a:ln>
              <a:noFill/>
            </a:ln>
          </p:spPr>
        </p:pic>
      </p:grpSp>
      <p:sp>
        <p:nvSpPr>
          <p:cNvPr id="520" name="Google Shape;520;p10"/>
          <p:cNvSpPr/>
          <p:nvPr/>
        </p:nvSpPr>
        <p:spPr>
          <a:xfrm rot="7378180">
            <a:off x="2666151" y="4500096"/>
            <a:ext cx="180000" cy="530227"/>
          </a:xfrm>
          <a:prstGeom prst="upDownArrow">
            <a:avLst>
              <a:gd name="adj1" fmla="val 50000"/>
              <a:gd name="adj2" fmla="val 50000"/>
            </a:avLst>
          </a:prstGeom>
          <a:solidFill>
            <a:schemeClr val="accent5"/>
          </a:solidFill>
          <a:ln w="12700" cap="flat" cmpd="sng">
            <a:solidFill>
              <a:srgbClr val="538A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21" name="Google Shape;521;p10"/>
          <p:cNvSpPr txBox="1"/>
          <p:nvPr/>
        </p:nvSpPr>
        <p:spPr>
          <a:xfrm>
            <a:off x="633004" y="5913915"/>
            <a:ext cx="5737529" cy="73684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20000"/>
              </a:lnSpc>
              <a:spcBef>
                <a:spcPts val="0"/>
              </a:spcBef>
              <a:spcAft>
                <a:spcPts val="0"/>
              </a:spcAft>
              <a:buClr>
                <a:srgbClr val="FFFFFF"/>
              </a:buClr>
              <a:buSzPts val="2000"/>
              <a:buFont typeface="Arial"/>
              <a:buNone/>
              <a:tabLst/>
              <a:defRPr/>
            </a:pPr>
            <a:r>
              <a:rPr kumimoji="0" lang="en-US" sz="2000" b="1" i="1" u="none" strike="noStrike" kern="0" cap="none" spc="0" normalizeH="0" baseline="0" noProof="0" dirty="0">
                <a:ln>
                  <a:noFill/>
                </a:ln>
                <a:solidFill>
                  <a:srgbClr val="FFFFFF"/>
                </a:solidFill>
                <a:effectLst/>
                <a:uLnTx/>
                <a:uFillTx/>
                <a:latin typeface="Arial"/>
                <a:ea typeface="Arial"/>
                <a:cs typeface="Arial"/>
                <a:sym typeface="Arial"/>
              </a:rPr>
              <a:t>“Pipelines seem to be becoming our new future </a:t>
            </a:r>
            <a:r>
              <a:rPr kumimoji="0" lang="en-US" sz="2000" b="1" i="1" u="none" strike="noStrike" kern="0" cap="none" spc="0" normalizeH="0" baseline="0" noProof="0" dirty="0" err="1">
                <a:ln>
                  <a:noFill/>
                </a:ln>
                <a:solidFill>
                  <a:srgbClr val="FFFFFF"/>
                </a:solidFill>
                <a:effectLst/>
                <a:uLnTx/>
                <a:uFillTx/>
                <a:latin typeface="Arial"/>
                <a:ea typeface="Arial"/>
                <a:cs typeface="Arial"/>
                <a:sym typeface="Arial"/>
              </a:rPr>
              <a:t>unmanagable</a:t>
            </a:r>
            <a:r>
              <a:rPr kumimoji="0" lang="en-US" sz="2000" b="1" i="1" u="none" strike="noStrike" kern="0" cap="none" spc="0" normalizeH="0" baseline="0" noProof="0" dirty="0">
                <a:ln>
                  <a:noFill/>
                </a:ln>
                <a:solidFill>
                  <a:srgbClr val="FFFFFF"/>
                </a:solidFill>
                <a:effectLst/>
                <a:uLnTx/>
                <a:uFillTx/>
                <a:latin typeface="Arial"/>
                <a:ea typeface="Arial"/>
                <a:cs typeface="Arial"/>
                <a:sym typeface="Arial"/>
              </a:rPr>
              <a:t> legacy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22" name="Google Shape;522;p10"/>
          <p:cNvPicPr preferRelativeResize="0"/>
          <p:nvPr/>
        </p:nvPicPr>
        <p:blipFill rotWithShape="1">
          <a:blip r:embed="rId16">
            <a:alphaModFix/>
          </a:blip>
          <a:srcRect/>
          <a:stretch/>
        </p:blipFill>
        <p:spPr>
          <a:xfrm>
            <a:off x="9876963" y="1838848"/>
            <a:ext cx="828269" cy="954661"/>
          </a:xfrm>
          <a:prstGeom prst="rect">
            <a:avLst/>
          </a:prstGeom>
          <a:noFill/>
          <a:ln>
            <a:noFill/>
          </a:ln>
        </p:spPr>
      </p:pic>
      <p:pic>
        <p:nvPicPr>
          <p:cNvPr id="523" name="Google Shape;523;p10"/>
          <p:cNvPicPr preferRelativeResize="0"/>
          <p:nvPr/>
        </p:nvPicPr>
        <p:blipFill rotWithShape="1">
          <a:blip r:embed="rId16">
            <a:alphaModFix/>
          </a:blip>
          <a:srcRect/>
          <a:stretch/>
        </p:blipFill>
        <p:spPr>
          <a:xfrm>
            <a:off x="9865954" y="3128943"/>
            <a:ext cx="828269" cy="954661"/>
          </a:xfrm>
          <a:prstGeom prst="rect">
            <a:avLst/>
          </a:prstGeom>
          <a:noFill/>
          <a:ln>
            <a:noFill/>
          </a:ln>
        </p:spPr>
      </p:pic>
      <p:pic>
        <p:nvPicPr>
          <p:cNvPr id="524" name="Google Shape;524;p10"/>
          <p:cNvPicPr preferRelativeResize="0"/>
          <p:nvPr/>
        </p:nvPicPr>
        <p:blipFill rotWithShape="1">
          <a:blip r:embed="rId16">
            <a:alphaModFix/>
          </a:blip>
          <a:srcRect/>
          <a:stretch/>
        </p:blipFill>
        <p:spPr>
          <a:xfrm>
            <a:off x="9865952" y="4508907"/>
            <a:ext cx="828269" cy="954661"/>
          </a:xfrm>
          <a:prstGeom prst="rect">
            <a:avLst/>
          </a:prstGeom>
          <a:noFill/>
          <a:ln>
            <a:noFill/>
          </a:ln>
        </p:spPr>
      </p:pic>
      <p:pic>
        <p:nvPicPr>
          <p:cNvPr id="525" name="Google Shape;525;p10"/>
          <p:cNvPicPr preferRelativeResize="0"/>
          <p:nvPr/>
        </p:nvPicPr>
        <p:blipFill rotWithShape="1">
          <a:blip r:embed="rId16">
            <a:alphaModFix/>
          </a:blip>
          <a:srcRect/>
          <a:stretch/>
        </p:blipFill>
        <p:spPr>
          <a:xfrm>
            <a:off x="8434819" y="1838848"/>
            <a:ext cx="828269" cy="954661"/>
          </a:xfrm>
          <a:prstGeom prst="rect">
            <a:avLst/>
          </a:prstGeom>
          <a:noFill/>
          <a:ln>
            <a:noFill/>
          </a:ln>
        </p:spPr>
      </p:pic>
      <p:pic>
        <p:nvPicPr>
          <p:cNvPr id="526" name="Google Shape;526;p10"/>
          <p:cNvPicPr preferRelativeResize="0"/>
          <p:nvPr/>
        </p:nvPicPr>
        <p:blipFill rotWithShape="1">
          <a:blip r:embed="rId16">
            <a:alphaModFix/>
          </a:blip>
          <a:srcRect/>
          <a:stretch/>
        </p:blipFill>
        <p:spPr>
          <a:xfrm>
            <a:off x="8423810" y="3128943"/>
            <a:ext cx="828269" cy="954661"/>
          </a:xfrm>
          <a:prstGeom prst="rect">
            <a:avLst/>
          </a:prstGeom>
          <a:noFill/>
          <a:ln>
            <a:noFill/>
          </a:ln>
        </p:spPr>
      </p:pic>
      <p:pic>
        <p:nvPicPr>
          <p:cNvPr id="527" name="Google Shape;527;p10"/>
          <p:cNvPicPr preferRelativeResize="0"/>
          <p:nvPr/>
        </p:nvPicPr>
        <p:blipFill rotWithShape="1">
          <a:blip r:embed="rId16">
            <a:alphaModFix/>
          </a:blip>
          <a:srcRect/>
          <a:stretch/>
        </p:blipFill>
        <p:spPr>
          <a:xfrm>
            <a:off x="8423808" y="4508907"/>
            <a:ext cx="828269" cy="954661"/>
          </a:xfrm>
          <a:prstGeom prst="rect">
            <a:avLst/>
          </a:prstGeom>
          <a:noFill/>
          <a:ln>
            <a:noFill/>
          </a:ln>
        </p:spPr>
      </p:pic>
      <p:pic>
        <p:nvPicPr>
          <p:cNvPr id="528" name="Google Shape;528;p10"/>
          <p:cNvPicPr preferRelativeResize="0"/>
          <p:nvPr/>
        </p:nvPicPr>
        <p:blipFill rotWithShape="1">
          <a:blip r:embed="rId16">
            <a:alphaModFix/>
          </a:blip>
          <a:srcRect/>
          <a:stretch/>
        </p:blipFill>
        <p:spPr>
          <a:xfrm>
            <a:off x="6977623" y="1838848"/>
            <a:ext cx="828269" cy="954661"/>
          </a:xfrm>
          <a:prstGeom prst="rect">
            <a:avLst/>
          </a:prstGeom>
          <a:noFill/>
          <a:ln>
            <a:noFill/>
          </a:ln>
        </p:spPr>
      </p:pic>
      <p:pic>
        <p:nvPicPr>
          <p:cNvPr id="529" name="Google Shape;529;p10"/>
          <p:cNvPicPr preferRelativeResize="0"/>
          <p:nvPr/>
        </p:nvPicPr>
        <p:blipFill rotWithShape="1">
          <a:blip r:embed="rId16">
            <a:alphaModFix/>
          </a:blip>
          <a:srcRect/>
          <a:stretch/>
        </p:blipFill>
        <p:spPr>
          <a:xfrm>
            <a:off x="6966614" y="3128943"/>
            <a:ext cx="828269" cy="954661"/>
          </a:xfrm>
          <a:prstGeom prst="rect">
            <a:avLst/>
          </a:prstGeom>
          <a:noFill/>
          <a:ln>
            <a:noFill/>
          </a:ln>
        </p:spPr>
      </p:pic>
      <p:pic>
        <p:nvPicPr>
          <p:cNvPr id="530" name="Google Shape;530;p10"/>
          <p:cNvPicPr preferRelativeResize="0"/>
          <p:nvPr/>
        </p:nvPicPr>
        <p:blipFill rotWithShape="1">
          <a:blip r:embed="rId16">
            <a:alphaModFix/>
          </a:blip>
          <a:srcRect/>
          <a:stretch/>
        </p:blipFill>
        <p:spPr>
          <a:xfrm>
            <a:off x="6966612" y="4508907"/>
            <a:ext cx="828269" cy="954661"/>
          </a:xfrm>
          <a:prstGeom prst="rect">
            <a:avLst/>
          </a:prstGeom>
          <a:noFill/>
          <a:ln>
            <a:noFill/>
          </a:ln>
        </p:spPr>
      </p:pic>
      <p:sp>
        <p:nvSpPr>
          <p:cNvPr id="59" name="Google Shape;537;p11">
            <a:extLst>
              <a:ext uri="{FF2B5EF4-FFF2-40B4-BE49-F238E27FC236}">
                <a16:creationId xmlns:a16="http://schemas.microsoft.com/office/drawing/2014/main" id="{46485608-FC25-EA44-84B7-933272C90993}"/>
              </a:ext>
            </a:extLst>
          </p:cNvPr>
          <p:cNvSpPr txBox="1"/>
          <p:nvPr/>
        </p:nvSpPr>
        <p:spPr>
          <a:xfrm>
            <a:off x="5841278" y="2320728"/>
            <a:ext cx="1507023" cy="2596675"/>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pipeline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stages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stage('Deploy to dev namespace')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container(‘helm’)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stage('Run tests')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container(‘hey’)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stage(‘Evaluate performance’)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container(‘curl’)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if (evaluation.passed)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stage('Deploy to staging')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container(‘helm’)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Courier New"/>
              <a:buNone/>
              <a:tabLst/>
              <a:defRPr/>
            </a:pPr>
            <a:r>
              <a:rPr kumimoji="0" lang="en-US" sz="600" b="0" i="0" u="none" strike="noStrike" kern="0" cap="none" spc="0" normalizeH="0" baseline="0" noProof="0">
                <a:ln>
                  <a:noFill/>
                </a:ln>
                <a:solidFill>
                  <a:srgbClr val="0F1419"/>
                </a:solidFill>
                <a:effectLst/>
                <a:uLnTx/>
                <a:uFillTx/>
                <a:latin typeface="Courier New"/>
                <a:ea typeface="Courier New"/>
                <a:cs typeface="Courier New"/>
                <a:sym typeface="Courier New"/>
              </a:rPr>
              <a:t>}</a:t>
            </a: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600"/>
              <a:buFont typeface="Arial"/>
              <a:buNone/>
              <a:tabLst/>
              <a:defRPr/>
            </a:pPr>
            <a:endParaRPr kumimoji="0" sz="6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60" name="Google Shape;538;p11">
            <a:extLst>
              <a:ext uri="{FF2B5EF4-FFF2-40B4-BE49-F238E27FC236}">
                <a16:creationId xmlns:a16="http://schemas.microsoft.com/office/drawing/2014/main" id="{3438FFFC-83CE-3C4A-97A6-2296765C67F5}"/>
              </a:ext>
            </a:extLst>
          </p:cNvPr>
          <p:cNvSpPr txBox="1"/>
          <p:nvPr/>
        </p:nvSpPr>
        <p:spPr>
          <a:xfrm>
            <a:off x="5307663" y="1856510"/>
            <a:ext cx="2567356" cy="499163"/>
          </a:xfrm>
          <a:prstGeom prst="rect">
            <a:avLst/>
          </a:prstGeom>
          <a:noFill/>
          <a:ln>
            <a:noFill/>
          </a:ln>
        </p:spPr>
        <p:txBody>
          <a:bodyPr spcFirstLastPara="1" wrap="square" lIns="91425" tIns="45700" rIns="91425" bIns="45700" anchor="t" anchorCtr="0">
            <a:normAutofit/>
          </a:bodyPr>
          <a:lstStyle/>
          <a:p>
            <a:pPr marL="0" marR="0" lvl="0" indent="0" algn="ctr" defTabSz="914400" rtl="0" eaLnBrk="1" fontAlgn="auto" latinLnBrk="0" hangingPunct="1">
              <a:lnSpc>
                <a:spcPct val="120000"/>
              </a:lnSpc>
              <a:spcBef>
                <a:spcPts val="0"/>
              </a:spcBef>
              <a:spcAft>
                <a:spcPts val="0"/>
              </a:spcAft>
              <a:buClr>
                <a:srgbClr val="FFFFFF"/>
              </a:buClr>
              <a:buSzPts val="1200"/>
              <a:buFont typeface="Arial"/>
              <a:buNone/>
              <a:tabLst/>
              <a:defRPr/>
            </a:pPr>
            <a:r>
              <a:rPr kumimoji="0" lang="en-US" sz="1200" b="1" i="0" u="none" strike="noStrike" kern="0" cap="none" spc="0" normalizeH="0" baseline="0" noProof="0">
                <a:ln>
                  <a:noFill/>
                </a:ln>
                <a:solidFill>
                  <a:srgbClr val="FFFFFF"/>
                </a:solidFill>
                <a:effectLst/>
                <a:uLnTx/>
                <a:uFillTx/>
                <a:latin typeface="Arial"/>
                <a:ea typeface="Arial"/>
                <a:cs typeface="Arial"/>
                <a:sym typeface="Arial"/>
              </a:rPr>
              <a:t>1 Service = 1 Pipeline</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1" name="Google Shape;539;p11">
            <a:extLst>
              <a:ext uri="{FF2B5EF4-FFF2-40B4-BE49-F238E27FC236}">
                <a16:creationId xmlns:a16="http://schemas.microsoft.com/office/drawing/2014/main" id="{766A362A-705E-D246-B883-D236E07BA0CA}"/>
              </a:ext>
            </a:extLst>
          </p:cNvPr>
          <p:cNvSpPr txBox="1"/>
          <p:nvPr/>
        </p:nvSpPr>
        <p:spPr>
          <a:xfrm>
            <a:off x="7801703" y="2320728"/>
            <a:ext cx="777091" cy="1240893"/>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pipeline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stage('Deploy to dev namespace')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container(‘helm’)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stage('Run tests')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container(‘jmeter’)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stage(‘Evaluate performance’)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container(‘curl’)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if (evaluation.passed)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stage('Deploy to staging')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container(‘helm’)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Arial"/>
              <a:buNone/>
              <a:tabLst/>
              <a:defRPr/>
            </a:pP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62" name="Google Shape;540;p11">
            <a:extLst>
              <a:ext uri="{FF2B5EF4-FFF2-40B4-BE49-F238E27FC236}">
                <a16:creationId xmlns:a16="http://schemas.microsoft.com/office/drawing/2014/main" id="{7A53D01B-ABFD-0545-9B9B-C4A86B5EDB37}"/>
              </a:ext>
            </a:extLst>
          </p:cNvPr>
          <p:cNvSpPr txBox="1"/>
          <p:nvPr/>
        </p:nvSpPr>
        <p:spPr>
          <a:xfrm>
            <a:off x="8684753" y="2320728"/>
            <a:ext cx="777091" cy="1240893"/>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pipeline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stage('Deploy to dev namespace')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container(‘kustomize’)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stage('Run tests')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container(‘jmeter’)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stage(‘Evaluate performance’)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container(‘curl’)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if (evaluation.passed)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stage('Deploy to staging')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container(‘helm’)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Arial"/>
              <a:buNone/>
              <a:tabLst/>
              <a:defRPr/>
            </a:pP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63" name="Google Shape;541;p11">
            <a:extLst>
              <a:ext uri="{FF2B5EF4-FFF2-40B4-BE49-F238E27FC236}">
                <a16:creationId xmlns:a16="http://schemas.microsoft.com/office/drawing/2014/main" id="{969D7235-1CA1-CE44-9FB2-23953C17660B}"/>
              </a:ext>
            </a:extLst>
          </p:cNvPr>
          <p:cNvSpPr txBox="1"/>
          <p:nvPr/>
        </p:nvSpPr>
        <p:spPr>
          <a:xfrm>
            <a:off x="8684753" y="3676510"/>
            <a:ext cx="777091" cy="1240893"/>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pipeline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stage('Deploy to dev namespace')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container(‘helm’)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stage('Run tests')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container(‘selenium’)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highlight>
                <a:srgbClr val="00FF00"/>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Arial"/>
              <a:buNone/>
              <a:tabLst/>
              <a:defRPr/>
            </a:pP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if (evaluation.passed)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stage('Deploy to staging')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container(‘helm’)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Arial"/>
              <a:buNone/>
              <a:tabLst/>
              <a:defRPr/>
            </a:pP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64" name="Google Shape;542;p11">
            <a:extLst>
              <a:ext uri="{FF2B5EF4-FFF2-40B4-BE49-F238E27FC236}">
                <a16:creationId xmlns:a16="http://schemas.microsoft.com/office/drawing/2014/main" id="{DFC844DC-D7DC-8741-915F-661EC42052D4}"/>
              </a:ext>
            </a:extLst>
          </p:cNvPr>
          <p:cNvSpPr txBox="1"/>
          <p:nvPr/>
        </p:nvSpPr>
        <p:spPr>
          <a:xfrm>
            <a:off x="7800006" y="3676510"/>
            <a:ext cx="777091" cy="1240893"/>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pipeline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stage('Deploy to dev namespace')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container(‘helm’)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stage('Run tests')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container(‘jmeter’)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stage(‘Evaluate performance’)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container(‘curl’)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if (evaluation.passed)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stage('Deploy to staging')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steps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container(‘helm’)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  }</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Courier New"/>
              <a:buNone/>
              <a:tabLst/>
              <a:defRPr/>
            </a:pPr>
            <a:r>
              <a:rPr kumimoji="0" lang="en-US" sz="300" b="0" i="0" u="none" strike="noStrike" kern="0" cap="none" spc="0" normalizeH="0" baseline="0" noProof="0">
                <a:ln>
                  <a:noFill/>
                </a:ln>
                <a:solidFill>
                  <a:srgbClr val="0F1419"/>
                </a:solidFill>
                <a:effectLst/>
                <a:uLnTx/>
                <a:uFillTx/>
                <a:latin typeface="Courier New"/>
                <a:ea typeface="Courier New"/>
                <a:cs typeface="Courier New"/>
                <a:sym typeface="Courier New"/>
              </a:rPr>
              <a:t>}</a:t>
            </a: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F1419"/>
              </a:buClr>
              <a:buSzPts val="300"/>
              <a:buFont typeface="Arial"/>
              <a:buNone/>
              <a:tabLst/>
              <a:defRPr/>
            </a:pPr>
            <a:endParaRPr kumimoji="0" sz="3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65" name="Google Shape;543;p11">
            <a:extLst>
              <a:ext uri="{FF2B5EF4-FFF2-40B4-BE49-F238E27FC236}">
                <a16:creationId xmlns:a16="http://schemas.microsoft.com/office/drawing/2014/main" id="{66304D03-FF7A-4744-8554-9513380DEB55}"/>
              </a:ext>
            </a:extLst>
          </p:cNvPr>
          <p:cNvSpPr txBox="1"/>
          <p:nvPr/>
        </p:nvSpPr>
        <p:spPr>
          <a:xfrm>
            <a:off x="7643227" y="1856510"/>
            <a:ext cx="2083051" cy="384630"/>
          </a:xfrm>
          <a:prstGeom prst="rect">
            <a:avLst/>
          </a:prstGeom>
          <a:noFill/>
          <a:ln>
            <a:noFill/>
          </a:ln>
        </p:spPr>
        <p:txBody>
          <a:bodyPr spcFirstLastPara="1" wrap="square" lIns="91425" tIns="45700" rIns="91425" bIns="45700" anchor="t" anchorCtr="0">
            <a:normAutofit/>
          </a:bodyPr>
          <a:lstStyle/>
          <a:p>
            <a:pPr marL="0" marR="0" lvl="0" indent="0" algn="ctr" defTabSz="914400" rtl="0" eaLnBrk="1" fontAlgn="auto" latinLnBrk="0" hangingPunct="1">
              <a:lnSpc>
                <a:spcPct val="120000"/>
              </a:lnSpc>
              <a:spcBef>
                <a:spcPts val="0"/>
              </a:spcBef>
              <a:spcAft>
                <a:spcPts val="0"/>
              </a:spcAft>
              <a:buClr>
                <a:srgbClr val="FFFFFF"/>
              </a:buClr>
              <a:buSzPts val="1200"/>
              <a:buFont typeface="Arial"/>
              <a:buNone/>
              <a:tabLst/>
              <a:defRPr/>
            </a:pPr>
            <a:r>
              <a:rPr kumimoji="0" lang="en-US" sz="1200" b="1" i="0" u="none" strike="noStrike" kern="0" cap="none" spc="0" normalizeH="0" baseline="0" noProof="0">
                <a:ln>
                  <a:noFill/>
                </a:ln>
                <a:solidFill>
                  <a:srgbClr val="FFFFFF"/>
                </a:solidFill>
                <a:effectLst/>
                <a:uLnTx/>
                <a:uFillTx/>
                <a:latin typeface="Arial"/>
                <a:ea typeface="Arial"/>
                <a:cs typeface="Arial"/>
                <a:sym typeface="Arial"/>
              </a:rPr>
              <a:t>1 Team = x Pipelines</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6" name="Google Shape;544;p11">
            <a:extLst>
              <a:ext uri="{FF2B5EF4-FFF2-40B4-BE49-F238E27FC236}">
                <a16:creationId xmlns:a16="http://schemas.microsoft.com/office/drawing/2014/main" id="{1C7546AB-A8D2-AF40-A3B1-AA2FB4B5857D}"/>
              </a:ext>
            </a:extLst>
          </p:cNvPr>
          <p:cNvSpPr txBox="1"/>
          <p:nvPr/>
        </p:nvSpPr>
        <p:spPr>
          <a:xfrm>
            <a:off x="9882256" y="2310797"/>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67" name="Google Shape;545;p11">
            <a:extLst>
              <a:ext uri="{FF2B5EF4-FFF2-40B4-BE49-F238E27FC236}">
                <a16:creationId xmlns:a16="http://schemas.microsoft.com/office/drawing/2014/main" id="{D466E4EA-899A-6F49-A0B5-A1C5C5A3DE60}"/>
              </a:ext>
            </a:extLst>
          </p:cNvPr>
          <p:cNvSpPr txBox="1"/>
          <p:nvPr/>
        </p:nvSpPr>
        <p:spPr>
          <a:xfrm>
            <a:off x="10228433" y="2310797"/>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68" name="Google Shape;546;p11">
            <a:extLst>
              <a:ext uri="{FF2B5EF4-FFF2-40B4-BE49-F238E27FC236}">
                <a16:creationId xmlns:a16="http://schemas.microsoft.com/office/drawing/2014/main" id="{00485778-AEC9-3740-932F-49E6EC378C51}"/>
              </a:ext>
            </a:extLst>
          </p:cNvPr>
          <p:cNvSpPr txBox="1"/>
          <p:nvPr/>
        </p:nvSpPr>
        <p:spPr>
          <a:xfrm>
            <a:off x="10228433" y="2951716"/>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69" name="Google Shape;547;p11">
            <a:extLst>
              <a:ext uri="{FF2B5EF4-FFF2-40B4-BE49-F238E27FC236}">
                <a16:creationId xmlns:a16="http://schemas.microsoft.com/office/drawing/2014/main" id="{00B0FF0C-84E1-DF44-ABDB-F359930D0412}"/>
              </a:ext>
            </a:extLst>
          </p:cNvPr>
          <p:cNvSpPr txBox="1"/>
          <p:nvPr/>
        </p:nvSpPr>
        <p:spPr>
          <a:xfrm>
            <a:off x="9882256" y="2951716"/>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0" name="Google Shape;548;p11">
            <a:extLst>
              <a:ext uri="{FF2B5EF4-FFF2-40B4-BE49-F238E27FC236}">
                <a16:creationId xmlns:a16="http://schemas.microsoft.com/office/drawing/2014/main" id="{F0A3E830-7052-AE42-A646-CC0E4845A3C8}"/>
              </a:ext>
            </a:extLst>
          </p:cNvPr>
          <p:cNvSpPr txBox="1"/>
          <p:nvPr/>
        </p:nvSpPr>
        <p:spPr>
          <a:xfrm>
            <a:off x="10621649" y="2310797"/>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1" name="Google Shape;549;p11">
            <a:extLst>
              <a:ext uri="{FF2B5EF4-FFF2-40B4-BE49-F238E27FC236}">
                <a16:creationId xmlns:a16="http://schemas.microsoft.com/office/drawing/2014/main" id="{4C12D510-4614-2A4D-A1C2-0EE6727BE1E3}"/>
              </a:ext>
            </a:extLst>
          </p:cNvPr>
          <p:cNvSpPr txBox="1"/>
          <p:nvPr/>
        </p:nvSpPr>
        <p:spPr>
          <a:xfrm>
            <a:off x="10967826" y="2310797"/>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2" name="Google Shape;550;p11">
            <a:extLst>
              <a:ext uri="{FF2B5EF4-FFF2-40B4-BE49-F238E27FC236}">
                <a16:creationId xmlns:a16="http://schemas.microsoft.com/office/drawing/2014/main" id="{BF1048F6-BDB6-6E4A-8B12-6A4EFE212430}"/>
              </a:ext>
            </a:extLst>
          </p:cNvPr>
          <p:cNvSpPr txBox="1"/>
          <p:nvPr/>
        </p:nvSpPr>
        <p:spPr>
          <a:xfrm>
            <a:off x="10967826" y="2951716"/>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3" name="Google Shape;551;p11">
            <a:extLst>
              <a:ext uri="{FF2B5EF4-FFF2-40B4-BE49-F238E27FC236}">
                <a16:creationId xmlns:a16="http://schemas.microsoft.com/office/drawing/2014/main" id="{D1CFD779-5721-5344-B9E7-4C598A49C83B}"/>
              </a:ext>
            </a:extLst>
          </p:cNvPr>
          <p:cNvSpPr txBox="1"/>
          <p:nvPr/>
        </p:nvSpPr>
        <p:spPr>
          <a:xfrm>
            <a:off x="10621649" y="2951716"/>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4" name="Google Shape;552;p11">
            <a:extLst>
              <a:ext uri="{FF2B5EF4-FFF2-40B4-BE49-F238E27FC236}">
                <a16:creationId xmlns:a16="http://schemas.microsoft.com/office/drawing/2014/main" id="{35897C25-4764-F64B-A9CC-7FEB77ED188C}"/>
              </a:ext>
            </a:extLst>
          </p:cNvPr>
          <p:cNvSpPr txBox="1"/>
          <p:nvPr/>
        </p:nvSpPr>
        <p:spPr>
          <a:xfrm>
            <a:off x="9882256" y="3671764"/>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5" name="Google Shape;553;p11">
            <a:extLst>
              <a:ext uri="{FF2B5EF4-FFF2-40B4-BE49-F238E27FC236}">
                <a16:creationId xmlns:a16="http://schemas.microsoft.com/office/drawing/2014/main" id="{86B5ADDF-BDD1-3749-A673-007EF9FBEFC9}"/>
              </a:ext>
            </a:extLst>
          </p:cNvPr>
          <p:cNvSpPr txBox="1"/>
          <p:nvPr/>
        </p:nvSpPr>
        <p:spPr>
          <a:xfrm>
            <a:off x="10228433" y="3671764"/>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6" name="Google Shape;554;p11">
            <a:extLst>
              <a:ext uri="{FF2B5EF4-FFF2-40B4-BE49-F238E27FC236}">
                <a16:creationId xmlns:a16="http://schemas.microsoft.com/office/drawing/2014/main" id="{AFBCC2D8-1921-8E44-AD38-5C47E338CCF5}"/>
              </a:ext>
            </a:extLst>
          </p:cNvPr>
          <p:cNvSpPr txBox="1"/>
          <p:nvPr/>
        </p:nvSpPr>
        <p:spPr>
          <a:xfrm>
            <a:off x="10228433" y="4312683"/>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7" name="Google Shape;555;p11">
            <a:extLst>
              <a:ext uri="{FF2B5EF4-FFF2-40B4-BE49-F238E27FC236}">
                <a16:creationId xmlns:a16="http://schemas.microsoft.com/office/drawing/2014/main" id="{21A8E781-8286-4547-9AB6-1745CBC2C0EF}"/>
              </a:ext>
            </a:extLst>
          </p:cNvPr>
          <p:cNvSpPr txBox="1"/>
          <p:nvPr/>
        </p:nvSpPr>
        <p:spPr>
          <a:xfrm>
            <a:off x="9882256" y="4312683"/>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8" name="Google Shape;556;p11">
            <a:extLst>
              <a:ext uri="{FF2B5EF4-FFF2-40B4-BE49-F238E27FC236}">
                <a16:creationId xmlns:a16="http://schemas.microsoft.com/office/drawing/2014/main" id="{20BBA0E4-29D9-4A46-B4B1-234F27F20D9E}"/>
              </a:ext>
            </a:extLst>
          </p:cNvPr>
          <p:cNvSpPr txBox="1"/>
          <p:nvPr/>
        </p:nvSpPr>
        <p:spPr>
          <a:xfrm>
            <a:off x="10621649" y="3671764"/>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79" name="Google Shape;557;p11">
            <a:extLst>
              <a:ext uri="{FF2B5EF4-FFF2-40B4-BE49-F238E27FC236}">
                <a16:creationId xmlns:a16="http://schemas.microsoft.com/office/drawing/2014/main" id="{BE643D12-B040-3949-983E-22F54B139C23}"/>
              </a:ext>
            </a:extLst>
          </p:cNvPr>
          <p:cNvSpPr txBox="1"/>
          <p:nvPr/>
        </p:nvSpPr>
        <p:spPr>
          <a:xfrm>
            <a:off x="10967826" y="3671764"/>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80" name="Google Shape;558;p11">
            <a:extLst>
              <a:ext uri="{FF2B5EF4-FFF2-40B4-BE49-F238E27FC236}">
                <a16:creationId xmlns:a16="http://schemas.microsoft.com/office/drawing/2014/main" id="{04801DD9-E7C9-9D46-B0AB-0060BC61F5DF}"/>
              </a:ext>
            </a:extLst>
          </p:cNvPr>
          <p:cNvSpPr txBox="1"/>
          <p:nvPr/>
        </p:nvSpPr>
        <p:spPr>
          <a:xfrm>
            <a:off x="10967826" y="4312683"/>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sp>
        <p:nvSpPr>
          <p:cNvPr id="81" name="Google Shape;559;p11">
            <a:extLst>
              <a:ext uri="{FF2B5EF4-FFF2-40B4-BE49-F238E27FC236}">
                <a16:creationId xmlns:a16="http://schemas.microsoft.com/office/drawing/2014/main" id="{A9F732AA-7D78-1643-BE5D-80E053B33C04}"/>
              </a:ext>
            </a:extLst>
          </p:cNvPr>
          <p:cNvSpPr txBox="1"/>
          <p:nvPr/>
        </p:nvSpPr>
        <p:spPr>
          <a:xfrm>
            <a:off x="10621649" y="4312683"/>
            <a:ext cx="309767" cy="60472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F1419"/>
              </a:buClr>
              <a:buSzPts val="100"/>
              <a:buFont typeface="Arial"/>
              <a:buNone/>
              <a:tabLst/>
              <a:defRPr/>
            </a:pPr>
            <a:endParaRPr kumimoji="0" sz="100" b="0" i="0" u="none" strike="noStrike" kern="0" cap="none" spc="0" normalizeH="0" baseline="0" noProof="0">
              <a:ln>
                <a:noFill/>
              </a:ln>
              <a:solidFill>
                <a:srgbClr val="0F1419"/>
              </a:solidFill>
              <a:effectLst/>
              <a:uLnTx/>
              <a:uFillTx/>
              <a:latin typeface="Courier New"/>
              <a:ea typeface="Courier New"/>
              <a:cs typeface="Courier New"/>
              <a:sym typeface="Courier New"/>
            </a:endParaRPr>
          </a:p>
        </p:txBody>
      </p:sp>
      <p:pic>
        <p:nvPicPr>
          <p:cNvPr id="82" name="Google Shape;560;p11">
            <a:extLst>
              <a:ext uri="{FF2B5EF4-FFF2-40B4-BE49-F238E27FC236}">
                <a16:creationId xmlns:a16="http://schemas.microsoft.com/office/drawing/2014/main" id="{7E235424-59C7-1D4B-9D9E-520E23AFE292}"/>
              </a:ext>
            </a:extLst>
          </p:cNvPr>
          <p:cNvPicPr preferRelativeResize="0"/>
          <p:nvPr/>
        </p:nvPicPr>
        <p:blipFill rotWithShape="1">
          <a:blip r:embed="rId17">
            <a:alphaModFix/>
          </a:blip>
          <a:srcRect/>
          <a:stretch/>
        </p:blipFill>
        <p:spPr>
          <a:xfrm>
            <a:off x="9915894" y="2460933"/>
            <a:ext cx="242490" cy="304447"/>
          </a:xfrm>
          <a:prstGeom prst="rect">
            <a:avLst/>
          </a:prstGeom>
          <a:noFill/>
          <a:ln>
            <a:noFill/>
          </a:ln>
        </p:spPr>
      </p:pic>
      <p:pic>
        <p:nvPicPr>
          <p:cNvPr id="83" name="Google Shape;561;p11">
            <a:extLst>
              <a:ext uri="{FF2B5EF4-FFF2-40B4-BE49-F238E27FC236}">
                <a16:creationId xmlns:a16="http://schemas.microsoft.com/office/drawing/2014/main" id="{C014CB42-B982-FE4D-934D-BB257E46A024}"/>
              </a:ext>
            </a:extLst>
          </p:cNvPr>
          <p:cNvPicPr preferRelativeResize="0"/>
          <p:nvPr/>
        </p:nvPicPr>
        <p:blipFill rotWithShape="1">
          <a:blip r:embed="rId17">
            <a:alphaModFix/>
          </a:blip>
          <a:srcRect/>
          <a:stretch/>
        </p:blipFill>
        <p:spPr>
          <a:xfrm>
            <a:off x="10262072" y="2460933"/>
            <a:ext cx="242490" cy="304447"/>
          </a:xfrm>
          <a:prstGeom prst="rect">
            <a:avLst/>
          </a:prstGeom>
          <a:noFill/>
          <a:ln>
            <a:noFill/>
          </a:ln>
        </p:spPr>
      </p:pic>
      <p:pic>
        <p:nvPicPr>
          <p:cNvPr id="84" name="Google Shape;562;p11">
            <a:extLst>
              <a:ext uri="{FF2B5EF4-FFF2-40B4-BE49-F238E27FC236}">
                <a16:creationId xmlns:a16="http://schemas.microsoft.com/office/drawing/2014/main" id="{A8834B58-7395-A349-AAF2-4D87EBF866E8}"/>
              </a:ext>
            </a:extLst>
          </p:cNvPr>
          <p:cNvPicPr preferRelativeResize="0"/>
          <p:nvPr/>
        </p:nvPicPr>
        <p:blipFill rotWithShape="1">
          <a:blip r:embed="rId17">
            <a:alphaModFix/>
          </a:blip>
          <a:srcRect/>
          <a:stretch/>
        </p:blipFill>
        <p:spPr>
          <a:xfrm>
            <a:off x="11001464" y="2460933"/>
            <a:ext cx="242490" cy="304447"/>
          </a:xfrm>
          <a:prstGeom prst="rect">
            <a:avLst/>
          </a:prstGeom>
          <a:noFill/>
          <a:ln>
            <a:noFill/>
          </a:ln>
        </p:spPr>
      </p:pic>
      <p:pic>
        <p:nvPicPr>
          <p:cNvPr id="85" name="Google Shape;563;p11">
            <a:extLst>
              <a:ext uri="{FF2B5EF4-FFF2-40B4-BE49-F238E27FC236}">
                <a16:creationId xmlns:a16="http://schemas.microsoft.com/office/drawing/2014/main" id="{734D4247-FD0C-9C45-BA5D-44465BF0151E}"/>
              </a:ext>
            </a:extLst>
          </p:cNvPr>
          <p:cNvPicPr preferRelativeResize="0"/>
          <p:nvPr/>
        </p:nvPicPr>
        <p:blipFill rotWithShape="1">
          <a:blip r:embed="rId17">
            <a:alphaModFix/>
          </a:blip>
          <a:srcRect/>
          <a:stretch/>
        </p:blipFill>
        <p:spPr>
          <a:xfrm>
            <a:off x="10259161" y="3101852"/>
            <a:ext cx="242490" cy="304447"/>
          </a:xfrm>
          <a:prstGeom prst="rect">
            <a:avLst/>
          </a:prstGeom>
          <a:noFill/>
          <a:ln>
            <a:noFill/>
          </a:ln>
        </p:spPr>
      </p:pic>
      <p:pic>
        <p:nvPicPr>
          <p:cNvPr id="86" name="Google Shape;564;p11">
            <a:extLst>
              <a:ext uri="{FF2B5EF4-FFF2-40B4-BE49-F238E27FC236}">
                <a16:creationId xmlns:a16="http://schemas.microsoft.com/office/drawing/2014/main" id="{1AF4656A-0EF1-BE42-9002-B4FC8F5A395E}"/>
              </a:ext>
            </a:extLst>
          </p:cNvPr>
          <p:cNvPicPr preferRelativeResize="0"/>
          <p:nvPr/>
        </p:nvPicPr>
        <p:blipFill rotWithShape="1">
          <a:blip r:embed="rId17">
            <a:alphaModFix/>
          </a:blip>
          <a:srcRect/>
          <a:stretch/>
        </p:blipFill>
        <p:spPr>
          <a:xfrm>
            <a:off x="10652376" y="3101852"/>
            <a:ext cx="242490" cy="304447"/>
          </a:xfrm>
          <a:prstGeom prst="rect">
            <a:avLst/>
          </a:prstGeom>
          <a:noFill/>
          <a:ln>
            <a:noFill/>
          </a:ln>
        </p:spPr>
      </p:pic>
      <p:pic>
        <p:nvPicPr>
          <p:cNvPr id="87" name="Google Shape;565;p11">
            <a:extLst>
              <a:ext uri="{FF2B5EF4-FFF2-40B4-BE49-F238E27FC236}">
                <a16:creationId xmlns:a16="http://schemas.microsoft.com/office/drawing/2014/main" id="{2DDB6838-0E66-F74F-A09D-72CCA1DD6426}"/>
              </a:ext>
            </a:extLst>
          </p:cNvPr>
          <p:cNvPicPr preferRelativeResize="0"/>
          <p:nvPr/>
        </p:nvPicPr>
        <p:blipFill rotWithShape="1">
          <a:blip r:embed="rId17">
            <a:alphaModFix/>
          </a:blip>
          <a:srcRect/>
          <a:stretch/>
        </p:blipFill>
        <p:spPr>
          <a:xfrm>
            <a:off x="10998553" y="3101852"/>
            <a:ext cx="242490" cy="304447"/>
          </a:xfrm>
          <a:prstGeom prst="rect">
            <a:avLst/>
          </a:prstGeom>
          <a:noFill/>
          <a:ln>
            <a:noFill/>
          </a:ln>
        </p:spPr>
      </p:pic>
      <p:pic>
        <p:nvPicPr>
          <p:cNvPr id="88" name="Google Shape;566;p11">
            <a:extLst>
              <a:ext uri="{FF2B5EF4-FFF2-40B4-BE49-F238E27FC236}">
                <a16:creationId xmlns:a16="http://schemas.microsoft.com/office/drawing/2014/main" id="{71D6E55A-A98B-E04B-B6A4-EAB05FDC985F}"/>
              </a:ext>
            </a:extLst>
          </p:cNvPr>
          <p:cNvPicPr preferRelativeResize="0"/>
          <p:nvPr/>
        </p:nvPicPr>
        <p:blipFill rotWithShape="1">
          <a:blip r:embed="rId17">
            <a:alphaModFix/>
          </a:blip>
          <a:srcRect/>
          <a:stretch/>
        </p:blipFill>
        <p:spPr>
          <a:xfrm>
            <a:off x="9912983" y="3821900"/>
            <a:ext cx="242490" cy="304447"/>
          </a:xfrm>
          <a:prstGeom prst="rect">
            <a:avLst/>
          </a:prstGeom>
          <a:noFill/>
          <a:ln>
            <a:noFill/>
          </a:ln>
        </p:spPr>
      </p:pic>
      <p:pic>
        <p:nvPicPr>
          <p:cNvPr id="89" name="Google Shape;567;p11">
            <a:extLst>
              <a:ext uri="{FF2B5EF4-FFF2-40B4-BE49-F238E27FC236}">
                <a16:creationId xmlns:a16="http://schemas.microsoft.com/office/drawing/2014/main" id="{491E9EC3-A68F-2F4A-B568-16CE52520A70}"/>
              </a:ext>
            </a:extLst>
          </p:cNvPr>
          <p:cNvPicPr preferRelativeResize="0"/>
          <p:nvPr/>
        </p:nvPicPr>
        <p:blipFill rotWithShape="1">
          <a:blip r:embed="rId17">
            <a:alphaModFix/>
          </a:blip>
          <a:srcRect/>
          <a:stretch/>
        </p:blipFill>
        <p:spPr>
          <a:xfrm>
            <a:off x="10259161" y="3821900"/>
            <a:ext cx="242490" cy="304447"/>
          </a:xfrm>
          <a:prstGeom prst="rect">
            <a:avLst/>
          </a:prstGeom>
          <a:noFill/>
          <a:ln>
            <a:noFill/>
          </a:ln>
        </p:spPr>
      </p:pic>
      <p:pic>
        <p:nvPicPr>
          <p:cNvPr id="90" name="Google Shape;568;p11">
            <a:extLst>
              <a:ext uri="{FF2B5EF4-FFF2-40B4-BE49-F238E27FC236}">
                <a16:creationId xmlns:a16="http://schemas.microsoft.com/office/drawing/2014/main" id="{063D7138-D0EA-A246-9570-65A35F59F683}"/>
              </a:ext>
            </a:extLst>
          </p:cNvPr>
          <p:cNvPicPr preferRelativeResize="0"/>
          <p:nvPr/>
        </p:nvPicPr>
        <p:blipFill rotWithShape="1">
          <a:blip r:embed="rId17">
            <a:alphaModFix/>
          </a:blip>
          <a:srcRect/>
          <a:stretch/>
        </p:blipFill>
        <p:spPr>
          <a:xfrm>
            <a:off x="10652376" y="3821900"/>
            <a:ext cx="242490" cy="304447"/>
          </a:xfrm>
          <a:prstGeom prst="rect">
            <a:avLst/>
          </a:prstGeom>
          <a:noFill/>
          <a:ln>
            <a:noFill/>
          </a:ln>
        </p:spPr>
      </p:pic>
      <p:pic>
        <p:nvPicPr>
          <p:cNvPr id="91" name="Google Shape;569;p11">
            <a:extLst>
              <a:ext uri="{FF2B5EF4-FFF2-40B4-BE49-F238E27FC236}">
                <a16:creationId xmlns:a16="http://schemas.microsoft.com/office/drawing/2014/main" id="{C635B4CB-1F4A-1B4E-A5E3-4675616AD298}"/>
              </a:ext>
            </a:extLst>
          </p:cNvPr>
          <p:cNvPicPr preferRelativeResize="0"/>
          <p:nvPr/>
        </p:nvPicPr>
        <p:blipFill rotWithShape="1">
          <a:blip r:embed="rId17">
            <a:alphaModFix/>
          </a:blip>
          <a:srcRect/>
          <a:stretch/>
        </p:blipFill>
        <p:spPr>
          <a:xfrm>
            <a:off x="9912983" y="4462819"/>
            <a:ext cx="242490" cy="304447"/>
          </a:xfrm>
          <a:prstGeom prst="rect">
            <a:avLst/>
          </a:prstGeom>
          <a:noFill/>
          <a:ln>
            <a:noFill/>
          </a:ln>
        </p:spPr>
      </p:pic>
      <p:pic>
        <p:nvPicPr>
          <p:cNvPr id="92" name="Google Shape;570;p11">
            <a:extLst>
              <a:ext uri="{FF2B5EF4-FFF2-40B4-BE49-F238E27FC236}">
                <a16:creationId xmlns:a16="http://schemas.microsoft.com/office/drawing/2014/main" id="{A4129A60-E3AB-1A43-B989-30F9213F9AC5}"/>
              </a:ext>
            </a:extLst>
          </p:cNvPr>
          <p:cNvPicPr preferRelativeResize="0"/>
          <p:nvPr/>
        </p:nvPicPr>
        <p:blipFill rotWithShape="1">
          <a:blip r:embed="rId17">
            <a:alphaModFix/>
          </a:blip>
          <a:srcRect/>
          <a:stretch/>
        </p:blipFill>
        <p:spPr>
          <a:xfrm>
            <a:off x="10652376" y="4462819"/>
            <a:ext cx="242490" cy="304447"/>
          </a:xfrm>
          <a:prstGeom prst="rect">
            <a:avLst/>
          </a:prstGeom>
          <a:noFill/>
          <a:ln>
            <a:noFill/>
          </a:ln>
        </p:spPr>
      </p:pic>
      <p:pic>
        <p:nvPicPr>
          <p:cNvPr id="93" name="Google Shape;571;p11">
            <a:extLst>
              <a:ext uri="{FF2B5EF4-FFF2-40B4-BE49-F238E27FC236}">
                <a16:creationId xmlns:a16="http://schemas.microsoft.com/office/drawing/2014/main" id="{DDEFFEFD-9B22-B040-8176-9914701FCBC9}"/>
              </a:ext>
            </a:extLst>
          </p:cNvPr>
          <p:cNvPicPr preferRelativeResize="0"/>
          <p:nvPr/>
        </p:nvPicPr>
        <p:blipFill rotWithShape="1">
          <a:blip r:embed="rId17">
            <a:alphaModFix/>
          </a:blip>
          <a:srcRect/>
          <a:stretch/>
        </p:blipFill>
        <p:spPr>
          <a:xfrm>
            <a:off x="10998553" y="4462819"/>
            <a:ext cx="242490" cy="304447"/>
          </a:xfrm>
          <a:prstGeom prst="rect">
            <a:avLst/>
          </a:prstGeom>
          <a:noFill/>
          <a:ln>
            <a:noFill/>
          </a:ln>
        </p:spPr>
      </p:pic>
      <p:sp>
        <p:nvSpPr>
          <p:cNvPr id="94" name="Google Shape;572;p11">
            <a:extLst>
              <a:ext uri="{FF2B5EF4-FFF2-40B4-BE49-F238E27FC236}">
                <a16:creationId xmlns:a16="http://schemas.microsoft.com/office/drawing/2014/main" id="{D8598B18-AEA9-9D4F-806A-ED9C274F78C4}"/>
              </a:ext>
            </a:extLst>
          </p:cNvPr>
          <p:cNvSpPr txBox="1"/>
          <p:nvPr/>
        </p:nvSpPr>
        <p:spPr>
          <a:xfrm>
            <a:off x="9580123" y="1856510"/>
            <a:ext cx="2083051" cy="386101"/>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20000"/>
              </a:lnSpc>
              <a:spcBef>
                <a:spcPts val="0"/>
              </a:spcBef>
              <a:spcAft>
                <a:spcPts val="0"/>
              </a:spcAft>
              <a:buClr>
                <a:srgbClr val="FFFFFF"/>
              </a:buClr>
              <a:buSzPts val="1200"/>
              <a:buFont typeface="Arial"/>
              <a:buNone/>
              <a:tabLst/>
              <a:defRPr/>
            </a:pPr>
            <a:r>
              <a:rPr kumimoji="0" lang="en-US" sz="1200" b="1" i="0" u="none" strike="noStrike" kern="0" cap="none" spc="0" normalizeH="0" baseline="0" noProof="0">
                <a:ln>
                  <a:noFill/>
                </a:ln>
                <a:solidFill>
                  <a:srgbClr val="FFFFFF"/>
                </a:solidFill>
                <a:effectLst/>
                <a:uLnTx/>
                <a:uFillTx/>
                <a:latin typeface="Arial"/>
                <a:ea typeface="Arial"/>
                <a:cs typeface="Arial"/>
                <a:sym typeface="Arial"/>
              </a:rPr>
              <a:t>n Teams = n*x Pipelines</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34363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500"/>
                                        <p:tgtEl>
                                          <p:spTgt spid="522"/>
                                        </p:tgtEl>
                                      </p:cBhvr>
                                    </p:animEffect>
                                  </p:childTnLst>
                                </p:cTn>
                              </p:par>
                              <p:par>
                                <p:cTn id="8" presetID="10" presetClass="entr" presetSubtype="0"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Effect transition="in" filter="fade">
                                      <p:cBhvr>
                                        <p:cTn id="10" dur="500"/>
                                        <p:tgtEl>
                                          <p:spTgt spid="523"/>
                                        </p:tgtEl>
                                      </p:cBhvr>
                                    </p:animEffect>
                                  </p:childTnLst>
                                </p:cTn>
                              </p:par>
                              <p:par>
                                <p:cTn id="11" presetID="10" presetClass="entr" presetSubtype="0" fill="hold" nodeType="withEffect">
                                  <p:stCondLst>
                                    <p:cond delay="0"/>
                                  </p:stCondLst>
                                  <p:childTnLst>
                                    <p:set>
                                      <p:cBhvr>
                                        <p:cTn id="12" dur="1" fill="hold">
                                          <p:stCondLst>
                                            <p:cond delay="0"/>
                                          </p:stCondLst>
                                        </p:cTn>
                                        <p:tgtEl>
                                          <p:spTgt spid="524"/>
                                        </p:tgtEl>
                                        <p:attrNameLst>
                                          <p:attrName>style.visibility</p:attrName>
                                        </p:attrNameLst>
                                      </p:cBhvr>
                                      <p:to>
                                        <p:strVal val="visible"/>
                                      </p:to>
                                    </p:set>
                                    <p:animEffect transition="in" filter="fade">
                                      <p:cBhvr>
                                        <p:cTn id="13" dur="500"/>
                                        <p:tgtEl>
                                          <p:spTgt spid="524"/>
                                        </p:tgtEl>
                                      </p:cBhvr>
                                    </p:animEffect>
                                  </p:childTnLst>
                                </p:cTn>
                              </p:par>
                              <p:par>
                                <p:cTn id="14" presetID="10" presetClass="entr" presetSubtype="0" fill="hold" nodeType="withEffect">
                                  <p:stCondLst>
                                    <p:cond delay="0"/>
                                  </p:stCondLst>
                                  <p:childTnLst>
                                    <p:set>
                                      <p:cBhvr>
                                        <p:cTn id="15" dur="1" fill="hold">
                                          <p:stCondLst>
                                            <p:cond delay="0"/>
                                          </p:stCondLst>
                                        </p:cTn>
                                        <p:tgtEl>
                                          <p:spTgt spid="525"/>
                                        </p:tgtEl>
                                        <p:attrNameLst>
                                          <p:attrName>style.visibility</p:attrName>
                                        </p:attrNameLst>
                                      </p:cBhvr>
                                      <p:to>
                                        <p:strVal val="visible"/>
                                      </p:to>
                                    </p:set>
                                    <p:animEffect transition="in" filter="fade">
                                      <p:cBhvr>
                                        <p:cTn id="16" dur="500"/>
                                        <p:tgtEl>
                                          <p:spTgt spid="525"/>
                                        </p:tgtEl>
                                      </p:cBhvr>
                                    </p:animEffect>
                                  </p:childTnLst>
                                </p:cTn>
                              </p:par>
                              <p:par>
                                <p:cTn id="17" presetID="10" presetClass="entr" presetSubtype="0" fill="hold" nodeType="withEffect">
                                  <p:stCondLst>
                                    <p:cond delay="0"/>
                                  </p:stCondLst>
                                  <p:childTnLst>
                                    <p:set>
                                      <p:cBhvr>
                                        <p:cTn id="18" dur="1" fill="hold">
                                          <p:stCondLst>
                                            <p:cond delay="0"/>
                                          </p:stCondLst>
                                        </p:cTn>
                                        <p:tgtEl>
                                          <p:spTgt spid="526"/>
                                        </p:tgtEl>
                                        <p:attrNameLst>
                                          <p:attrName>style.visibility</p:attrName>
                                        </p:attrNameLst>
                                      </p:cBhvr>
                                      <p:to>
                                        <p:strVal val="visible"/>
                                      </p:to>
                                    </p:set>
                                    <p:animEffect transition="in" filter="fade">
                                      <p:cBhvr>
                                        <p:cTn id="19" dur="500"/>
                                        <p:tgtEl>
                                          <p:spTgt spid="526"/>
                                        </p:tgtEl>
                                      </p:cBhvr>
                                    </p:animEffect>
                                  </p:childTnLst>
                                </p:cTn>
                              </p:par>
                              <p:par>
                                <p:cTn id="20" presetID="10" presetClass="entr" presetSubtype="0" fill="hold" nodeType="withEffect">
                                  <p:stCondLst>
                                    <p:cond delay="0"/>
                                  </p:stCondLst>
                                  <p:childTnLst>
                                    <p:set>
                                      <p:cBhvr>
                                        <p:cTn id="21" dur="1" fill="hold">
                                          <p:stCondLst>
                                            <p:cond delay="0"/>
                                          </p:stCondLst>
                                        </p:cTn>
                                        <p:tgtEl>
                                          <p:spTgt spid="527"/>
                                        </p:tgtEl>
                                        <p:attrNameLst>
                                          <p:attrName>style.visibility</p:attrName>
                                        </p:attrNameLst>
                                      </p:cBhvr>
                                      <p:to>
                                        <p:strVal val="visible"/>
                                      </p:to>
                                    </p:set>
                                    <p:animEffect transition="in" filter="fade">
                                      <p:cBhvr>
                                        <p:cTn id="22" dur="500"/>
                                        <p:tgtEl>
                                          <p:spTgt spid="527"/>
                                        </p:tgtEl>
                                      </p:cBhvr>
                                    </p:animEffect>
                                  </p:childTnLst>
                                </p:cTn>
                              </p:par>
                              <p:par>
                                <p:cTn id="23" presetID="10" presetClass="entr" presetSubtype="0" fill="hold" nodeType="withEffect">
                                  <p:stCondLst>
                                    <p:cond delay="0"/>
                                  </p:stCondLst>
                                  <p:childTnLst>
                                    <p:set>
                                      <p:cBhvr>
                                        <p:cTn id="24" dur="1" fill="hold">
                                          <p:stCondLst>
                                            <p:cond delay="0"/>
                                          </p:stCondLst>
                                        </p:cTn>
                                        <p:tgtEl>
                                          <p:spTgt spid="528"/>
                                        </p:tgtEl>
                                        <p:attrNameLst>
                                          <p:attrName>style.visibility</p:attrName>
                                        </p:attrNameLst>
                                      </p:cBhvr>
                                      <p:to>
                                        <p:strVal val="visible"/>
                                      </p:to>
                                    </p:set>
                                    <p:animEffect transition="in" filter="fade">
                                      <p:cBhvr>
                                        <p:cTn id="25" dur="500"/>
                                        <p:tgtEl>
                                          <p:spTgt spid="528"/>
                                        </p:tgtEl>
                                      </p:cBhvr>
                                    </p:animEffect>
                                  </p:childTnLst>
                                </p:cTn>
                              </p:par>
                              <p:par>
                                <p:cTn id="26" presetID="10" presetClass="entr" presetSubtype="0" fill="hold" nodeType="withEffect">
                                  <p:stCondLst>
                                    <p:cond delay="0"/>
                                  </p:stCondLst>
                                  <p:childTnLst>
                                    <p:set>
                                      <p:cBhvr>
                                        <p:cTn id="27" dur="1" fill="hold">
                                          <p:stCondLst>
                                            <p:cond delay="0"/>
                                          </p:stCondLst>
                                        </p:cTn>
                                        <p:tgtEl>
                                          <p:spTgt spid="529"/>
                                        </p:tgtEl>
                                        <p:attrNameLst>
                                          <p:attrName>style.visibility</p:attrName>
                                        </p:attrNameLst>
                                      </p:cBhvr>
                                      <p:to>
                                        <p:strVal val="visible"/>
                                      </p:to>
                                    </p:set>
                                    <p:animEffect transition="in" filter="fade">
                                      <p:cBhvr>
                                        <p:cTn id="28" dur="500"/>
                                        <p:tgtEl>
                                          <p:spTgt spid="529"/>
                                        </p:tgtEl>
                                      </p:cBhvr>
                                    </p:animEffect>
                                  </p:childTnLst>
                                </p:cTn>
                              </p:par>
                              <p:par>
                                <p:cTn id="29" presetID="10" presetClass="entr" presetSubtype="0" fill="hold" nodeType="withEffect">
                                  <p:stCondLst>
                                    <p:cond delay="0"/>
                                  </p:stCondLst>
                                  <p:childTnLst>
                                    <p:set>
                                      <p:cBhvr>
                                        <p:cTn id="30" dur="1" fill="hold">
                                          <p:stCondLst>
                                            <p:cond delay="0"/>
                                          </p:stCondLst>
                                        </p:cTn>
                                        <p:tgtEl>
                                          <p:spTgt spid="530"/>
                                        </p:tgtEl>
                                        <p:attrNameLst>
                                          <p:attrName>style.visibility</p:attrName>
                                        </p:attrNameLst>
                                      </p:cBhvr>
                                      <p:to>
                                        <p:strVal val="visible"/>
                                      </p:to>
                                    </p:set>
                                    <p:animEffect transition="in" filter="fade">
                                      <p:cBhvr>
                                        <p:cTn id="31" dur="500"/>
                                        <p:tgtEl>
                                          <p:spTgt spid="5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fade">
                                      <p:cBhvr>
                                        <p:cTn id="60" dur="500"/>
                                        <p:tgtEl>
                                          <p:spTgt spid="6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fade">
                                      <p:cBhvr>
                                        <p:cTn id="66" dur="500"/>
                                        <p:tgtEl>
                                          <p:spTgt spid="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500"/>
                                        <p:tgtEl>
                                          <p:spTgt spid="7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500"/>
                                        <p:tgtEl>
                                          <p:spTgt spid="7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fade">
                                      <p:cBhvr>
                                        <p:cTn id="78" dur="500"/>
                                        <p:tgtEl>
                                          <p:spTgt spid="7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500"/>
                                        <p:tgtEl>
                                          <p:spTgt spid="7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fade">
                                      <p:cBhvr>
                                        <p:cTn id="90" dur="500"/>
                                        <p:tgtEl>
                                          <p:spTgt spid="7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animEffect transition="in" filter="fade">
                                      <p:cBhvr>
                                        <p:cTn id="93" dur="500"/>
                                        <p:tgtEl>
                                          <p:spTgt spid="7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0"/>
                                        </p:tgtEl>
                                        <p:attrNameLst>
                                          <p:attrName>style.visibility</p:attrName>
                                        </p:attrNameLst>
                                      </p:cBhvr>
                                      <p:to>
                                        <p:strVal val="visible"/>
                                      </p:to>
                                    </p:set>
                                    <p:animEffect transition="in" filter="fade">
                                      <p:cBhvr>
                                        <p:cTn id="99" dur="500"/>
                                        <p:tgtEl>
                                          <p:spTgt spid="8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fade">
                                      <p:cBhvr>
                                        <p:cTn id="102" dur="500"/>
                                        <p:tgtEl>
                                          <p:spTgt spid="81"/>
                                        </p:tgtEl>
                                      </p:cBhvr>
                                    </p:animEffect>
                                  </p:childTnLst>
                                </p:cTn>
                              </p:par>
                              <p:par>
                                <p:cTn id="103" presetID="10" presetClass="entr" presetSubtype="0"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animEffect transition="in" filter="fade">
                                      <p:cBhvr>
                                        <p:cTn id="105" dur="500"/>
                                        <p:tgtEl>
                                          <p:spTgt spid="82"/>
                                        </p:tgtEl>
                                      </p:cBhvr>
                                    </p:animEffect>
                                  </p:childTnLst>
                                </p:cTn>
                              </p:par>
                              <p:par>
                                <p:cTn id="106" presetID="10" presetClass="entr" presetSubtype="0" fill="hold" nodeType="with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fade">
                                      <p:cBhvr>
                                        <p:cTn id="108" dur="500"/>
                                        <p:tgtEl>
                                          <p:spTgt spid="83"/>
                                        </p:tgtEl>
                                      </p:cBhvr>
                                    </p:animEffect>
                                  </p:childTnLst>
                                </p:cTn>
                              </p:par>
                              <p:par>
                                <p:cTn id="109" presetID="10" presetClass="entr" presetSubtype="0" fill="hold"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500"/>
                                        <p:tgtEl>
                                          <p:spTgt spid="84"/>
                                        </p:tgtEl>
                                      </p:cBhvr>
                                    </p:animEffect>
                                  </p:childTnLst>
                                </p:cTn>
                              </p:par>
                              <p:par>
                                <p:cTn id="112" presetID="10" presetClass="entr" presetSubtype="0" fill="hold" nodeType="with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childTnLst>
                                </p:cTn>
                              </p:par>
                              <p:par>
                                <p:cTn id="115" presetID="10" presetClass="entr" presetSubtype="0" fill="hold" nodeType="withEffect">
                                  <p:stCondLst>
                                    <p:cond delay="0"/>
                                  </p:stCondLst>
                                  <p:childTnLst>
                                    <p:set>
                                      <p:cBhvr>
                                        <p:cTn id="116" dur="1" fill="hold">
                                          <p:stCondLst>
                                            <p:cond delay="0"/>
                                          </p:stCondLst>
                                        </p:cTn>
                                        <p:tgtEl>
                                          <p:spTgt spid="86"/>
                                        </p:tgtEl>
                                        <p:attrNameLst>
                                          <p:attrName>style.visibility</p:attrName>
                                        </p:attrNameLst>
                                      </p:cBhvr>
                                      <p:to>
                                        <p:strVal val="visible"/>
                                      </p:to>
                                    </p:set>
                                    <p:animEffect transition="in" filter="fade">
                                      <p:cBhvr>
                                        <p:cTn id="117" dur="500"/>
                                        <p:tgtEl>
                                          <p:spTgt spid="86"/>
                                        </p:tgtEl>
                                      </p:cBhvr>
                                    </p:animEffect>
                                  </p:childTnLst>
                                </p:cTn>
                              </p:par>
                              <p:par>
                                <p:cTn id="118" presetID="10" presetClass="entr" presetSubtype="0" fill="hold" nodeType="withEffect">
                                  <p:stCondLst>
                                    <p:cond delay="0"/>
                                  </p:stCondLst>
                                  <p:childTnLst>
                                    <p:set>
                                      <p:cBhvr>
                                        <p:cTn id="119" dur="1" fill="hold">
                                          <p:stCondLst>
                                            <p:cond delay="0"/>
                                          </p:stCondLst>
                                        </p:cTn>
                                        <p:tgtEl>
                                          <p:spTgt spid="87"/>
                                        </p:tgtEl>
                                        <p:attrNameLst>
                                          <p:attrName>style.visibility</p:attrName>
                                        </p:attrNameLst>
                                      </p:cBhvr>
                                      <p:to>
                                        <p:strVal val="visible"/>
                                      </p:to>
                                    </p:set>
                                    <p:animEffect transition="in" filter="fade">
                                      <p:cBhvr>
                                        <p:cTn id="120" dur="500"/>
                                        <p:tgtEl>
                                          <p:spTgt spid="87"/>
                                        </p:tgtEl>
                                      </p:cBhvr>
                                    </p:animEffect>
                                  </p:childTnLst>
                                </p:cTn>
                              </p:par>
                              <p:par>
                                <p:cTn id="121" presetID="10" presetClass="entr" presetSubtype="0" fill="hold" nodeType="withEffect">
                                  <p:stCondLst>
                                    <p:cond delay="0"/>
                                  </p:stCondLst>
                                  <p:childTnLst>
                                    <p:set>
                                      <p:cBhvr>
                                        <p:cTn id="122" dur="1" fill="hold">
                                          <p:stCondLst>
                                            <p:cond delay="0"/>
                                          </p:stCondLst>
                                        </p:cTn>
                                        <p:tgtEl>
                                          <p:spTgt spid="88"/>
                                        </p:tgtEl>
                                        <p:attrNameLst>
                                          <p:attrName>style.visibility</p:attrName>
                                        </p:attrNameLst>
                                      </p:cBhvr>
                                      <p:to>
                                        <p:strVal val="visible"/>
                                      </p:to>
                                    </p:set>
                                    <p:animEffect transition="in" filter="fade">
                                      <p:cBhvr>
                                        <p:cTn id="123" dur="500"/>
                                        <p:tgtEl>
                                          <p:spTgt spid="88"/>
                                        </p:tgtEl>
                                      </p:cBhvr>
                                    </p:animEffect>
                                  </p:childTnLst>
                                </p:cTn>
                              </p:par>
                              <p:par>
                                <p:cTn id="124" presetID="10" presetClass="entr" presetSubtype="0" fill="hold" nodeType="withEffect">
                                  <p:stCondLst>
                                    <p:cond delay="0"/>
                                  </p:stCondLst>
                                  <p:childTnLst>
                                    <p:set>
                                      <p:cBhvr>
                                        <p:cTn id="125" dur="1" fill="hold">
                                          <p:stCondLst>
                                            <p:cond delay="0"/>
                                          </p:stCondLst>
                                        </p:cTn>
                                        <p:tgtEl>
                                          <p:spTgt spid="89"/>
                                        </p:tgtEl>
                                        <p:attrNameLst>
                                          <p:attrName>style.visibility</p:attrName>
                                        </p:attrNameLst>
                                      </p:cBhvr>
                                      <p:to>
                                        <p:strVal val="visible"/>
                                      </p:to>
                                    </p:set>
                                    <p:animEffect transition="in" filter="fade">
                                      <p:cBhvr>
                                        <p:cTn id="126" dur="500"/>
                                        <p:tgtEl>
                                          <p:spTgt spid="89"/>
                                        </p:tgtEl>
                                      </p:cBhvr>
                                    </p:animEffect>
                                  </p:childTnLst>
                                </p:cTn>
                              </p:par>
                              <p:par>
                                <p:cTn id="127" presetID="10" presetClass="entr" presetSubtype="0" fill="hold" nodeType="withEffect">
                                  <p:stCondLst>
                                    <p:cond delay="0"/>
                                  </p:stCondLst>
                                  <p:childTnLst>
                                    <p:set>
                                      <p:cBhvr>
                                        <p:cTn id="128" dur="1" fill="hold">
                                          <p:stCondLst>
                                            <p:cond delay="0"/>
                                          </p:stCondLst>
                                        </p:cTn>
                                        <p:tgtEl>
                                          <p:spTgt spid="90"/>
                                        </p:tgtEl>
                                        <p:attrNameLst>
                                          <p:attrName>style.visibility</p:attrName>
                                        </p:attrNameLst>
                                      </p:cBhvr>
                                      <p:to>
                                        <p:strVal val="visible"/>
                                      </p:to>
                                    </p:set>
                                    <p:animEffect transition="in" filter="fade">
                                      <p:cBhvr>
                                        <p:cTn id="129" dur="500"/>
                                        <p:tgtEl>
                                          <p:spTgt spid="90"/>
                                        </p:tgtEl>
                                      </p:cBhvr>
                                    </p:animEffect>
                                  </p:childTnLst>
                                </p:cTn>
                              </p:par>
                              <p:par>
                                <p:cTn id="130" presetID="10" presetClass="entr" presetSubtype="0" fill="hold" nodeType="withEffect">
                                  <p:stCondLst>
                                    <p:cond delay="0"/>
                                  </p:stCondLst>
                                  <p:childTnLst>
                                    <p:set>
                                      <p:cBhvr>
                                        <p:cTn id="131" dur="1" fill="hold">
                                          <p:stCondLst>
                                            <p:cond delay="0"/>
                                          </p:stCondLst>
                                        </p:cTn>
                                        <p:tgtEl>
                                          <p:spTgt spid="91"/>
                                        </p:tgtEl>
                                        <p:attrNameLst>
                                          <p:attrName>style.visibility</p:attrName>
                                        </p:attrNameLst>
                                      </p:cBhvr>
                                      <p:to>
                                        <p:strVal val="visible"/>
                                      </p:to>
                                    </p:set>
                                    <p:animEffect transition="in" filter="fade">
                                      <p:cBhvr>
                                        <p:cTn id="132" dur="500"/>
                                        <p:tgtEl>
                                          <p:spTgt spid="91"/>
                                        </p:tgtEl>
                                      </p:cBhvr>
                                    </p:animEffect>
                                  </p:childTnLst>
                                </p:cTn>
                              </p:par>
                              <p:par>
                                <p:cTn id="133" presetID="10" presetClass="entr" presetSubtype="0" fill="hold" nodeType="withEffect">
                                  <p:stCondLst>
                                    <p:cond delay="0"/>
                                  </p:stCondLst>
                                  <p:childTnLst>
                                    <p:set>
                                      <p:cBhvr>
                                        <p:cTn id="134" dur="1" fill="hold">
                                          <p:stCondLst>
                                            <p:cond delay="0"/>
                                          </p:stCondLst>
                                        </p:cTn>
                                        <p:tgtEl>
                                          <p:spTgt spid="92"/>
                                        </p:tgtEl>
                                        <p:attrNameLst>
                                          <p:attrName>style.visibility</p:attrName>
                                        </p:attrNameLst>
                                      </p:cBhvr>
                                      <p:to>
                                        <p:strVal val="visible"/>
                                      </p:to>
                                    </p:set>
                                    <p:animEffect transition="in" filter="fade">
                                      <p:cBhvr>
                                        <p:cTn id="135" dur="500"/>
                                        <p:tgtEl>
                                          <p:spTgt spid="92"/>
                                        </p:tgtEl>
                                      </p:cBhvr>
                                    </p:animEffect>
                                  </p:childTnLst>
                                </p:cTn>
                              </p:par>
                              <p:par>
                                <p:cTn id="136" presetID="10" presetClass="entr" presetSubtype="0" fill="hold" nodeType="withEffect">
                                  <p:stCondLst>
                                    <p:cond delay="0"/>
                                  </p:stCondLst>
                                  <p:childTnLst>
                                    <p:set>
                                      <p:cBhvr>
                                        <p:cTn id="137" dur="1" fill="hold">
                                          <p:stCondLst>
                                            <p:cond delay="0"/>
                                          </p:stCondLst>
                                        </p:cTn>
                                        <p:tgtEl>
                                          <p:spTgt spid="93"/>
                                        </p:tgtEl>
                                        <p:attrNameLst>
                                          <p:attrName>style.visibility</p:attrName>
                                        </p:attrNameLst>
                                      </p:cBhvr>
                                      <p:to>
                                        <p:strVal val="visible"/>
                                      </p:to>
                                    </p:set>
                                    <p:animEffect transition="in" filter="fade">
                                      <p:cBhvr>
                                        <p:cTn id="138" dur="500"/>
                                        <p:tgtEl>
                                          <p:spTgt spid="9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4"/>
                                        </p:tgtEl>
                                        <p:attrNameLst>
                                          <p:attrName>style.visibility</p:attrName>
                                        </p:attrNameLst>
                                      </p:cBhvr>
                                      <p:to>
                                        <p:strVal val="visible"/>
                                      </p:to>
                                    </p:set>
                                    <p:animEffect transition="in" filter="fade">
                                      <p:cBhvr>
                                        <p:cTn id="141" dur="500"/>
                                        <p:tgtEl>
                                          <p:spTgt spid="94"/>
                                        </p:tgtEl>
                                      </p:cBhvr>
                                    </p:animEffect>
                                  </p:childTnLst>
                                </p:cTn>
                              </p:par>
                              <p:par>
                                <p:cTn id="142" presetID="10" presetClass="exit" presetSubtype="0" fill="hold" nodeType="withEffect">
                                  <p:stCondLst>
                                    <p:cond delay="0"/>
                                  </p:stCondLst>
                                  <p:childTnLst>
                                    <p:animEffect transition="out" filter="fade">
                                      <p:cBhvr>
                                        <p:cTn id="143" dur="500"/>
                                        <p:tgtEl>
                                          <p:spTgt spid="528"/>
                                        </p:tgtEl>
                                      </p:cBhvr>
                                    </p:animEffect>
                                    <p:set>
                                      <p:cBhvr>
                                        <p:cTn id="144" dur="1" fill="hold">
                                          <p:stCondLst>
                                            <p:cond delay="499"/>
                                          </p:stCondLst>
                                        </p:cTn>
                                        <p:tgtEl>
                                          <p:spTgt spid="528"/>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525"/>
                                        </p:tgtEl>
                                      </p:cBhvr>
                                    </p:animEffect>
                                    <p:set>
                                      <p:cBhvr>
                                        <p:cTn id="147" dur="1" fill="hold">
                                          <p:stCondLst>
                                            <p:cond delay="499"/>
                                          </p:stCondLst>
                                        </p:cTn>
                                        <p:tgtEl>
                                          <p:spTgt spid="525"/>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526"/>
                                        </p:tgtEl>
                                      </p:cBhvr>
                                    </p:animEffect>
                                    <p:set>
                                      <p:cBhvr>
                                        <p:cTn id="150" dur="1" fill="hold">
                                          <p:stCondLst>
                                            <p:cond delay="499"/>
                                          </p:stCondLst>
                                        </p:cTn>
                                        <p:tgtEl>
                                          <p:spTgt spid="526"/>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27"/>
                                        </p:tgtEl>
                                      </p:cBhvr>
                                    </p:animEffect>
                                    <p:set>
                                      <p:cBhvr>
                                        <p:cTn id="153" dur="1" fill="hold">
                                          <p:stCondLst>
                                            <p:cond delay="499"/>
                                          </p:stCondLst>
                                        </p:cTn>
                                        <p:tgtEl>
                                          <p:spTgt spid="527"/>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524"/>
                                        </p:tgtEl>
                                      </p:cBhvr>
                                    </p:animEffect>
                                    <p:set>
                                      <p:cBhvr>
                                        <p:cTn id="156" dur="1" fill="hold">
                                          <p:stCondLst>
                                            <p:cond delay="499"/>
                                          </p:stCondLst>
                                        </p:cTn>
                                        <p:tgtEl>
                                          <p:spTgt spid="524"/>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523"/>
                                        </p:tgtEl>
                                      </p:cBhvr>
                                    </p:animEffect>
                                    <p:set>
                                      <p:cBhvr>
                                        <p:cTn id="159" dur="1" fill="hold">
                                          <p:stCondLst>
                                            <p:cond delay="499"/>
                                          </p:stCondLst>
                                        </p:cTn>
                                        <p:tgtEl>
                                          <p:spTgt spid="523"/>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522"/>
                                        </p:tgtEl>
                                      </p:cBhvr>
                                    </p:animEffect>
                                    <p:set>
                                      <p:cBhvr>
                                        <p:cTn id="162" dur="1" fill="hold">
                                          <p:stCondLst>
                                            <p:cond delay="499"/>
                                          </p:stCondLst>
                                        </p:cTn>
                                        <p:tgtEl>
                                          <p:spTgt spid="522"/>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530"/>
                                        </p:tgtEl>
                                      </p:cBhvr>
                                    </p:animEffect>
                                    <p:set>
                                      <p:cBhvr>
                                        <p:cTn id="165" dur="1" fill="hold">
                                          <p:stCondLst>
                                            <p:cond delay="499"/>
                                          </p:stCondLst>
                                        </p:cTn>
                                        <p:tgtEl>
                                          <p:spTgt spid="530"/>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529"/>
                                        </p:tgtEl>
                                      </p:cBhvr>
                                    </p:animEffect>
                                    <p:set>
                                      <p:cBhvr>
                                        <p:cTn id="168" dur="1" fill="hold">
                                          <p:stCondLst>
                                            <p:cond delay="499"/>
                                          </p:stCondLst>
                                        </p:cTn>
                                        <p:tgtEl>
                                          <p:spTgt spid="5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1" grpId="0" animBg="1"/>
      <p:bldP spid="62" grpId="0" animBg="1"/>
      <p:bldP spid="63" grpId="0" animBg="1"/>
      <p:bldP spid="64" grpId="0" animBg="1"/>
      <p:bldP spid="65" grpId="0"/>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9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err="1">
                <a:latin typeface="Bernina Sans Condensed" pitchFamily="2" charset="77"/>
              </a:rPr>
              <a:t>Keptn</a:t>
            </a:r>
            <a:r>
              <a:rPr lang="en-US" sz="2400" dirty="0">
                <a:latin typeface="Bernina Sans Condensed" pitchFamily="2" charset="77"/>
              </a:rPr>
              <a:t> Projects and Services</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10515600" cy="49688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sz="2200" dirty="0"/>
              <a:t>Before setting up a Quality Gate, we need to define a Project and a Service</a:t>
            </a:r>
          </a:p>
          <a:p>
            <a:pPr lvl="0"/>
            <a:r>
              <a:rPr lang="en-US" sz="2200" b="1" dirty="0"/>
              <a:t>What is a project? </a:t>
            </a:r>
          </a:p>
          <a:p>
            <a:pPr lvl="1"/>
            <a:r>
              <a:rPr lang="en-US" sz="2000" dirty="0"/>
              <a:t>Structural element to maintain multiple services from a team/application, i.e., one application with multiple (micro)services</a:t>
            </a:r>
          </a:p>
          <a:p>
            <a:pPr lvl="1"/>
            <a:r>
              <a:rPr lang="en-US" sz="2000" dirty="0"/>
              <a:t>A </a:t>
            </a:r>
            <a:r>
              <a:rPr lang="en-US" sz="2000" dirty="0" err="1"/>
              <a:t>Keptn</a:t>
            </a:r>
            <a:r>
              <a:rPr lang="en-US" sz="2000" dirty="0"/>
              <a:t> project is defined by a </a:t>
            </a:r>
            <a:r>
              <a:rPr lang="en-US" sz="2000" b="1" dirty="0"/>
              <a:t>shipyard </a:t>
            </a:r>
            <a:r>
              <a:rPr lang="en-US" sz="2000" dirty="0"/>
              <a:t>file and represents one Git repo</a:t>
            </a:r>
          </a:p>
          <a:p>
            <a:pPr lvl="0"/>
            <a:r>
              <a:rPr lang="en-US" sz="2200" b="1" dirty="0"/>
              <a:t>What is a service?</a:t>
            </a:r>
          </a:p>
          <a:p>
            <a:pPr lvl="1"/>
            <a:r>
              <a:rPr lang="en-US" sz="2000" dirty="0"/>
              <a:t>One service of an application (related to a </a:t>
            </a:r>
            <a:r>
              <a:rPr lang="en-US" sz="2000" dirty="0" err="1"/>
              <a:t>Keptn</a:t>
            </a:r>
            <a:r>
              <a:rPr lang="en-US" sz="2000" dirty="0"/>
              <a:t> project)</a:t>
            </a:r>
          </a:p>
          <a:p>
            <a:pPr lvl="1"/>
            <a:r>
              <a:rPr lang="en-US" sz="2000" dirty="0"/>
              <a:t>Configuration is stored in the Git repo</a:t>
            </a:r>
          </a:p>
          <a:p>
            <a:pPr lvl="1"/>
            <a:r>
              <a:rPr lang="en-US" sz="2000" dirty="0"/>
              <a:t>When a service is deployed in multiple stages, its stage-dependent configuration is maintained in a separate branch.</a:t>
            </a:r>
          </a:p>
        </p:txBody>
      </p:sp>
    </p:spTree>
    <p:extLst>
      <p:ext uri="{BB962C8B-B14F-4D97-AF65-F5344CB8AC3E}">
        <p14:creationId xmlns:p14="http://schemas.microsoft.com/office/powerpoint/2010/main" val="484148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Create </a:t>
            </a:r>
            <a:r>
              <a:rPr lang="en-US" sz="2400" dirty="0" err="1">
                <a:latin typeface="Bernina Sans Condensed" pitchFamily="2" charset="77"/>
              </a:rPr>
              <a:t>Keptn</a:t>
            </a:r>
            <a:r>
              <a:rPr lang="en-US" sz="2400" dirty="0">
                <a:latin typeface="Bernina Sans Condensed" pitchFamily="2" charset="77"/>
              </a:rPr>
              <a:t> Project and onboard Service</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10515600" cy="49688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en-US" sz="2200"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Create the </a:t>
            </a:r>
            <a:r>
              <a:rPr kumimoji="0" lang="en-US" sz="2200" b="0" i="0" u="none" strike="noStrike" kern="1200" cap="none" spc="0" normalizeH="0" baseline="0" noProof="0" dirty="0" err="1">
                <a:ln>
                  <a:noFill/>
                </a:ln>
                <a:solidFill>
                  <a:srgbClr val="0F1419"/>
                </a:solidFill>
                <a:effectLst/>
                <a:uLnTx/>
                <a:uFillTx/>
                <a:latin typeface="Bernina Sans Condensed" pitchFamily="50" charset="0"/>
                <a:ea typeface="+mn-ea"/>
                <a:cs typeface="Calibri Light" panose="020F0302020204030204" pitchFamily="34" charset="0"/>
              </a:rPr>
              <a:t>keptn</a:t>
            </a:r>
            <a:r>
              <a:rPr kumimoji="0" lang="en-US" sz="2200"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 project:</a:t>
            </a:r>
          </a:p>
          <a:p>
            <a:pPr marL="457200" lvl="1" indent="0">
              <a:spcBef>
                <a:spcPts val="1200"/>
              </a:spcBef>
              <a:buNone/>
            </a:pPr>
            <a:r>
              <a:rPr lang="en-US" sz="2000" dirty="0"/>
              <a:t>$ cd </a:t>
            </a:r>
            <a:r>
              <a:rPr lang="en-CA" sz="2000" dirty="0"/>
              <a:t>../2-Basic_Quality_Gate/</a:t>
            </a:r>
            <a:endParaRPr kumimoji="0" lang="en-US" sz="2000"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a:p>
            <a:pPr marL="457200" lvl="1" indent="0">
              <a:spcBef>
                <a:spcPts val="1200"/>
              </a:spcBef>
              <a:buNone/>
            </a:pPr>
            <a:r>
              <a:rPr lang="en-US" sz="2000" dirty="0"/>
              <a:t>$ </a:t>
            </a:r>
            <a:r>
              <a:rPr lang="en-US" sz="2000" dirty="0" err="1"/>
              <a:t>keptn</a:t>
            </a:r>
            <a:r>
              <a:rPr lang="en-US" sz="2000" dirty="0"/>
              <a:t> create project standalone-</a:t>
            </a:r>
            <a:r>
              <a:rPr lang="en-US" sz="2000" dirty="0" err="1"/>
              <a:t>qg</a:t>
            </a:r>
            <a:r>
              <a:rPr lang="en-US" sz="2000" dirty="0"/>
              <a:t> --shipyard=./</a:t>
            </a:r>
            <a:r>
              <a:rPr lang="en-US" sz="2000" dirty="0" err="1"/>
              <a:t>shipyard_qualitystageonly.yaml</a:t>
            </a:r>
            <a:endParaRPr lang="en-US" sz="2000" dirty="0"/>
          </a:p>
          <a:p>
            <a:r>
              <a:rPr lang="en-US" sz="2200" dirty="0"/>
              <a:t>Once the project is created, services can be added. </a:t>
            </a:r>
          </a:p>
          <a:p>
            <a:pPr lvl="1"/>
            <a:r>
              <a:rPr lang="en-US" sz="2000" dirty="0"/>
              <a:t>In a Progressive Delivery scenario, where </a:t>
            </a:r>
            <a:r>
              <a:rPr lang="en-US" sz="2000" dirty="0" err="1"/>
              <a:t>keptn</a:t>
            </a:r>
            <a:r>
              <a:rPr lang="en-US" sz="2000" dirty="0"/>
              <a:t> is in charge of deploying the service itself in Kubernetes, it needs to be </a:t>
            </a:r>
            <a:r>
              <a:rPr lang="en-US" sz="2000" i="1" dirty="0"/>
              <a:t>onboarded</a:t>
            </a:r>
            <a:r>
              <a:rPr lang="en-US" sz="2000" dirty="0"/>
              <a:t>. </a:t>
            </a:r>
          </a:p>
          <a:p>
            <a:pPr lvl="1"/>
            <a:r>
              <a:rPr lang="en-US" sz="2000" dirty="0"/>
              <a:t>Since our use case is to run the Quality Gate in standalone, the service deployment is independent of </a:t>
            </a:r>
            <a:r>
              <a:rPr lang="en-US" sz="2000" dirty="0" err="1"/>
              <a:t>Keptn</a:t>
            </a:r>
            <a:r>
              <a:rPr lang="en-US" sz="2000" dirty="0"/>
              <a:t>. We just need to add it to project with the </a:t>
            </a:r>
            <a:r>
              <a:rPr lang="en-US" sz="2000" b="1" dirty="0"/>
              <a:t>create service</a:t>
            </a:r>
            <a:r>
              <a:rPr lang="en-US" sz="2000" dirty="0"/>
              <a:t> command:</a:t>
            </a:r>
          </a:p>
          <a:p>
            <a:pPr marL="457200" lvl="1" indent="0">
              <a:buNone/>
            </a:pPr>
            <a:r>
              <a:rPr lang="en-US" sz="2000" dirty="0"/>
              <a:t>$ </a:t>
            </a:r>
            <a:r>
              <a:rPr lang="en-US" sz="2000" dirty="0" err="1"/>
              <a:t>keptn</a:t>
            </a:r>
            <a:r>
              <a:rPr lang="en-US" sz="2000" dirty="0"/>
              <a:t> create service </a:t>
            </a:r>
            <a:r>
              <a:rPr lang="en-US" sz="2000" dirty="0" err="1"/>
              <a:t>simplenodeservice</a:t>
            </a:r>
            <a:r>
              <a:rPr lang="en-US" sz="2000" dirty="0"/>
              <a:t> --project=standalone-</a:t>
            </a:r>
            <a:r>
              <a:rPr lang="en-US" sz="2000" dirty="0" err="1"/>
              <a:t>qg</a:t>
            </a:r>
            <a:endParaRPr lang="en-US" sz="2000" dirty="0"/>
          </a:p>
        </p:txBody>
      </p:sp>
    </p:spTree>
    <p:extLst>
      <p:ext uri="{BB962C8B-B14F-4D97-AF65-F5344CB8AC3E}">
        <p14:creationId xmlns:p14="http://schemas.microsoft.com/office/powerpoint/2010/main" val="2054019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Validation</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10515600"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the </a:t>
            </a:r>
            <a:r>
              <a:rPr lang="en-US" dirty="0" err="1"/>
              <a:t>keptn</a:t>
            </a:r>
            <a:r>
              <a:rPr lang="en-US" dirty="0"/>
              <a:t> Bridge to validate the service was added to the project</a:t>
            </a:r>
          </a:p>
          <a:p>
            <a:pPr lvl="1"/>
            <a:r>
              <a:rPr lang="en-US" dirty="0"/>
              <a:t>URL : http://</a:t>
            </a:r>
            <a:r>
              <a:rPr lang="en-US" dirty="0" err="1"/>
              <a:t>keptn</a:t>
            </a:r>
            <a:r>
              <a:rPr lang="en-US" dirty="0"/>
              <a:t>.&lt;</a:t>
            </a:r>
            <a:r>
              <a:rPr lang="en-US" dirty="0" err="1"/>
              <a:t>your.nip.io</a:t>
            </a:r>
            <a:r>
              <a:rPr lang="en-US" dirty="0"/>
              <a:t>&gt;</a:t>
            </a:r>
          </a:p>
          <a:p>
            <a:pPr lvl="1"/>
            <a:r>
              <a:rPr lang="en-US" dirty="0"/>
              <a:t>Get the username (</a:t>
            </a:r>
            <a:r>
              <a:rPr lang="en-US" dirty="0" err="1"/>
              <a:t>keptn</a:t>
            </a:r>
            <a:r>
              <a:rPr lang="en-US" dirty="0"/>
              <a:t>) and password by running this </a:t>
            </a:r>
            <a:r>
              <a:rPr lang="en-US" dirty="0" err="1"/>
              <a:t>keptn</a:t>
            </a:r>
            <a:r>
              <a:rPr lang="en-US" dirty="0"/>
              <a:t> CLI command:</a:t>
            </a:r>
          </a:p>
          <a:p>
            <a:pPr marL="914400" lvl="2" indent="0">
              <a:buNone/>
            </a:pPr>
            <a:r>
              <a:rPr lang="en-US" dirty="0"/>
              <a:t># </a:t>
            </a:r>
            <a:r>
              <a:rPr lang="en-CA" dirty="0" err="1"/>
              <a:t>keptn</a:t>
            </a:r>
            <a:r>
              <a:rPr lang="en-CA" dirty="0"/>
              <a:t> configure bridge --output</a:t>
            </a:r>
            <a:endParaRPr lang="en-US" dirty="0"/>
          </a:p>
          <a:p>
            <a:pPr lvl="1"/>
            <a:r>
              <a:rPr lang="en-US" dirty="0"/>
              <a:t>Select the standalone-</a:t>
            </a:r>
            <a:r>
              <a:rPr lang="en-US" dirty="0" err="1"/>
              <a:t>qg</a:t>
            </a:r>
            <a:r>
              <a:rPr lang="en-US" dirty="0"/>
              <a:t> project</a:t>
            </a:r>
          </a:p>
          <a:p>
            <a:pPr lvl="1"/>
            <a:r>
              <a:rPr lang="en-US" dirty="0"/>
              <a:t>Click on the </a:t>
            </a:r>
            <a:r>
              <a:rPr lang="en-US" dirty="0" err="1"/>
              <a:t>simplenodeservice</a:t>
            </a:r>
            <a:endParaRPr lang="en-US" dirty="0"/>
          </a:p>
          <a:p>
            <a:pPr lvl="1"/>
            <a:r>
              <a:rPr lang="en-US" dirty="0"/>
              <a:t>The service events are listed. For now, there’s only the create event</a:t>
            </a:r>
          </a:p>
        </p:txBody>
      </p:sp>
      <p:pic>
        <p:nvPicPr>
          <p:cNvPr id="2" name="Picture 1">
            <a:extLst>
              <a:ext uri="{FF2B5EF4-FFF2-40B4-BE49-F238E27FC236}">
                <a16:creationId xmlns:a16="http://schemas.microsoft.com/office/drawing/2014/main" id="{1597AFE5-3D7C-6B48-910E-53A7775F8C9E}"/>
              </a:ext>
            </a:extLst>
          </p:cNvPr>
          <p:cNvPicPr>
            <a:picLocks noChangeAspect="1"/>
          </p:cNvPicPr>
          <p:nvPr/>
        </p:nvPicPr>
        <p:blipFill>
          <a:blip r:embed="rId2"/>
          <a:stretch>
            <a:fillRect/>
          </a:stretch>
        </p:blipFill>
        <p:spPr>
          <a:xfrm>
            <a:off x="585658" y="4427293"/>
            <a:ext cx="10541000" cy="2171700"/>
          </a:xfrm>
          <a:prstGeom prst="rect">
            <a:avLst/>
          </a:prstGeom>
        </p:spPr>
      </p:pic>
    </p:spTree>
    <p:extLst>
      <p:ext uri="{BB962C8B-B14F-4D97-AF65-F5344CB8AC3E}">
        <p14:creationId xmlns:p14="http://schemas.microsoft.com/office/powerpoint/2010/main" val="1897033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Set up SLI provider</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0974049"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Evaluation of the Quality Gate requires a SLI provider</a:t>
            </a:r>
          </a:p>
          <a:p>
            <a:pPr lvl="1">
              <a:spcBef>
                <a:spcPts val="1200"/>
              </a:spcBef>
            </a:pPr>
            <a:r>
              <a:rPr lang="en-US" dirty="0" err="1"/>
              <a:t>Keptn</a:t>
            </a:r>
            <a:r>
              <a:rPr lang="en-US" dirty="0"/>
              <a:t> service that will fetch the SLI values that are referenced in the SLO definition.</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Different SLI providers exist, in this session, we use the Dynatrace SLI provider service</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Deploy the service:</a:t>
            </a:r>
          </a:p>
          <a:p>
            <a:pPr marL="457200" lvl="1" indent="0">
              <a:spcBef>
                <a:spcPts val="1200"/>
              </a:spcBef>
              <a:buNone/>
            </a:pPr>
            <a:r>
              <a:rPr lang="en-US" dirty="0"/>
              <a:t>$ </a:t>
            </a:r>
            <a:r>
              <a:rPr lang="en-US" dirty="0" err="1"/>
              <a:t>kubectl</a:t>
            </a:r>
            <a:r>
              <a:rPr lang="en-US" dirty="0"/>
              <a:t> apply -f https://</a:t>
            </a:r>
            <a:r>
              <a:rPr lang="en-US" dirty="0" err="1"/>
              <a:t>raw.githubusercontent.com</a:t>
            </a:r>
            <a:r>
              <a:rPr lang="en-US" dirty="0"/>
              <a:t>/</a:t>
            </a:r>
            <a:r>
              <a:rPr lang="en-US" dirty="0" err="1"/>
              <a:t>keptn-contrib</a:t>
            </a:r>
            <a:r>
              <a:rPr lang="en-US" dirty="0"/>
              <a:t>/</a:t>
            </a:r>
            <a:r>
              <a:rPr lang="en-US" dirty="0" err="1"/>
              <a:t>dynatrace</a:t>
            </a:r>
            <a:r>
              <a:rPr lang="en-US" dirty="0"/>
              <a:t>-</a:t>
            </a:r>
            <a:r>
              <a:rPr lang="en-US" dirty="0" err="1"/>
              <a:t>sli</a:t>
            </a:r>
            <a:r>
              <a:rPr lang="en-US" dirty="0"/>
              <a:t>-service/0.5.0/deploy/</a:t>
            </a:r>
            <a:r>
              <a:rPr lang="en-US" dirty="0" err="1"/>
              <a:t>service.yaml</a:t>
            </a:r>
            <a:endParaRPr lang="en-US" dirty="0"/>
          </a:p>
          <a:p>
            <a:r>
              <a:rPr kumimoji="0" lang="en-US"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The service requires tenant ID and API token to retrieve the metrics from Dynatrace</a:t>
            </a:r>
          </a:p>
          <a:p>
            <a:pPr lvl="1"/>
            <a:r>
              <a:rPr lang="en-US" dirty="0"/>
              <a:t>Those values from the secret (named </a:t>
            </a:r>
            <a:r>
              <a:rPr lang="en-US" dirty="0" err="1"/>
              <a:t>dynatrace</a:t>
            </a:r>
            <a:r>
              <a:rPr lang="en-US" dirty="0"/>
              <a:t>) we already have created</a:t>
            </a:r>
          </a:p>
          <a:p>
            <a:r>
              <a:rPr kumimoji="0" lang="en-US"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Configure the project with the new SLI provider</a:t>
            </a:r>
            <a:endParaRPr kumimoji="0" lang="en-US" b="0" i="0" u="none" strike="noStrike" kern="1200" cap="none" spc="0" normalizeH="0" baseline="0" noProof="0" dirty="0">
              <a:ln>
                <a:noFill/>
              </a:ln>
              <a:solidFill>
                <a:srgbClr val="0F1419"/>
              </a:solidFill>
              <a:effectLst/>
              <a:highlight>
                <a:srgbClr val="FFFF00"/>
              </a:highlight>
              <a:uLnTx/>
              <a:uFillTx/>
              <a:latin typeface="Bernina Sans Condensed" pitchFamily="50" charset="0"/>
              <a:ea typeface="+mn-ea"/>
              <a:cs typeface="Calibri Light" panose="020F0302020204030204" pitchFamily="34" charset="0"/>
            </a:endParaRPr>
          </a:p>
          <a:p>
            <a:pPr marL="457200" lvl="1" indent="0">
              <a:buNone/>
            </a:pPr>
            <a:r>
              <a:rPr lang="en-US" dirty="0"/>
              <a:t>$</a:t>
            </a:r>
            <a:r>
              <a:rPr kumimoji="0" lang="en-US"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 </a:t>
            </a:r>
            <a:r>
              <a:rPr lang="en-CA" dirty="0" err="1"/>
              <a:t>keptn</a:t>
            </a:r>
            <a:r>
              <a:rPr lang="en-CA" dirty="0"/>
              <a:t> configure monitoring </a:t>
            </a:r>
            <a:r>
              <a:rPr lang="en-CA" dirty="0" err="1"/>
              <a:t>dynatrace</a:t>
            </a:r>
            <a:r>
              <a:rPr lang="en-CA" dirty="0"/>
              <a:t> --project=standalone-</a:t>
            </a:r>
            <a:r>
              <a:rPr lang="en-CA" dirty="0" err="1"/>
              <a:t>qg</a:t>
            </a:r>
            <a:endParaRPr kumimoji="0" lang="en-US"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p:txBody>
      </p:sp>
    </p:spTree>
    <p:extLst>
      <p:ext uri="{BB962C8B-B14F-4D97-AF65-F5344CB8AC3E}">
        <p14:creationId xmlns:p14="http://schemas.microsoft.com/office/powerpoint/2010/main" val="630766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85E87A-F020-4B43-A069-12CB7CA931E7}"/>
              </a:ext>
            </a:extLst>
          </p:cNvPr>
          <p:cNvSpPr/>
          <p:nvPr/>
        </p:nvSpPr>
        <p:spPr>
          <a:xfrm>
            <a:off x="238225" y="2248150"/>
            <a:ext cx="2358208" cy="4134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2" descr="Image result for jenkins logo">
            <a:extLst>
              <a:ext uri="{FF2B5EF4-FFF2-40B4-BE49-F238E27FC236}">
                <a16:creationId xmlns:a16="http://schemas.microsoft.com/office/drawing/2014/main" id="{21C69873-40A6-4EBB-8259-93EBC75FA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79" y="2864552"/>
            <a:ext cx="1349465" cy="4339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6416D797-F43B-4A22-82FE-55C3AAB3B01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380" y="4275593"/>
            <a:ext cx="1321270" cy="7612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bitbucket pipeline logo">
            <a:extLst>
              <a:ext uri="{FF2B5EF4-FFF2-40B4-BE49-F238E27FC236}">
                <a16:creationId xmlns:a16="http://schemas.microsoft.com/office/drawing/2014/main" id="{128E94AD-E9FE-42B4-A1F7-7E814E556332}"/>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1108" r="42882" b="28518"/>
          <a:stretch/>
        </p:blipFill>
        <p:spPr bwMode="auto">
          <a:xfrm>
            <a:off x="380291" y="3480409"/>
            <a:ext cx="1534668" cy="4339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58FB7005-8AC7-4970-914A-45AC80F23BEB}"/>
              </a:ext>
            </a:extLst>
          </p:cNvPr>
          <p:cNvPicPr>
            <a:picLocks noChangeAspect="1"/>
          </p:cNvPicPr>
          <p:nvPr/>
        </p:nvPicPr>
        <p:blipFill>
          <a:blip r:embed="rId6"/>
          <a:stretch>
            <a:fillRect/>
          </a:stretch>
        </p:blipFill>
        <p:spPr>
          <a:xfrm>
            <a:off x="5885672" y="2124057"/>
            <a:ext cx="501194" cy="579870"/>
          </a:xfrm>
          <a:prstGeom prst="rect">
            <a:avLst/>
          </a:prstGeom>
        </p:spPr>
      </p:pic>
      <p:sp>
        <p:nvSpPr>
          <p:cNvPr id="32" name="Arrow: Right 31">
            <a:extLst>
              <a:ext uri="{FF2B5EF4-FFF2-40B4-BE49-F238E27FC236}">
                <a16:creationId xmlns:a16="http://schemas.microsoft.com/office/drawing/2014/main" id="{3FEA4DFF-3BD6-40E5-96AE-9A22ABE4AC65}"/>
              </a:ext>
            </a:extLst>
          </p:cNvPr>
          <p:cNvSpPr/>
          <p:nvPr/>
        </p:nvSpPr>
        <p:spPr>
          <a:xfrm>
            <a:off x="2817855" y="2208837"/>
            <a:ext cx="277799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Calibri" panose="020F0502020204030204"/>
                <a:ea typeface="+mn-ea"/>
                <a:cs typeface="+mn-cs"/>
              </a:rPr>
              <a:t>#1 Call Service</a:t>
            </a: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 name="Arrow: Right 34">
            <a:extLst>
              <a:ext uri="{FF2B5EF4-FFF2-40B4-BE49-F238E27FC236}">
                <a16:creationId xmlns:a16="http://schemas.microsoft.com/office/drawing/2014/main" id="{4C4F243E-B2DE-4969-891F-54F72DCB4095}"/>
              </a:ext>
            </a:extLst>
          </p:cNvPr>
          <p:cNvSpPr/>
          <p:nvPr/>
        </p:nvSpPr>
        <p:spPr>
          <a:xfrm rot="2647760" flipH="1">
            <a:off x="6153238" y="3273280"/>
            <a:ext cx="187755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Calibri" panose="020F0502020204030204"/>
                <a:ea typeface="+mn-ea"/>
                <a:cs typeface="+mn-cs"/>
              </a:rPr>
              <a:t>#3 SLI File</a:t>
            </a:r>
            <a:endParaRPr kumimoji="0" lang="de-AT"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91EE2433-FE7C-472E-9824-D7219EC3DC1D}"/>
              </a:ext>
            </a:extLst>
          </p:cNvPr>
          <p:cNvPicPr>
            <a:picLocks noChangeAspect="1"/>
          </p:cNvPicPr>
          <p:nvPr/>
        </p:nvPicPr>
        <p:blipFill>
          <a:blip r:embed="rId7"/>
          <a:stretch>
            <a:fillRect/>
          </a:stretch>
        </p:blipFill>
        <p:spPr>
          <a:xfrm>
            <a:off x="5430999" y="1433078"/>
            <a:ext cx="1544771" cy="537809"/>
          </a:xfrm>
          <a:prstGeom prst="rect">
            <a:avLst/>
          </a:prstGeom>
        </p:spPr>
      </p:pic>
      <p:sp>
        <p:nvSpPr>
          <p:cNvPr id="34" name="Arrow: Right 33">
            <a:extLst>
              <a:ext uri="{FF2B5EF4-FFF2-40B4-BE49-F238E27FC236}">
                <a16:creationId xmlns:a16="http://schemas.microsoft.com/office/drawing/2014/main" id="{B3162ABF-1698-4AFC-AFF6-EC42ED1E24AC}"/>
              </a:ext>
            </a:extLst>
          </p:cNvPr>
          <p:cNvSpPr/>
          <p:nvPr/>
        </p:nvSpPr>
        <p:spPr>
          <a:xfrm rot="18896587">
            <a:off x="4297239" y="3261441"/>
            <a:ext cx="190599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Calibri" panose="020F0502020204030204"/>
                <a:ea typeface="+mn-ea"/>
                <a:cs typeface="+mn-cs"/>
              </a:rPr>
              <a:t>#2 SLO File</a:t>
            </a:r>
            <a:endParaRPr kumimoji="0" lang="de-AT"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D7E63C24-20A1-7F40-B042-803811A4CF32}"/>
              </a:ext>
            </a:extLst>
          </p:cNvPr>
          <p:cNvSpPr txBox="1">
            <a:spLocks/>
          </p:cNvSpPr>
          <p:nvPr/>
        </p:nvSpPr>
        <p:spPr>
          <a:xfrm>
            <a:off x="380291" y="1966343"/>
            <a:ext cx="10515600" cy="7368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i="0" kern="1200">
                <a:solidFill>
                  <a:schemeClr val="tx1">
                    <a:lumMod val="85000"/>
                    <a:lumOff val="15000"/>
                  </a:schemeClr>
                </a:solidFill>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1"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rPr>
              <a:t>Your Delivery Tool</a:t>
            </a:r>
            <a:endParaRPr kumimoji="0" lang="de-AT" sz="2000" b="1" i="1"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pic>
        <p:nvPicPr>
          <p:cNvPr id="5" name="Picture 4">
            <a:extLst>
              <a:ext uri="{FF2B5EF4-FFF2-40B4-BE49-F238E27FC236}">
                <a16:creationId xmlns:a16="http://schemas.microsoft.com/office/drawing/2014/main" id="{931C1026-8E95-304D-AD4A-53041F7B9793}"/>
              </a:ext>
            </a:extLst>
          </p:cNvPr>
          <p:cNvPicPr>
            <a:picLocks noChangeAspect="1"/>
          </p:cNvPicPr>
          <p:nvPr/>
        </p:nvPicPr>
        <p:blipFill>
          <a:blip r:embed="rId8"/>
          <a:stretch>
            <a:fillRect/>
          </a:stretch>
        </p:blipFill>
        <p:spPr>
          <a:xfrm>
            <a:off x="6555116" y="4288572"/>
            <a:ext cx="2639856" cy="2171494"/>
          </a:xfrm>
          <a:prstGeom prst="rect">
            <a:avLst/>
          </a:prstGeom>
        </p:spPr>
      </p:pic>
      <p:pic>
        <p:nvPicPr>
          <p:cNvPr id="6" name="Picture 5">
            <a:extLst>
              <a:ext uri="{FF2B5EF4-FFF2-40B4-BE49-F238E27FC236}">
                <a16:creationId xmlns:a16="http://schemas.microsoft.com/office/drawing/2014/main" id="{1CCCFE5D-54B2-6A4E-A30F-89CD8891AC2A}"/>
              </a:ext>
            </a:extLst>
          </p:cNvPr>
          <p:cNvPicPr>
            <a:picLocks noChangeAspect="1"/>
          </p:cNvPicPr>
          <p:nvPr/>
        </p:nvPicPr>
        <p:blipFill>
          <a:blip r:embed="rId9"/>
          <a:stretch>
            <a:fillRect/>
          </a:stretch>
        </p:blipFill>
        <p:spPr>
          <a:xfrm>
            <a:off x="2721600" y="4279005"/>
            <a:ext cx="3612094" cy="1825572"/>
          </a:xfrm>
          <a:prstGeom prst="rect">
            <a:avLst/>
          </a:prstGeom>
        </p:spPr>
      </p:pic>
      <p:sp>
        <p:nvSpPr>
          <p:cNvPr id="42" name="Arrow: Right 37">
            <a:extLst>
              <a:ext uri="{FF2B5EF4-FFF2-40B4-BE49-F238E27FC236}">
                <a16:creationId xmlns:a16="http://schemas.microsoft.com/office/drawing/2014/main" id="{01ECEE76-5595-1846-9C65-190C04B4EECF}"/>
              </a:ext>
            </a:extLst>
          </p:cNvPr>
          <p:cNvSpPr/>
          <p:nvPr/>
        </p:nvSpPr>
        <p:spPr>
          <a:xfrm>
            <a:off x="6709863" y="2179690"/>
            <a:ext cx="105907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srgbClr val="FFFFFF"/>
                </a:solidFill>
                <a:effectLst/>
                <a:uLnTx/>
                <a:uFillTx/>
                <a:latin typeface="Calibri" panose="020F0502020204030204"/>
                <a:ea typeface="+mn-ea"/>
                <a:cs typeface="+mn-cs"/>
              </a:rPr>
              <a:t>Result</a:t>
            </a: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2F12AC03-01F0-5B4F-A205-AE44A38F7722}"/>
              </a:ext>
            </a:extLst>
          </p:cNvPr>
          <p:cNvPicPr>
            <a:picLocks noChangeAspect="1"/>
          </p:cNvPicPr>
          <p:nvPr/>
        </p:nvPicPr>
        <p:blipFill>
          <a:blip r:embed="rId7"/>
          <a:stretch>
            <a:fillRect/>
          </a:stretch>
        </p:blipFill>
        <p:spPr>
          <a:xfrm>
            <a:off x="584379" y="5212773"/>
            <a:ext cx="1544771" cy="537809"/>
          </a:xfrm>
          <a:prstGeom prst="rect">
            <a:avLst/>
          </a:prstGeom>
        </p:spPr>
      </p:pic>
      <p:pic>
        <p:nvPicPr>
          <p:cNvPr id="8" name="Picture 7">
            <a:extLst>
              <a:ext uri="{FF2B5EF4-FFF2-40B4-BE49-F238E27FC236}">
                <a16:creationId xmlns:a16="http://schemas.microsoft.com/office/drawing/2014/main" id="{9665F2B8-DEF2-2E4F-9B44-A93F7AEAD7EB}"/>
              </a:ext>
            </a:extLst>
          </p:cNvPr>
          <p:cNvPicPr>
            <a:picLocks noChangeAspect="1"/>
          </p:cNvPicPr>
          <p:nvPr/>
        </p:nvPicPr>
        <p:blipFill>
          <a:blip r:embed="rId10"/>
          <a:stretch>
            <a:fillRect/>
          </a:stretch>
        </p:blipFill>
        <p:spPr>
          <a:xfrm>
            <a:off x="8910521" y="1651062"/>
            <a:ext cx="2190712" cy="2013966"/>
          </a:xfrm>
          <a:prstGeom prst="rect">
            <a:avLst/>
          </a:prstGeom>
        </p:spPr>
      </p:pic>
      <p:sp>
        <p:nvSpPr>
          <p:cNvPr id="26" name="Title 2">
            <a:extLst>
              <a:ext uri="{FF2B5EF4-FFF2-40B4-BE49-F238E27FC236}">
                <a16:creationId xmlns:a16="http://schemas.microsoft.com/office/drawing/2014/main" id="{D804FB13-F45E-1048-95F2-2B7085808D13}"/>
              </a:ext>
            </a:extLst>
          </p:cNvPr>
          <p:cNvSpPr txBox="1">
            <a:spLocks/>
          </p:cNvSpPr>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20000"/>
              </a:lnSpc>
              <a:spcBef>
                <a:spcPts val="0"/>
              </a:spcBef>
              <a:spcAft>
                <a:spcPts val="0"/>
              </a:spcAft>
              <a:buClr>
                <a:schemeClr val="lt1"/>
              </a:buClr>
              <a:buSzPts val="2000"/>
              <a:buFont typeface="Arial"/>
              <a:buNone/>
              <a:defRPr sz="2000" b="1"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kern="0" dirty="0" err="1">
                <a:latin typeface="Bernina Sans Condensed" pitchFamily="2" charset="77"/>
              </a:rPr>
              <a:t>Keptn</a:t>
            </a:r>
            <a:r>
              <a:rPr lang="en-US" sz="2400" kern="0" dirty="0">
                <a:latin typeface="Bernina Sans Condensed" pitchFamily="2" charset="77"/>
              </a:rPr>
              <a:t> Quality Gate Service</a:t>
            </a:r>
          </a:p>
        </p:txBody>
      </p:sp>
      <p:pic>
        <p:nvPicPr>
          <p:cNvPr id="29" name="Graphic 56">
            <a:extLst>
              <a:ext uri="{FF2B5EF4-FFF2-40B4-BE49-F238E27FC236}">
                <a16:creationId xmlns:a16="http://schemas.microsoft.com/office/drawing/2014/main" id="{A63312B6-2B1E-C149-B18F-0A5BD4B731A2}"/>
              </a:ext>
            </a:extLst>
          </p:cNvPr>
          <p:cNvPicPr>
            <a:picLocks noChangeAspect="1"/>
          </p:cNvPicPr>
          <p:nvPr/>
        </p:nvPicPr>
        <p:blipFill rotWithShape="1">
          <a:blip r:embed="rId11">
            <a:extLst>
              <a:ext uri="{28A0092B-C50C-407E-A947-70E740481C1C}">
                <a14:useLocalDpi xmlns:a14="http://schemas.microsoft.com/office/drawing/2010/main" val="0"/>
              </a:ext>
            </a:extLst>
          </a:blip>
          <a:srcRect l="18767" r="14946"/>
          <a:stretch/>
        </p:blipFill>
        <p:spPr>
          <a:xfrm>
            <a:off x="9416394" y="4311311"/>
            <a:ext cx="540000" cy="543086"/>
          </a:xfrm>
          <a:prstGeom prst="rect">
            <a:avLst/>
          </a:prstGeom>
        </p:spPr>
      </p:pic>
      <p:pic>
        <p:nvPicPr>
          <p:cNvPr id="30" name="Picture 29">
            <a:extLst>
              <a:ext uri="{FF2B5EF4-FFF2-40B4-BE49-F238E27FC236}">
                <a16:creationId xmlns:a16="http://schemas.microsoft.com/office/drawing/2014/main" id="{184A5AA6-D7CD-0544-879B-73DC6139BFA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16394" y="5519144"/>
            <a:ext cx="540000" cy="532986"/>
          </a:xfrm>
          <a:prstGeom prst="rect">
            <a:avLst/>
          </a:prstGeom>
        </p:spPr>
      </p:pic>
      <p:pic>
        <p:nvPicPr>
          <p:cNvPr id="33" name="Picture 2" descr="Image result for prometheus icon">
            <a:extLst>
              <a:ext uri="{FF2B5EF4-FFF2-40B4-BE49-F238E27FC236}">
                <a16:creationId xmlns:a16="http://schemas.microsoft.com/office/drawing/2014/main" id="{0EC2EA91-F306-2D4A-B641-5197DF555D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16394" y="4970610"/>
            <a:ext cx="472655" cy="47265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7685FFA-57F5-F34E-969B-79BBE662B8AA}"/>
              </a:ext>
            </a:extLst>
          </p:cNvPr>
          <p:cNvSpPr txBox="1"/>
          <p:nvPr/>
        </p:nvSpPr>
        <p:spPr>
          <a:xfrm>
            <a:off x="11426253" y="455190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chemeClr val="bg1"/>
                </a:solidFill>
                <a:effectLst/>
                <a:uLnTx/>
                <a:uFillTx/>
                <a:latin typeface="Calibri" panose="020F0502020204030204"/>
                <a:ea typeface="+mn-ea"/>
                <a:cs typeface="+mn-cs"/>
              </a:rPr>
              <a:t>...</a:t>
            </a:r>
          </a:p>
        </p:txBody>
      </p:sp>
      <p:sp>
        <p:nvSpPr>
          <p:cNvPr id="41" name="TextBox 40">
            <a:extLst>
              <a:ext uri="{FF2B5EF4-FFF2-40B4-BE49-F238E27FC236}">
                <a16:creationId xmlns:a16="http://schemas.microsoft.com/office/drawing/2014/main" id="{22B7F4C8-35A2-6046-8E6B-D6AA033E1FC5}"/>
              </a:ext>
            </a:extLst>
          </p:cNvPr>
          <p:cNvSpPr txBox="1"/>
          <p:nvPr/>
        </p:nvSpPr>
        <p:spPr>
          <a:xfrm>
            <a:off x="11324879" y="5050880"/>
            <a:ext cx="5605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schemeClr val="bg1"/>
                </a:solidFill>
                <a:effectLst/>
                <a:uLnTx/>
                <a:uFillTx/>
                <a:latin typeface="Calibri" panose="020F0502020204030204"/>
                <a:ea typeface="+mn-ea"/>
                <a:cs typeface="+mn-cs"/>
              </a:rPr>
              <a:t>Tool X</a:t>
            </a:r>
          </a:p>
        </p:txBody>
      </p:sp>
    </p:spTree>
    <p:extLst>
      <p:ext uri="{BB962C8B-B14F-4D97-AF65-F5344CB8AC3E}">
        <p14:creationId xmlns:p14="http://schemas.microsoft.com/office/powerpoint/2010/main" val="119136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P spid="34" grpId="0" animBg="1"/>
      <p:bldP spid="42" grpId="0" animBg="1"/>
      <p:bldP spid="36" grpId="0"/>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Set up Quality Gate – SLIs and SLOs</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0974049" cy="4652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err="1"/>
              <a:t>Keptn</a:t>
            </a:r>
            <a:r>
              <a:rPr lang="en-US" dirty="0"/>
              <a:t> Quality Gates are based on these 2 concepts:</a:t>
            </a:r>
          </a:p>
          <a:p>
            <a:pPr lvl="1">
              <a:spcBef>
                <a:spcPts val="1200"/>
              </a:spcBef>
            </a:pPr>
            <a:r>
              <a:rPr lang="en-US" dirty="0"/>
              <a:t>Service Level Indicators (SLIs) : what are the metrics (indicators) and how are their value fetched</a:t>
            </a:r>
          </a:p>
          <a:p>
            <a:pPr lvl="1">
              <a:spcBef>
                <a:spcPts val="1200"/>
              </a:spcBef>
            </a:pPr>
            <a:r>
              <a:rPr lang="en-US" dirty="0"/>
              <a:t>Service Level Objectives (SLOs) : what are the conditions (objectives) that must be met to consider an indicator value good or bad</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In this exercise, we will use basic sets of SLOs and SLIs.</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err="1"/>
              <a:t>Keptn</a:t>
            </a:r>
            <a:r>
              <a:rPr lang="en-US" dirty="0"/>
              <a:t> SLIs and SLOs are defined in </a:t>
            </a:r>
            <a:r>
              <a:rPr lang="en-US" dirty="0" err="1"/>
              <a:t>yaml</a:t>
            </a:r>
            <a:r>
              <a:rPr lang="en-US" dirty="0"/>
              <a:t> files. Let’s take a look at those definitions.</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Add the basic SLI definition to </a:t>
            </a:r>
            <a:r>
              <a:rPr lang="en-US" dirty="0" err="1"/>
              <a:t>keptn</a:t>
            </a:r>
            <a:endParaRPr lang="en-US" dirty="0"/>
          </a:p>
          <a:p>
            <a:pPr marL="457200" lvl="1" indent="0">
              <a:spcBef>
                <a:spcPts val="1200"/>
              </a:spcBef>
              <a:buNone/>
            </a:pPr>
            <a:r>
              <a:rPr lang="en-US" dirty="0"/>
              <a:t># </a:t>
            </a:r>
            <a:r>
              <a:rPr lang="en-US" dirty="0" err="1"/>
              <a:t>keptn</a:t>
            </a:r>
            <a:r>
              <a:rPr lang="en-US" dirty="0"/>
              <a:t> add-resource --project=standalone-</a:t>
            </a:r>
            <a:r>
              <a:rPr lang="en-US" dirty="0" err="1"/>
              <a:t>qg</a:t>
            </a:r>
            <a:r>
              <a:rPr lang="en-US" dirty="0"/>
              <a:t> --stage=</a:t>
            </a:r>
            <a:r>
              <a:rPr lang="en-US" dirty="0" err="1"/>
              <a:t>qualitystage</a:t>
            </a:r>
            <a:r>
              <a:rPr lang="en-US" dirty="0"/>
              <a:t> --service=</a:t>
            </a:r>
            <a:r>
              <a:rPr lang="en-US" dirty="0" err="1"/>
              <a:t>simplenodeservice</a:t>
            </a:r>
            <a:r>
              <a:rPr lang="en-US" dirty="0"/>
              <a:t> --resource=</a:t>
            </a:r>
            <a:r>
              <a:rPr lang="en-US" dirty="0" err="1"/>
              <a:t>dynatrace</a:t>
            </a:r>
            <a:r>
              <a:rPr lang="en-US" dirty="0"/>
              <a:t>/</a:t>
            </a:r>
            <a:r>
              <a:rPr lang="en-US" dirty="0" err="1"/>
              <a:t>sli_basic.yaml</a:t>
            </a:r>
            <a:r>
              <a:rPr lang="en-US" dirty="0"/>
              <a:t> --</a:t>
            </a:r>
            <a:r>
              <a:rPr lang="en-US" dirty="0" err="1"/>
              <a:t>resourceUri</a:t>
            </a:r>
            <a:r>
              <a:rPr lang="en-US" dirty="0"/>
              <a:t>=</a:t>
            </a:r>
            <a:r>
              <a:rPr lang="en-US" dirty="0" err="1"/>
              <a:t>dynatrace</a:t>
            </a:r>
            <a:r>
              <a:rPr lang="en-US" dirty="0"/>
              <a:t>/</a:t>
            </a:r>
            <a:r>
              <a:rPr lang="en-US" dirty="0" err="1"/>
              <a:t>sli.yaml</a:t>
            </a:r>
            <a:endParaRPr lang="en-US" dirty="0"/>
          </a:p>
          <a:p>
            <a:r>
              <a:rPr kumimoji="0" lang="en-US"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Add the basic SLO definition to </a:t>
            </a:r>
            <a:r>
              <a:rPr kumimoji="0" lang="en-US" b="0" i="0" u="none" strike="noStrike" kern="1200" cap="none" spc="0" normalizeH="0" baseline="0" noProof="0" dirty="0" err="1">
                <a:ln>
                  <a:noFill/>
                </a:ln>
                <a:solidFill>
                  <a:srgbClr val="0F1419"/>
                </a:solidFill>
                <a:effectLst/>
                <a:uLnTx/>
                <a:uFillTx/>
                <a:latin typeface="Bernina Sans Condensed" pitchFamily="50" charset="0"/>
                <a:ea typeface="+mn-ea"/>
                <a:cs typeface="Calibri Light" panose="020F0302020204030204" pitchFamily="34" charset="0"/>
              </a:rPr>
              <a:t>keptn</a:t>
            </a:r>
            <a:endParaRPr kumimoji="0" lang="en-US"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a:p>
            <a:pPr marL="457200" lvl="1" indent="0">
              <a:buNone/>
            </a:pPr>
            <a:r>
              <a:rPr kumimoji="0" lang="en-US"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rPr>
              <a:t># </a:t>
            </a:r>
            <a:r>
              <a:rPr lang="en-CA" dirty="0" err="1"/>
              <a:t>keptn</a:t>
            </a:r>
            <a:r>
              <a:rPr lang="en-CA" dirty="0"/>
              <a:t> add-resource --project=standalone-</a:t>
            </a:r>
            <a:r>
              <a:rPr lang="en-CA" dirty="0" err="1"/>
              <a:t>qg</a:t>
            </a:r>
            <a:r>
              <a:rPr lang="en-CA" dirty="0"/>
              <a:t> --stage=</a:t>
            </a:r>
            <a:r>
              <a:rPr lang="en-CA" dirty="0" err="1"/>
              <a:t>qualitystage</a:t>
            </a:r>
            <a:r>
              <a:rPr lang="en-CA" dirty="0"/>
              <a:t> --service=</a:t>
            </a:r>
            <a:r>
              <a:rPr lang="en-CA" dirty="0" err="1"/>
              <a:t>simplenodeservice</a:t>
            </a:r>
            <a:r>
              <a:rPr lang="en-CA" dirty="0"/>
              <a:t> --resource=</a:t>
            </a:r>
            <a:r>
              <a:rPr lang="en-CA" dirty="0" err="1"/>
              <a:t>slo_basic.yaml</a:t>
            </a:r>
            <a:r>
              <a:rPr lang="en-CA" dirty="0"/>
              <a:t> --</a:t>
            </a:r>
            <a:r>
              <a:rPr lang="en-CA" dirty="0" err="1"/>
              <a:t>resourceUri</a:t>
            </a:r>
            <a:r>
              <a:rPr lang="en-CA" dirty="0"/>
              <a:t>=</a:t>
            </a:r>
            <a:r>
              <a:rPr lang="en-CA" dirty="0" err="1"/>
              <a:t>slo.yaml</a:t>
            </a:r>
            <a:endParaRPr kumimoji="0" lang="en-US" b="0" i="0" u="none" strike="noStrike" kern="1200" cap="none" spc="0" normalizeH="0" baseline="0" noProof="0" dirty="0">
              <a:ln>
                <a:noFill/>
              </a:ln>
              <a:solidFill>
                <a:srgbClr val="0F1419"/>
              </a:solidFill>
              <a:effectLst/>
              <a:uLnTx/>
              <a:uFillTx/>
              <a:latin typeface="Bernina Sans Condensed" pitchFamily="50" charset="0"/>
              <a:ea typeface="+mn-ea"/>
              <a:cs typeface="Calibri Light" panose="020F0302020204030204" pitchFamily="34" charset="0"/>
            </a:endParaRPr>
          </a:p>
        </p:txBody>
      </p:sp>
    </p:spTree>
    <p:extLst>
      <p:ext uri="{BB962C8B-B14F-4D97-AF65-F5344CB8AC3E}">
        <p14:creationId xmlns:p14="http://schemas.microsoft.com/office/powerpoint/2010/main" val="1904678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Set up Quality Gate – Dynatrace Event Feed</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1049001"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We have seen that Dynatrace integrates with </a:t>
            </a:r>
            <a:r>
              <a:rPr lang="en-US" dirty="0" err="1"/>
              <a:t>Keptn</a:t>
            </a:r>
            <a:r>
              <a:rPr lang="en-US" dirty="0"/>
              <a:t> as a SLI provider</a:t>
            </a:r>
          </a:p>
          <a:p>
            <a:pPr lvl="1">
              <a:spcBef>
                <a:spcPts val="1200"/>
              </a:spcBef>
            </a:pPr>
            <a:r>
              <a:rPr lang="en-US" dirty="0"/>
              <a:t>The integration also allows </a:t>
            </a:r>
            <a:r>
              <a:rPr lang="en-US" dirty="0" err="1"/>
              <a:t>Keptn</a:t>
            </a:r>
            <a:r>
              <a:rPr lang="en-US" dirty="0"/>
              <a:t> to push events associated to the Quality Gate evaluations to the associated Dynatrace entities (via the Events API) </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How does </a:t>
            </a:r>
            <a:r>
              <a:rPr lang="en-US" dirty="0" err="1"/>
              <a:t>Keptn</a:t>
            </a:r>
            <a:r>
              <a:rPr lang="en-US" dirty="0"/>
              <a:t> knows to which entities the events should be associated to?</a:t>
            </a:r>
          </a:p>
          <a:p>
            <a:pPr lvl="1">
              <a:spcBef>
                <a:spcPts val="1200"/>
              </a:spcBef>
            </a:pPr>
            <a:r>
              <a:rPr lang="en-US" dirty="0"/>
              <a:t>This is defined in a </a:t>
            </a:r>
            <a:r>
              <a:rPr lang="en-US" b="1" dirty="0" err="1"/>
              <a:t>dynatrace.conf.yaml</a:t>
            </a:r>
            <a:r>
              <a:rPr lang="en-US" b="1" dirty="0"/>
              <a:t>  </a:t>
            </a:r>
            <a:r>
              <a:rPr lang="en-US" dirty="0"/>
              <a:t>file</a:t>
            </a:r>
          </a:p>
          <a:p>
            <a:pPr lvl="1">
              <a:spcBef>
                <a:spcPts val="1200"/>
              </a:spcBef>
            </a:pPr>
            <a:r>
              <a:rPr lang="en-US" dirty="0"/>
              <a:t>The file contains a set of tagging rules. The events will be associated to the entities with the corresponding tags </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Add the file as a resource to the project, service and stage</a:t>
            </a:r>
          </a:p>
          <a:p>
            <a:pPr marL="457200" lvl="1" indent="0">
              <a:spcBef>
                <a:spcPts val="1200"/>
              </a:spcBef>
              <a:buNone/>
            </a:pPr>
            <a:r>
              <a:rPr lang="en-US" dirty="0"/>
              <a:t>#</a:t>
            </a:r>
            <a:r>
              <a:rPr lang="en-CA" dirty="0"/>
              <a:t> </a:t>
            </a:r>
            <a:r>
              <a:rPr lang="en-CA" dirty="0" err="1"/>
              <a:t>keptn</a:t>
            </a:r>
            <a:r>
              <a:rPr lang="en-CA" dirty="0"/>
              <a:t> add-resource --project=standalone-</a:t>
            </a:r>
            <a:r>
              <a:rPr lang="en-CA" dirty="0" err="1"/>
              <a:t>qg</a:t>
            </a:r>
            <a:r>
              <a:rPr lang="en-CA" dirty="0"/>
              <a:t> --stage=</a:t>
            </a:r>
            <a:r>
              <a:rPr lang="en-CA" dirty="0" err="1"/>
              <a:t>qualitystage</a:t>
            </a:r>
            <a:r>
              <a:rPr lang="en-CA" dirty="0"/>
              <a:t> --service=</a:t>
            </a:r>
            <a:r>
              <a:rPr lang="en-CA" dirty="0" err="1"/>
              <a:t>simplenodeservice</a:t>
            </a:r>
            <a:r>
              <a:rPr lang="en-CA" dirty="0"/>
              <a:t> --resource=</a:t>
            </a:r>
            <a:r>
              <a:rPr lang="en-CA" dirty="0" err="1"/>
              <a:t>dynatrace</a:t>
            </a:r>
            <a:r>
              <a:rPr lang="en-CA" dirty="0"/>
              <a:t>/</a:t>
            </a:r>
            <a:r>
              <a:rPr lang="en-CA" dirty="0" err="1"/>
              <a:t>dynatrace.conf.yaml</a:t>
            </a:r>
            <a:r>
              <a:rPr lang="en-CA" dirty="0"/>
              <a:t> --</a:t>
            </a:r>
            <a:r>
              <a:rPr lang="en-CA" dirty="0" err="1"/>
              <a:t>resourceUri</a:t>
            </a:r>
            <a:r>
              <a:rPr lang="en-CA" dirty="0"/>
              <a:t>=</a:t>
            </a:r>
            <a:r>
              <a:rPr lang="en-CA" dirty="0" err="1"/>
              <a:t>dynatrace</a:t>
            </a:r>
            <a:r>
              <a:rPr lang="en-CA" dirty="0"/>
              <a:t>/</a:t>
            </a:r>
            <a:r>
              <a:rPr lang="en-CA" dirty="0" err="1"/>
              <a:t>dynatrace.conf.yaml</a:t>
            </a:r>
            <a:endParaRPr lang="en-US" dirty="0"/>
          </a:p>
        </p:txBody>
      </p:sp>
    </p:spTree>
    <p:extLst>
      <p:ext uri="{BB962C8B-B14F-4D97-AF65-F5344CB8AC3E}">
        <p14:creationId xmlns:p14="http://schemas.microsoft.com/office/powerpoint/2010/main" val="562604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Simple node service app</a:t>
            </a:r>
          </a:p>
        </p:txBody>
      </p:sp>
      <p:pic>
        <p:nvPicPr>
          <p:cNvPr id="4" name="Picture 3">
            <a:extLst>
              <a:ext uri="{FF2B5EF4-FFF2-40B4-BE49-F238E27FC236}">
                <a16:creationId xmlns:a16="http://schemas.microsoft.com/office/drawing/2014/main" id="{9E26F93B-000F-FF41-B011-DD2CE6C67481}"/>
              </a:ext>
            </a:extLst>
          </p:cNvPr>
          <p:cNvPicPr>
            <a:picLocks noChangeAspect="1"/>
          </p:cNvPicPr>
          <p:nvPr/>
        </p:nvPicPr>
        <p:blipFill>
          <a:blip r:embed="rId3"/>
          <a:stretch>
            <a:fillRect/>
          </a:stretch>
        </p:blipFill>
        <p:spPr>
          <a:xfrm>
            <a:off x="1157782" y="1554656"/>
            <a:ext cx="9876436" cy="4938218"/>
          </a:xfrm>
          <a:prstGeom prst="rect">
            <a:avLst/>
          </a:prstGeom>
        </p:spPr>
      </p:pic>
    </p:spTree>
    <p:extLst>
      <p:ext uri="{BB962C8B-B14F-4D97-AF65-F5344CB8AC3E}">
        <p14:creationId xmlns:p14="http://schemas.microsoft.com/office/powerpoint/2010/main" val="338897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Simple node service app</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1049001"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This is a basic </a:t>
            </a:r>
            <a:r>
              <a:rPr lang="en-US" dirty="0" err="1"/>
              <a:t>nodeJS</a:t>
            </a:r>
            <a:r>
              <a:rPr lang="en-US" dirty="0"/>
              <a:t> app running in a standalone Docker container (not in Kubernetes)</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URL: </a:t>
            </a:r>
            <a:r>
              <a:rPr lang="en-US" b="1" dirty="0"/>
              <a:t>http://&lt;</a:t>
            </a:r>
            <a:r>
              <a:rPr lang="en-US" b="1" dirty="0" err="1"/>
              <a:t>your.nip.io</a:t>
            </a:r>
            <a:r>
              <a:rPr lang="en-US" b="1" dirty="0"/>
              <a:t>&gt;:8070</a:t>
            </a:r>
          </a:p>
          <a:p>
            <a:r>
              <a:rPr lang="en-US" dirty="0"/>
              <a:t>You can set Sleep time that will influence the response time</a:t>
            </a:r>
          </a:p>
          <a:p>
            <a:r>
              <a:rPr lang="en-US" dirty="0"/>
              <a:t>Hit any button to generate traffic</a:t>
            </a:r>
          </a:p>
          <a:p>
            <a:r>
              <a:rPr lang="en-US" dirty="0"/>
              <a:t>Validate that it shows up as a Service in Dynatrace</a:t>
            </a:r>
          </a:p>
          <a:p>
            <a:endParaRPr lang="en-US" dirty="0"/>
          </a:p>
        </p:txBody>
      </p:sp>
      <p:pic>
        <p:nvPicPr>
          <p:cNvPr id="6" name="Picture 5">
            <a:extLst>
              <a:ext uri="{FF2B5EF4-FFF2-40B4-BE49-F238E27FC236}">
                <a16:creationId xmlns:a16="http://schemas.microsoft.com/office/drawing/2014/main" id="{A9E86FF6-103F-844A-BAB2-B222B191FB3A}"/>
              </a:ext>
            </a:extLst>
          </p:cNvPr>
          <p:cNvPicPr>
            <a:picLocks noChangeAspect="1"/>
          </p:cNvPicPr>
          <p:nvPr/>
        </p:nvPicPr>
        <p:blipFill>
          <a:blip r:embed="rId3"/>
          <a:stretch>
            <a:fillRect/>
          </a:stretch>
        </p:blipFill>
        <p:spPr>
          <a:xfrm>
            <a:off x="1485191" y="4152057"/>
            <a:ext cx="7423755" cy="2446936"/>
          </a:xfrm>
          <a:prstGeom prst="rect">
            <a:avLst/>
          </a:prstGeom>
        </p:spPr>
      </p:pic>
    </p:spTree>
    <p:extLst>
      <p:ext uri="{BB962C8B-B14F-4D97-AF65-F5344CB8AC3E}">
        <p14:creationId xmlns:p14="http://schemas.microsoft.com/office/powerpoint/2010/main" val="2174277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Notice the tag</a:t>
            </a:r>
          </a:p>
        </p:txBody>
      </p:sp>
      <p:pic>
        <p:nvPicPr>
          <p:cNvPr id="2" name="Picture 1">
            <a:extLst>
              <a:ext uri="{FF2B5EF4-FFF2-40B4-BE49-F238E27FC236}">
                <a16:creationId xmlns:a16="http://schemas.microsoft.com/office/drawing/2014/main" id="{9B3B8EC0-4A20-2543-962B-C488891EBEC0}"/>
              </a:ext>
            </a:extLst>
          </p:cNvPr>
          <p:cNvPicPr>
            <a:picLocks noChangeAspect="1"/>
          </p:cNvPicPr>
          <p:nvPr/>
        </p:nvPicPr>
        <p:blipFill>
          <a:blip r:embed="rId3"/>
          <a:stretch>
            <a:fillRect/>
          </a:stretch>
        </p:blipFill>
        <p:spPr>
          <a:xfrm>
            <a:off x="465168" y="4393449"/>
            <a:ext cx="10888632" cy="2205544"/>
          </a:xfrm>
          <a:prstGeom prst="rect">
            <a:avLst/>
          </a:prstGeom>
        </p:spPr>
      </p:pic>
      <p:pic>
        <p:nvPicPr>
          <p:cNvPr id="6" name="Picture 5">
            <a:extLst>
              <a:ext uri="{FF2B5EF4-FFF2-40B4-BE49-F238E27FC236}">
                <a16:creationId xmlns:a16="http://schemas.microsoft.com/office/drawing/2014/main" id="{4C63E66A-E627-C247-A368-3F1B606F67A4}"/>
              </a:ext>
            </a:extLst>
          </p:cNvPr>
          <p:cNvPicPr>
            <a:picLocks noChangeAspect="1"/>
          </p:cNvPicPr>
          <p:nvPr/>
        </p:nvPicPr>
        <p:blipFill>
          <a:blip r:embed="rId4"/>
          <a:stretch>
            <a:fillRect/>
          </a:stretch>
        </p:blipFill>
        <p:spPr>
          <a:xfrm>
            <a:off x="973110" y="1454574"/>
            <a:ext cx="2969303" cy="2590243"/>
          </a:xfrm>
          <a:prstGeom prst="rect">
            <a:avLst/>
          </a:prstGeom>
        </p:spPr>
      </p:pic>
      <p:pic>
        <p:nvPicPr>
          <p:cNvPr id="7" name="Picture 6">
            <a:extLst>
              <a:ext uri="{FF2B5EF4-FFF2-40B4-BE49-F238E27FC236}">
                <a16:creationId xmlns:a16="http://schemas.microsoft.com/office/drawing/2014/main" id="{CDC50A86-77B7-224C-8007-F18844187538}"/>
              </a:ext>
            </a:extLst>
          </p:cNvPr>
          <p:cNvPicPr>
            <a:picLocks noChangeAspect="1"/>
          </p:cNvPicPr>
          <p:nvPr/>
        </p:nvPicPr>
        <p:blipFill>
          <a:blip r:embed="rId5"/>
          <a:stretch>
            <a:fillRect/>
          </a:stretch>
        </p:blipFill>
        <p:spPr>
          <a:xfrm>
            <a:off x="4702340" y="1512017"/>
            <a:ext cx="7094498" cy="2338410"/>
          </a:xfrm>
          <a:prstGeom prst="rect">
            <a:avLst/>
          </a:prstGeom>
        </p:spPr>
      </p:pic>
      <p:cxnSp>
        <p:nvCxnSpPr>
          <p:cNvPr id="10" name="Straight Arrow Connector 9">
            <a:extLst>
              <a:ext uri="{FF2B5EF4-FFF2-40B4-BE49-F238E27FC236}">
                <a16:creationId xmlns:a16="http://schemas.microsoft.com/office/drawing/2014/main" id="{45A555F6-40DA-9744-89A7-EF3921A83AD3}"/>
              </a:ext>
            </a:extLst>
          </p:cNvPr>
          <p:cNvCxnSpPr/>
          <p:nvPr/>
        </p:nvCxnSpPr>
        <p:spPr>
          <a:xfrm flipV="1">
            <a:off x="3942413" y="2638269"/>
            <a:ext cx="1034321" cy="1124262"/>
          </a:xfrm>
          <a:prstGeom prst="straightConnector1">
            <a:avLst/>
          </a:prstGeom>
          <a:ln w="889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778FAC-9D60-624F-B8F8-0A66ED80DBB6}"/>
              </a:ext>
            </a:extLst>
          </p:cNvPr>
          <p:cNvCxnSpPr>
            <a:cxnSpLocks/>
          </p:cNvCxnSpPr>
          <p:nvPr/>
        </p:nvCxnSpPr>
        <p:spPr>
          <a:xfrm flipH="1" flipV="1">
            <a:off x="5736660" y="2681222"/>
            <a:ext cx="2512930" cy="2475395"/>
          </a:xfrm>
          <a:prstGeom prst="straightConnector1">
            <a:avLst/>
          </a:prstGeom>
          <a:ln w="889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BE05C6F-9615-6E4B-9BC6-1FDB916E685D}"/>
              </a:ext>
            </a:extLst>
          </p:cNvPr>
          <p:cNvCxnSpPr>
            <a:cxnSpLocks/>
          </p:cNvCxnSpPr>
          <p:nvPr/>
        </p:nvCxnSpPr>
        <p:spPr>
          <a:xfrm flipH="1" flipV="1">
            <a:off x="3942414" y="3850427"/>
            <a:ext cx="4122294" cy="1645794"/>
          </a:xfrm>
          <a:prstGeom prst="straightConnector1">
            <a:avLst/>
          </a:prstGeom>
          <a:ln w="889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7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par>
                                <p:cTn id="23" presetID="22" presetClass="entr" presetSubtype="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3"/>
          <p:cNvSpPr txBox="1"/>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90000"/>
              </a:lnSpc>
              <a:spcBef>
                <a:spcPts val="0"/>
              </a:spcBef>
              <a:spcAft>
                <a:spcPts val="0"/>
              </a:spcAft>
              <a:buClr>
                <a:srgbClr val="FFFFFF"/>
              </a:buClr>
              <a:buSzPts val="2000"/>
              <a:buFont typeface="Arial"/>
              <a:buNone/>
              <a:tabLst/>
              <a:defRPr/>
            </a:pPr>
            <a:r>
              <a:rPr lang="en-US" sz="2400" b="1" kern="0" dirty="0">
                <a:solidFill>
                  <a:srgbClr val="FFFFFF"/>
                </a:solidFill>
                <a:latin typeface="Arial"/>
                <a:ea typeface="Arial"/>
                <a:cs typeface="Arial"/>
                <a:sym typeface="Arial"/>
              </a:rPr>
              <a:t>Remember the goal : </a:t>
            </a:r>
            <a:r>
              <a:rPr kumimoji="0" lang="en-US" sz="2400" b="1" i="0" u="none" strike="noStrike" kern="0" cap="none" spc="0" normalizeH="0" baseline="0" noProof="0" dirty="0">
                <a:ln>
                  <a:noFill/>
                </a:ln>
                <a:solidFill>
                  <a:srgbClr val="FFFFFF"/>
                </a:solidFill>
                <a:effectLst/>
                <a:uLnTx/>
                <a:uFillTx/>
                <a:latin typeface="Arial"/>
                <a:ea typeface="Arial"/>
                <a:cs typeface="Arial"/>
                <a:sym typeface="Arial"/>
              </a:rPr>
              <a:t>deliver </a:t>
            </a:r>
            <a:r>
              <a:rPr kumimoji="0" lang="en-US" sz="2400" b="1" i="0" u="sng" strike="noStrike" kern="0" cap="none" spc="0" normalizeH="0" baseline="0" noProof="0" dirty="0">
                <a:ln>
                  <a:noFill/>
                </a:ln>
                <a:solidFill>
                  <a:srgbClr val="FFFFFF"/>
                </a:solidFill>
                <a:effectLst/>
                <a:uLnTx/>
                <a:uFillTx/>
                <a:latin typeface="Arial"/>
                <a:ea typeface="Arial"/>
                <a:cs typeface="Arial"/>
                <a:sym typeface="Arial"/>
              </a:rPr>
              <a:t>better quality</a:t>
            </a:r>
            <a:r>
              <a:rPr kumimoji="0" lang="en-US" sz="2400" b="1" i="0" u="none" strike="noStrike" kern="0" cap="none" spc="0" normalizeH="0" baseline="0" noProof="0" dirty="0">
                <a:ln>
                  <a:noFill/>
                </a:ln>
                <a:solidFill>
                  <a:srgbClr val="FFFFFF"/>
                </a:solidFill>
                <a:effectLst/>
                <a:uLnTx/>
                <a:uFillTx/>
                <a:latin typeface="Arial"/>
                <a:ea typeface="Arial"/>
                <a:cs typeface="Arial"/>
                <a:sym typeface="Arial"/>
              </a:rPr>
              <a:t> builds </a:t>
            </a:r>
            <a:r>
              <a:rPr kumimoji="0" lang="en-US" sz="2400" b="1" i="0" u="sng" strike="noStrike" kern="0" cap="none" spc="0" normalizeH="0" baseline="0" noProof="0" dirty="0">
                <a:ln>
                  <a:noFill/>
                </a:ln>
                <a:solidFill>
                  <a:srgbClr val="FFFFFF"/>
                </a:solidFill>
                <a:effectLst/>
                <a:uLnTx/>
                <a:uFillTx/>
                <a:latin typeface="Arial"/>
                <a:ea typeface="Arial"/>
                <a:cs typeface="Arial"/>
                <a:sym typeface="Arial"/>
              </a:rPr>
              <a:t>faster</a:t>
            </a:r>
            <a:endParaRPr kumimoji="0" sz="2400" b="1" i="0" u="sng"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700" name="Google Shape;700;p13"/>
          <p:cNvSpPr txBox="1"/>
          <p:nvPr/>
        </p:nvSpPr>
        <p:spPr>
          <a:xfrm>
            <a:off x="838200" y="1040158"/>
            <a:ext cx="11368428" cy="73684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20000"/>
              </a:lnSpc>
              <a:spcBef>
                <a:spcPts val="0"/>
              </a:spcBef>
              <a:spcAft>
                <a:spcPts val="0"/>
              </a:spcAft>
              <a:buClr>
                <a:srgbClr val="FFFFFF"/>
              </a:buClr>
              <a:buSzPts val="2000"/>
              <a:buFont typeface="Arial"/>
              <a:buNone/>
              <a:tabLst/>
              <a:defRPr/>
            </a:pPr>
            <a:r>
              <a:rPr kumimoji="0" lang="en-US" sz="2000" b="1" i="1" u="none" strike="noStrike" kern="0" cap="none" spc="0" normalizeH="0" baseline="0" noProof="0" dirty="0">
                <a:ln>
                  <a:noFill/>
                </a:ln>
                <a:solidFill>
                  <a:srgbClr val="FFFFFF"/>
                </a:solidFill>
                <a:effectLst/>
                <a:uLnTx/>
                <a:uFillTx/>
                <a:latin typeface="Arial"/>
                <a:ea typeface="Arial"/>
                <a:cs typeface="Arial"/>
                <a:sym typeface="Arial"/>
              </a:rPr>
              <a:t>“We spend more time in manual communication than remediating issues.“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 name="Freeform 7">
            <a:extLst>
              <a:ext uri="{FF2B5EF4-FFF2-40B4-BE49-F238E27FC236}">
                <a16:creationId xmlns:a16="http://schemas.microsoft.com/office/drawing/2014/main" id="{8004EF8C-EC1B-3E4E-93CD-7B1E0256CC84}"/>
              </a:ext>
            </a:extLst>
          </p:cNvPr>
          <p:cNvSpPr>
            <a:spLocks/>
          </p:cNvSpPr>
          <p:nvPr/>
        </p:nvSpPr>
        <p:spPr bwMode="auto">
          <a:xfrm>
            <a:off x="1647918" y="3996125"/>
            <a:ext cx="1111063" cy="2071449"/>
          </a:xfrm>
          <a:custGeom>
            <a:avLst/>
            <a:gdLst>
              <a:gd name="T0" fmla="*/ 0 w 641"/>
              <a:gd name="T1" fmla="*/ 0 h 907"/>
              <a:gd name="T2" fmla="*/ 0 w 641"/>
              <a:gd name="T3" fmla="*/ 907 h 907"/>
              <a:gd name="T4" fmla="*/ 166 w 641"/>
              <a:gd name="T5" fmla="*/ 907 h 907"/>
              <a:gd name="T6" fmla="*/ 641 w 641"/>
              <a:gd name="T7" fmla="*/ 0 h 907"/>
              <a:gd name="T8" fmla="*/ 0 w 641"/>
              <a:gd name="T9" fmla="*/ 0 h 907"/>
            </a:gdLst>
            <a:ahLst/>
            <a:cxnLst>
              <a:cxn ang="0">
                <a:pos x="T0" y="T1"/>
              </a:cxn>
              <a:cxn ang="0">
                <a:pos x="T2" y="T3"/>
              </a:cxn>
              <a:cxn ang="0">
                <a:pos x="T4" y="T5"/>
              </a:cxn>
              <a:cxn ang="0">
                <a:pos x="T6" y="T7"/>
              </a:cxn>
              <a:cxn ang="0">
                <a:pos x="T8" y="T9"/>
              </a:cxn>
            </a:cxnLst>
            <a:rect l="0" t="0" r="r" b="b"/>
            <a:pathLst>
              <a:path w="641" h="907">
                <a:moveTo>
                  <a:pt x="0" y="0"/>
                </a:moveTo>
                <a:lnTo>
                  <a:pt x="0" y="907"/>
                </a:lnTo>
                <a:lnTo>
                  <a:pt x="166" y="907"/>
                </a:lnTo>
                <a:lnTo>
                  <a:pt x="641" y="0"/>
                </a:lnTo>
                <a:lnTo>
                  <a:pt x="0" y="0"/>
                </a:lnTo>
                <a:close/>
              </a:path>
            </a:pathLst>
          </a:custGeom>
          <a:pattFill prst="wdDnDiag">
            <a:fgClr>
              <a:srgbClr val="7DC540">
                <a:lumMod val="20000"/>
                <a:lumOff val="80000"/>
              </a:srgbClr>
            </a:fgClr>
            <a:bgClr>
              <a:schemeClr val="tx1"/>
            </a:bgClr>
          </a:patt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21" name="Freeform 8">
            <a:extLst>
              <a:ext uri="{FF2B5EF4-FFF2-40B4-BE49-F238E27FC236}">
                <a16:creationId xmlns:a16="http://schemas.microsoft.com/office/drawing/2014/main" id="{9ACCD69F-AD46-154E-A1C4-30AEBB710448}"/>
              </a:ext>
            </a:extLst>
          </p:cNvPr>
          <p:cNvSpPr>
            <a:spLocks/>
          </p:cNvSpPr>
          <p:nvPr/>
        </p:nvSpPr>
        <p:spPr bwMode="auto">
          <a:xfrm>
            <a:off x="2506363" y="4009545"/>
            <a:ext cx="5301800" cy="2350078"/>
          </a:xfrm>
          <a:custGeom>
            <a:avLst/>
            <a:gdLst>
              <a:gd name="T0" fmla="*/ 479 w 1920"/>
              <a:gd name="T1" fmla="*/ 0 h 1029"/>
              <a:gd name="T2" fmla="*/ 0 w 1920"/>
              <a:gd name="T3" fmla="*/ 918 h 1029"/>
              <a:gd name="T4" fmla="*/ 0 w 1920"/>
              <a:gd name="T5" fmla="*/ 1029 h 1029"/>
              <a:gd name="T6" fmla="*/ 169 w 1920"/>
              <a:gd name="T7" fmla="*/ 1029 h 1029"/>
              <a:gd name="T8" fmla="*/ 169 w 1920"/>
              <a:gd name="T9" fmla="*/ 926 h 1029"/>
              <a:gd name="T10" fmla="*/ 1920 w 1920"/>
              <a:gd name="T11" fmla="*/ 0 h 1029"/>
              <a:gd name="T12" fmla="*/ 479 w 1920"/>
              <a:gd name="T13" fmla="*/ 0 h 1029"/>
            </a:gdLst>
            <a:ahLst/>
            <a:cxnLst>
              <a:cxn ang="0">
                <a:pos x="T0" y="T1"/>
              </a:cxn>
              <a:cxn ang="0">
                <a:pos x="T2" y="T3"/>
              </a:cxn>
              <a:cxn ang="0">
                <a:pos x="T4" y="T5"/>
              </a:cxn>
              <a:cxn ang="0">
                <a:pos x="T6" y="T7"/>
              </a:cxn>
              <a:cxn ang="0">
                <a:pos x="T8" y="T9"/>
              </a:cxn>
              <a:cxn ang="0">
                <a:pos x="T10" y="T11"/>
              </a:cxn>
              <a:cxn ang="0">
                <a:pos x="T12" y="T13"/>
              </a:cxn>
            </a:cxnLst>
            <a:rect l="0" t="0" r="r" b="b"/>
            <a:pathLst>
              <a:path w="1920" h="1029">
                <a:moveTo>
                  <a:pt x="479" y="0"/>
                </a:moveTo>
                <a:lnTo>
                  <a:pt x="0" y="918"/>
                </a:lnTo>
                <a:lnTo>
                  <a:pt x="0" y="1029"/>
                </a:lnTo>
                <a:lnTo>
                  <a:pt x="169" y="1029"/>
                </a:lnTo>
                <a:lnTo>
                  <a:pt x="169" y="926"/>
                </a:lnTo>
                <a:lnTo>
                  <a:pt x="1920" y="0"/>
                </a:lnTo>
                <a:lnTo>
                  <a:pt x="479" y="0"/>
                </a:lnTo>
                <a:close/>
              </a:path>
            </a:pathLst>
          </a:custGeom>
          <a:pattFill prst="wdDnDiag">
            <a:fgClr>
              <a:srgbClr val="7DC540">
                <a:lumMod val="20000"/>
                <a:lumOff val="80000"/>
              </a:srgbClr>
            </a:fgClr>
            <a:bgClr>
              <a:schemeClr val="tx1"/>
            </a:bgClr>
          </a:patt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B223F30-A88F-2B46-8FBA-AA19AD8EE18D}"/>
              </a:ext>
            </a:extLst>
          </p:cNvPr>
          <p:cNvSpPr>
            <a:spLocks noChangeArrowheads="1"/>
          </p:cNvSpPr>
          <p:nvPr/>
        </p:nvSpPr>
        <p:spPr bwMode="auto">
          <a:xfrm>
            <a:off x="3902977" y="3226468"/>
            <a:ext cx="2508125" cy="76965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CE4A86B7-67A3-6846-93F3-6DC74665DBD4}"/>
              </a:ext>
            </a:extLst>
          </p:cNvPr>
          <p:cNvSpPr>
            <a:spLocks noChangeArrowheads="1"/>
          </p:cNvSpPr>
          <p:nvPr/>
        </p:nvSpPr>
        <p:spPr bwMode="auto">
          <a:xfrm>
            <a:off x="1637519" y="3226468"/>
            <a:ext cx="1121463" cy="76965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grpSp>
        <p:nvGrpSpPr>
          <p:cNvPr id="124" name="Group 123">
            <a:extLst>
              <a:ext uri="{FF2B5EF4-FFF2-40B4-BE49-F238E27FC236}">
                <a16:creationId xmlns:a16="http://schemas.microsoft.com/office/drawing/2014/main" id="{26545A39-2BA5-FB4C-9916-2F80FC24815B}"/>
              </a:ext>
            </a:extLst>
          </p:cNvPr>
          <p:cNvGrpSpPr/>
          <p:nvPr/>
        </p:nvGrpSpPr>
        <p:grpSpPr>
          <a:xfrm>
            <a:off x="1157757" y="3352079"/>
            <a:ext cx="268666" cy="381403"/>
            <a:chOff x="455613" y="1838075"/>
            <a:chExt cx="246063" cy="265113"/>
          </a:xfrm>
        </p:grpSpPr>
        <p:sp>
          <p:nvSpPr>
            <p:cNvPr id="125" name="Freeform 28">
              <a:extLst>
                <a:ext uri="{FF2B5EF4-FFF2-40B4-BE49-F238E27FC236}">
                  <a16:creationId xmlns:a16="http://schemas.microsoft.com/office/drawing/2014/main" id="{9D6EAC8A-2C31-1844-BEE5-99FE998C77F4}"/>
                </a:ext>
              </a:extLst>
            </p:cNvPr>
            <p:cNvSpPr>
              <a:spLocks/>
            </p:cNvSpPr>
            <p:nvPr/>
          </p:nvSpPr>
          <p:spPr bwMode="auto">
            <a:xfrm>
              <a:off x="455613" y="1838075"/>
              <a:ext cx="246063" cy="265113"/>
            </a:xfrm>
            <a:custGeom>
              <a:avLst/>
              <a:gdLst>
                <a:gd name="T0" fmla="*/ 36 w 109"/>
                <a:gd name="T1" fmla="*/ 0 h 118"/>
                <a:gd name="T2" fmla="*/ 36 w 109"/>
                <a:gd name="T3" fmla="*/ 65 h 118"/>
                <a:gd name="T4" fmla="*/ 30 w 109"/>
                <a:gd name="T5" fmla="*/ 49 h 118"/>
                <a:gd name="T6" fmla="*/ 52 w 109"/>
                <a:gd name="T7" fmla="*/ 118 h 118"/>
                <a:gd name="T8" fmla="*/ 36 w 109"/>
                <a:gd name="T9" fmla="*/ 0 h 118"/>
              </a:gdLst>
              <a:ahLst/>
              <a:cxnLst>
                <a:cxn ang="0">
                  <a:pos x="T0" y="T1"/>
                </a:cxn>
                <a:cxn ang="0">
                  <a:pos x="T2" y="T3"/>
                </a:cxn>
                <a:cxn ang="0">
                  <a:pos x="T4" y="T5"/>
                </a:cxn>
                <a:cxn ang="0">
                  <a:pos x="T6" y="T7"/>
                </a:cxn>
                <a:cxn ang="0">
                  <a:pos x="T8" y="T9"/>
                </a:cxn>
              </a:cxnLst>
              <a:rect l="0" t="0" r="r" b="b"/>
              <a:pathLst>
                <a:path w="109" h="118">
                  <a:moveTo>
                    <a:pt x="36" y="0"/>
                  </a:moveTo>
                  <a:cubicBezTo>
                    <a:pt x="50" y="18"/>
                    <a:pt x="51" y="49"/>
                    <a:pt x="36" y="65"/>
                  </a:cubicBezTo>
                  <a:cubicBezTo>
                    <a:pt x="32" y="60"/>
                    <a:pt x="31" y="55"/>
                    <a:pt x="30" y="49"/>
                  </a:cubicBezTo>
                  <a:cubicBezTo>
                    <a:pt x="0" y="70"/>
                    <a:pt x="15" y="118"/>
                    <a:pt x="52" y="118"/>
                  </a:cubicBezTo>
                  <a:cubicBezTo>
                    <a:pt x="109" y="118"/>
                    <a:pt x="97" y="24"/>
                    <a:pt x="36" y="0"/>
                  </a:cubicBezTo>
                  <a:close/>
                </a:path>
              </a:pathLst>
            </a:custGeom>
            <a:solidFill>
              <a:srgbClr val="FBB040"/>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26" name="Freeform 29">
              <a:extLst>
                <a:ext uri="{FF2B5EF4-FFF2-40B4-BE49-F238E27FC236}">
                  <a16:creationId xmlns:a16="http://schemas.microsoft.com/office/drawing/2014/main" id="{83A0CB88-639A-854A-98B0-A00579CE4292}"/>
                </a:ext>
              </a:extLst>
            </p:cNvPr>
            <p:cNvSpPr>
              <a:spLocks/>
            </p:cNvSpPr>
            <p:nvPr/>
          </p:nvSpPr>
          <p:spPr bwMode="auto">
            <a:xfrm>
              <a:off x="542926" y="2000000"/>
              <a:ext cx="58738" cy="69850"/>
            </a:xfrm>
            <a:custGeom>
              <a:avLst/>
              <a:gdLst>
                <a:gd name="T0" fmla="*/ 16 w 26"/>
                <a:gd name="T1" fmla="*/ 0 h 31"/>
                <a:gd name="T2" fmla="*/ 0 w 26"/>
                <a:gd name="T3" fmla="*/ 20 h 31"/>
                <a:gd name="T4" fmla="*/ 13 w 26"/>
                <a:gd name="T5" fmla="*/ 31 h 31"/>
                <a:gd name="T6" fmla="*/ 26 w 26"/>
                <a:gd name="T7" fmla="*/ 18 h 31"/>
                <a:gd name="T8" fmla="*/ 16 w 26"/>
                <a:gd name="T9" fmla="*/ 0 h 31"/>
              </a:gdLst>
              <a:ahLst/>
              <a:cxnLst>
                <a:cxn ang="0">
                  <a:pos x="T0" y="T1"/>
                </a:cxn>
                <a:cxn ang="0">
                  <a:pos x="T2" y="T3"/>
                </a:cxn>
                <a:cxn ang="0">
                  <a:pos x="T4" y="T5"/>
                </a:cxn>
                <a:cxn ang="0">
                  <a:pos x="T6" y="T7"/>
                </a:cxn>
                <a:cxn ang="0">
                  <a:pos x="T8" y="T9"/>
                </a:cxn>
              </a:cxnLst>
              <a:rect l="0" t="0" r="r" b="b"/>
              <a:pathLst>
                <a:path w="26" h="31">
                  <a:moveTo>
                    <a:pt x="16" y="0"/>
                  </a:moveTo>
                  <a:cubicBezTo>
                    <a:pt x="21" y="9"/>
                    <a:pt x="8" y="22"/>
                    <a:pt x="0" y="20"/>
                  </a:cubicBezTo>
                  <a:cubicBezTo>
                    <a:pt x="1" y="26"/>
                    <a:pt x="7" y="31"/>
                    <a:pt x="13" y="31"/>
                  </a:cubicBezTo>
                  <a:cubicBezTo>
                    <a:pt x="20" y="31"/>
                    <a:pt x="26" y="25"/>
                    <a:pt x="26" y="18"/>
                  </a:cubicBezTo>
                  <a:cubicBezTo>
                    <a:pt x="26" y="10"/>
                    <a:pt x="23" y="0"/>
                    <a:pt x="16" y="0"/>
                  </a:cubicBezTo>
                  <a:close/>
                </a:path>
              </a:pathLst>
            </a:custGeom>
            <a:solidFill>
              <a:srgbClr val="ED1C24"/>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grpSp>
      <p:grpSp>
        <p:nvGrpSpPr>
          <p:cNvPr id="127" name="Group 126">
            <a:extLst>
              <a:ext uri="{FF2B5EF4-FFF2-40B4-BE49-F238E27FC236}">
                <a16:creationId xmlns:a16="http://schemas.microsoft.com/office/drawing/2014/main" id="{28848085-1A33-1A44-8E92-55C60BC355A5}"/>
              </a:ext>
            </a:extLst>
          </p:cNvPr>
          <p:cNvGrpSpPr/>
          <p:nvPr/>
        </p:nvGrpSpPr>
        <p:grpSpPr>
          <a:xfrm>
            <a:off x="1559504" y="3986989"/>
            <a:ext cx="8593656" cy="143883"/>
            <a:chOff x="701676" y="2080963"/>
            <a:chExt cx="7870825" cy="100013"/>
          </a:xfrm>
        </p:grpSpPr>
        <p:sp>
          <p:nvSpPr>
            <p:cNvPr id="128" name="Rectangle 127">
              <a:extLst>
                <a:ext uri="{FF2B5EF4-FFF2-40B4-BE49-F238E27FC236}">
                  <a16:creationId xmlns:a16="http://schemas.microsoft.com/office/drawing/2014/main" id="{993D29C0-0180-CE4E-B510-8DCA60241D16}"/>
                </a:ext>
              </a:extLst>
            </p:cNvPr>
            <p:cNvSpPr>
              <a:spLocks noChangeArrowheads="1"/>
            </p:cNvSpPr>
            <p:nvPr/>
          </p:nvSpPr>
          <p:spPr bwMode="auto">
            <a:xfrm>
              <a:off x="6938963"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grpSp>
          <p:nvGrpSpPr>
            <p:cNvPr id="129" name="Group 128">
              <a:extLst>
                <a:ext uri="{FF2B5EF4-FFF2-40B4-BE49-F238E27FC236}">
                  <a16:creationId xmlns:a16="http://schemas.microsoft.com/office/drawing/2014/main" id="{6C6540A8-470F-9248-9868-A15AADD7B2E2}"/>
                </a:ext>
              </a:extLst>
            </p:cNvPr>
            <p:cNvGrpSpPr/>
            <p:nvPr/>
          </p:nvGrpSpPr>
          <p:grpSpPr>
            <a:xfrm>
              <a:off x="701676" y="2080963"/>
              <a:ext cx="7870825" cy="100013"/>
              <a:chOff x="701676" y="2080963"/>
              <a:chExt cx="7870825" cy="100013"/>
            </a:xfrm>
          </p:grpSpPr>
          <p:sp>
            <p:nvSpPr>
              <p:cNvPr id="130" name="Rectangle 129">
                <a:extLst>
                  <a:ext uri="{FF2B5EF4-FFF2-40B4-BE49-F238E27FC236}">
                    <a16:creationId xmlns:a16="http://schemas.microsoft.com/office/drawing/2014/main" id="{70CB15F9-7241-B14E-B9D3-AAAA94F33F20}"/>
                  </a:ext>
                </a:extLst>
              </p:cNvPr>
              <p:cNvSpPr>
                <a:spLocks noChangeArrowheads="1"/>
              </p:cNvSpPr>
              <p:nvPr/>
            </p:nvSpPr>
            <p:spPr bwMode="auto">
              <a:xfrm>
                <a:off x="701676" y="2080963"/>
                <a:ext cx="7870825" cy="17463"/>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1CD339C8-85D5-4040-9432-06049BE9F0E5}"/>
                  </a:ext>
                </a:extLst>
              </p:cNvPr>
              <p:cNvSpPr>
                <a:spLocks noChangeArrowheads="1"/>
              </p:cNvSpPr>
              <p:nvPr/>
            </p:nvSpPr>
            <p:spPr bwMode="auto">
              <a:xfrm>
                <a:off x="768351"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B841D21F-B6E4-D04A-B0D4-B16F08382499}"/>
                  </a:ext>
                </a:extLst>
              </p:cNvPr>
              <p:cNvSpPr>
                <a:spLocks noChangeArrowheads="1"/>
              </p:cNvSpPr>
              <p:nvPr/>
            </p:nvSpPr>
            <p:spPr bwMode="auto">
              <a:xfrm>
                <a:off x="1025526"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2051E0EB-3510-AC4E-B435-3175013848D0}"/>
                  </a:ext>
                </a:extLst>
              </p:cNvPr>
              <p:cNvSpPr>
                <a:spLocks noChangeArrowheads="1"/>
              </p:cNvSpPr>
              <p:nvPr/>
            </p:nvSpPr>
            <p:spPr bwMode="auto">
              <a:xfrm>
                <a:off x="1282701"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2C9510C8-FDEB-814F-AB5D-2A336F9E4EA9}"/>
                  </a:ext>
                </a:extLst>
              </p:cNvPr>
              <p:cNvSpPr>
                <a:spLocks noChangeArrowheads="1"/>
              </p:cNvSpPr>
              <p:nvPr/>
            </p:nvSpPr>
            <p:spPr bwMode="auto">
              <a:xfrm>
                <a:off x="1539876"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F4F01617-ABBB-8642-BF91-2ABB23072C34}"/>
                  </a:ext>
                </a:extLst>
              </p:cNvPr>
              <p:cNvSpPr>
                <a:spLocks noChangeArrowheads="1"/>
              </p:cNvSpPr>
              <p:nvPr/>
            </p:nvSpPr>
            <p:spPr bwMode="auto">
              <a:xfrm>
                <a:off x="1797051"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7B6CD19E-C7C2-B042-9ECE-A6B4402FF1E9}"/>
                  </a:ext>
                </a:extLst>
              </p:cNvPr>
              <p:cNvSpPr>
                <a:spLocks noChangeArrowheads="1"/>
              </p:cNvSpPr>
              <p:nvPr/>
            </p:nvSpPr>
            <p:spPr bwMode="auto">
              <a:xfrm>
                <a:off x="2054226"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375AE778-B833-EF45-8721-A747E85698FB}"/>
                  </a:ext>
                </a:extLst>
              </p:cNvPr>
              <p:cNvSpPr>
                <a:spLocks noChangeArrowheads="1"/>
              </p:cNvSpPr>
              <p:nvPr/>
            </p:nvSpPr>
            <p:spPr bwMode="auto">
              <a:xfrm>
                <a:off x="2311401"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30B4D3D-228A-3C4A-BCDB-CAEE38FADB25}"/>
                  </a:ext>
                </a:extLst>
              </p:cNvPr>
              <p:cNvSpPr>
                <a:spLocks noChangeArrowheads="1"/>
              </p:cNvSpPr>
              <p:nvPr/>
            </p:nvSpPr>
            <p:spPr bwMode="auto">
              <a:xfrm>
                <a:off x="2568576"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9DFCC7F1-B895-304B-9724-70914A84BF88}"/>
                  </a:ext>
                </a:extLst>
              </p:cNvPr>
              <p:cNvSpPr>
                <a:spLocks noChangeArrowheads="1"/>
              </p:cNvSpPr>
              <p:nvPr/>
            </p:nvSpPr>
            <p:spPr bwMode="auto">
              <a:xfrm>
                <a:off x="2825751"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5B68C87E-BA5D-3D4A-9FB0-F5955A72CC65}"/>
                  </a:ext>
                </a:extLst>
              </p:cNvPr>
              <p:cNvSpPr>
                <a:spLocks noChangeArrowheads="1"/>
              </p:cNvSpPr>
              <p:nvPr/>
            </p:nvSpPr>
            <p:spPr bwMode="auto">
              <a:xfrm>
                <a:off x="3082926"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EC14F3A-5E02-4F40-977A-6BA514F0C6BC}"/>
                  </a:ext>
                </a:extLst>
              </p:cNvPr>
              <p:cNvSpPr>
                <a:spLocks noChangeArrowheads="1"/>
              </p:cNvSpPr>
              <p:nvPr/>
            </p:nvSpPr>
            <p:spPr bwMode="auto">
              <a:xfrm>
                <a:off x="3340101"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56462EC-DB71-C64B-910B-B01A40963361}"/>
                  </a:ext>
                </a:extLst>
              </p:cNvPr>
              <p:cNvSpPr>
                <a:spLocks noChangeArrowheads="1"/>
              </p:cNvSpPr>
              <p:nvPr/>
            </p:nvSpPr>
            <p:spPr bwMode="auto">
              <a:xfrm>
                <a:off x="3597276"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F8244802-1FDD-864F-8AF4-BFAC60D04030}"/>
                  </a:ext>
                </a:extLst>
              </p:cNvPr>
              <p:cNvSpPr>
                <a:spLocks noChangeArrowheads="1"/>
              </p:cNvSpPr>
              <p:nvPr/>
            </p:nvSpPr>
            <p:spPr bwMode="auto">
              <a:xfrm>
                <a:off x="3854451" y="2090488"/>
                <a:ext cx="9525"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A099AE42-102E-7F45-BB5F-2F5FE8332726}"/>
                  </a:ext>
                </a:extLst>
              </p:cNvPr>
              <p:cNvSpPr>
                <a:spLocks noChangeArrowheads="1"/>
              </p:cNvSpPr>
              <p:nvPr/>
            </p:nvSpPr>
            <p:spPr bwMode="auto">
              <a:xfrm>
                <a:off x="4110038"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BC27215-47E8-E849-B0A0-60D788498B48}"/>
                  </a:ext>
                </a:extLst>
              </p:cNvPr>
              <p:cNvSpPr>
                <a:spLocks noChangeArrowheads="1"/>
              </p:cNvSpPr>
              <p:nvPr/>
            </p:nvSpPr>
            <p:spPr bwMode="auto">
              <a:xfrm>
                <a:off x="4367213"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65582C7-5860-FE44-A0BA-0C710ABEF1CB}"/>
                  </a:ext>
                </a:extLst>
              </p:cNvPr>
              <p:cNvSpPr>
                <a:spLocks noChangeArrowheads="1"/>
              </p:cNvSpPr>
              <p:nvPr/>
            </p:nvSpPr>
            <p:spPr bwMode="auto">
              <a:xfrm>
                <a:off x="4624388"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DFAEE4-2B36-0F44-93C6-53CECFC4BE78}"/>
                  </a:ext>
                </a:extLst>
              </p:cNvPr>
              <p:cNvSpPr>
                <a:spLocks noChangeArrowheads="1"/>
              </p:cNvSpPr>
              <p:nvPr/>
            </p:nvSpPr>
            <p:spPr bwMode="auto">
              <a:xfrm>
                <a:off x="4881563"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8C124507-DBFE-154F-86F6-32C938807F82}"/>
                  </a:ext>
                </a:extLst>
              </p:cNvPr>
              <p:cNvSpPr>
                <a:spLocks noChangeArrowheads="1"/>
              </p:cNvSpPr>
              <p:nvPr/>
            </p:nvSpPr>
            <p:spPr bwMode="auto">
              <a:xfrm>
                <a:off x="5138738"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E74ED666-AC67-DA41-A2E2-E65F734624AA}"/>
                  </a:ext>
                </a:extLst>
              </p:cNvPr>
              <p:cNvSpPr>
                <a:spLocks noChangeArrowheads="1"/>
              </p:cNvSpPr>
              <p:nvPr/>
            </p:nvSpPr>
            <p:spPr bwMode="auto">
              <a:xfrm>
                <a:off x="5395913"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7DAF69E3-2316-D547-9F4A-BD19843D7658}"/>
                  </a:ext>
                </a:extLst>
              </p:cNvPr>
              <p:cNvSpPr>
                <a:spLocks noChangeArrowheads="1"/>
              </p:cNvSpPr>
              <p:nvPr/>
            </p:nvSpPr>
            <p:spPr bwMode="auto">
              <a:xfrm>
                <a:off x="5653088"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5B7F7E2-4929-3942-B1DE-C4BCAEF04065}"/>
                  </a:ext>
                </a:extLst>
              </p:cNvPr>
              <p:cNvSpPr>
                <a:spLocks noChangeArrowheads="1"/>
              </p:cNvSpPr>
              <p:nvPr/>
            </p:nvSpPr>
            <p:spPr bwMode="auto">
              <a:xfrm>
                <a:off x="5910263"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BDCFCF3-E4C3-FA45-A243-5C547AFD221D}"/>
                  </a:ext>
                </a:extLst>
              </p:cNvPr>
              <p:cNvSpPr>
                <a:spLocks noChangeArrowheads="1"/>
              </p:cNvSpPr>
              <p:nvPr/>
            </p:nvSpPr>
            <p:spPr bwMode="auto">
              <a:xfrm>
                <a:off x="6167438"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06866563-ECF5-D74B-9190-F11FCACD0AFA}"/>
                  </a:ext>
                </a:extLst>
              </p:cNvPr>
              <p:cNvSpPr>
                <a:spLocks noChangeArrowheads="1"/>
              </p:cNvSpPr>
              <p:nvPr/>
            </p:nvSpPr>
            <p:spPr bwMode="auto">
              <a:xfrm>
                <a:off x="6424613"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3F31764B-666D-5F4B-BEDE-0BB1DCECEFE2}"/>
                  </a:ext>
                </a:extLst>
              </p:cNvPr>
              <p:cNvSpPr>
                <a:spLocks noChangeArrowheads="1"/>
              </p:cNvSpPr>
              <p:nvPr/>
            </p:nvSpPr>
            <p:spPr bwMode="auto">
              <a:xfrm>
                <a:off x="6681788"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4A48830-6AAB-CF48-B838-ABC4D6626428}"/>
                  </a:ext>
                </a:extLst>
              </p:cNvPr>
              <p:cNvSpPr>
                <a:spLocks noChangeArrowheads="1"/>
              </p:cNvSpPr>
              <p:nvPr/>
            </p:nvSpPr>
            <p:spPr bwMode="auto">
              <a:xfrm>
                <a:off x="7196138"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11E0FE23-81D4-6847-ABA3-C66749BFD738}"/>
                  </a:ext>
                </a:extLst>
              </p:cNvPr>
              <p:cNvSpPr>
                <a:spLocks noChangeArrowheads="1"/>
              </p:cNvSpPr>
              <p:nvPr/>
            </p:nvSpPr>
            <p:spPr bwMode="auto">
              <a:xfrm>
                <a:off x="7453313"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07C2D7AC-66FD-9E43-B5CF-543875118DAE}"/>
                  </a:ext>
                </a:extLst>
              </p:cNvPr>
              <p:cNvSpPr>
                <a:spLocks noChangeArrowheads="1"/>
              </p:cNvSpPr>
              <p:nvPr/>
            </p:nvSpPr>
            <p:spPr bwMode="auto">
              <a:xfrm>
                <a:off x="7710488"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CFED3738-8D89-B94E-ADCB-75077435E4C6}"/>
                  </a:ext>
                </a:extLst>
              </p:cNvPr>
              <p:cNvSpPr>
                <a:spLocks noChangeArrowheads="1"/>
              </p:cNvSpPr>
              <p:nvPr/>
            </p:nvSpPr>
            <p:spPr bwMode="auto">
              <a:xfrm>
                <a:off x="7967663"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2849198D-7F6D-3B42-B9DC-1C2444F0B6B3}"/>
                  </a:ext>
                </a:extLst>
              </p:cNvPr>
              <p:cNvSpPr>
                <a:spLocks noChangeArrowheads="1"/>
              </p:cNvSpPr>
              <p:nvPr/>
            </p:nvSpPr>
            <p:spPr bwMode="auto">
              <a:xfrm>
                <a:off x="8224838"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C7682F09-55C4-CC4C-808A-3BC8E5062C37}"/>
                  </a:ext>
                </a:extLst>
              </p:cNvPr>
              <p:cNvSpPr>
                <a:spLocks noChangeArrowheads="1"/>
              </p:cNvSpPr>
              <p:nvPr/>
            </p:nvSpPr>
            <p:spPr bwMode="auto">
              <a:xfrm>
                <a:off x="8482013" y="2090488"/>
                <a:ext cx="7938" cy="90488"/>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grpSp>
      </p:grpSp>
      <p:sp>
        <p:nvSpPr>
          <p:cNvPr id="161" name="Freeform 319">
            <a:extLst>
              <a:ext uri="{FF2B5EF4-FFF2-40B4-BE49-F238E27FC236}">
                <a16:creationId xmlns:a16="http://schemas.microsoft.com/office/drawing/2014/main" id="{970C80F6-9EFF-1F4E-8405-C925EB7A9A1B}"/>
              </a:ext>
            </a:extLst>
          </p:cNvPr>
          <p:cNvSpPr>
            <a:spLocks/>
          </p:cNvSpPr>
          <p:nvPr/>
        </p:nvSpPr>
        <p:spPr bwMode="auto">
          <a:xfrm>
            <a:off x="10066685" y="3491394"/>
            <a:ext cx="0" cy="242088"/>
          </a:xfrm>
          <a:custGeom>
            <a:avLst/>
            <a:gdLst>
              <a:gd name="T0" fmla="*/ 0 h 106"/>
              <a:gd name="T1" fmla="*/ 106 h 106"/>
              <a:gd name="T2" fmla="*/ 0 h 106"/>
            </a:gdLst>
            <a:ahLst/>
            <a:cxnLst>
              <a:cxn ang="0">
                <a:pos x="0" y="T0"/>
              </a:cxn>
              <a:cxn ang="0">
                <a:pos x="0" y="T1"/>
              </a:cxn>
              <a:cxn ang="0">
                <a:pos x="0" y="T2"/>
              </a:cxn>
            </a:cxnLst>
            <a:rect l="0" t="0" r="r" b="b"/>
            <a:pathLst>
              <a:path h="106">
                <a:moveTo>
                  <a:pt x="0" y="0"/>
                </a:moveTo>
                <a:lnTo>
                  <a:pt x="0" y="106"/>
                </a:lnTo>
                <a:lnTo>
                  <a:pt x="0" y="0"/>
                </a:lnTo>
                <a:close/>
              </a:path>
            </a:pathLst>
          </a:cu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127D2F-278E-6E48-80D2-871AB2BB3E81}"/>
              </a:ext>
            </a:extLst>
          </p:cNvPr>
          <p:cNvSpPr>
            <a:spLocks noChangeArrowheads="1"/>
          </p:cNvSpPr>
          <p:nvPr/>
        </p:nvSpPr>
        <p:spPr bwMode="auto">
          <a:xfrm>
            <a:off x="1631036" y="3704073"/>
            <a:ext cx="1119729" cy="283197"/>
          </a:xfrm>
          <a:prstGeom prst="rect">
            <a:avLst/>
          </a:prstGeom>
          <a:solidFill>
            <a:srgbClr val="C0000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63" name="TextBox 58">
            <a:extLst>
              <a:ext uri="{FF2B5EF4-FFF2-40B4-BE49-F238E27FC236}">
                <a16:creationId xmlns:a16="http://schemas.microsoft.com/office/drawing/2014/main" id="{E898D77D-D49F-DA40-8103-40484C7CC3FD}"/>
              </a:ext>
            </a:extLst>
          </p:cNvPr>
          <p:cNvSpPr txBox="1"/>
          <p:nvPr/>
        </p:nvSpPr>
        <p:spPr>
          <a:xfrm>
            <a:off x="1662478" y="3696098"/>
            <a:ext cx="1098352" cy="29768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ENGAGE</a:t>
            </a:r>
          </a:p>
        </p:txBody>
      </p:sp>
      <p:sp>
        <p:nvSpPr>
          <p:cNvPr id="164" name="Rectangle 163">
            <a:extLst>
              <a:ext uri="{FF2B5EF4-FFF2-40B4-BE49-F238E27FC236}">
                <a16:creationId xmlns:a16="http://schemas.microsoft.com/office/drawing/2014/main" id="{4FA5B15B-5DB1-7448-A860-7A07E93CA7E8}"/>
              </a:ext>
            </a:extLst>
          </p:cNvPr>
          <p:cNvSpPr>
            <a:spLocks noChangeArrowheads="1"/>
          </p:cNvSpPr>
          <p:nvPr/>
        </p:nvSpPr>
        <p:spPr bwMode="auto">
          <a:xfrm>
            <a:off x="2771112" y="3703802"/>
            <a:ext cx="1117997" cy="283197"/>
          </a:xfrm>
          <a:prstGeom prst="rect">
            <a:avLst/>
          </a:prstGeom>
          <a:solidFill>
            <a:srgbClr val="00B9CC"/>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65" name="TextBox 66">
            <a:extLst>
              <a:ext uri="{FF2B5EF4-FFF2-40B4-BE49-F238E27FC236}">
                <a16:creationId xmlns:a16="http://schemas.microsoft.com/office/drawing/2014/main" id="{AC6D500C-FAC1-2649-A07D-785C420BCB22}"/>
              </a:ext>
            </a:extLst>
          </p:cNvPr>
          <p:cNvSpPr txBox="1"/>
          <p:nvPr/>
        </p:nvSpPr>
        <p:spPr>
          <a:xfrm>
            <a:off x="2769378" y="3701414"/>
            <a:ext cx="1111340" cy="29768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TRIAGE</a:t>
            </a:r>
          </a:p>
        </p:txBody>
      </p:sp>
      <p:sp>
        <p:nvSpPr>
          <p:cNvPr id="166" name="Rectangle 165">
            <a:extLst>
              <a:ext uri="{FF2B5EF4-FFF2-40B4-BE49-F238E27FC236}">
                <a16:creationId xmlns:a16="http://schemas.microsoft.com/office/drawing/2014/main" id="{FE6B439B-61C7-C044-AEE6-89F9682AA3CA}"/>
              </a:ext>
            </a:extLst>
          </p:cNvPr>
          <p:cNvSpPr>
            <a:spLocks noChangeArrowheads="1"/>
          </p:cNvSpPr>
          <p:nvPr/>
        </p:nvSpPr>
        <p:spPr bwMode="auto">
          <a:xfrm>
            <a:off x="3907575" y="3707710"/>
            <a:ext cx="2503527" cy="283197"/>
          </a:xfrm>
          <a:prstGeom prst="rect">
            <a:avLst/>
          </a:prstGeom>
          <a:solidFill>
            <a:srgbClr val="C0000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67" name="Freeform 109">
            <a:extLst>
              <a:ext uri="{FF2B5EF4-FFF2-40B4-BE49-F238E27FC236}">
                <a16:creationId xmlns:a16="http://schemas.microsoft.com/office/drawing/2014/main" id="{922E6CB8-87E3-C74F-940A-C9700FE8415C}"/>
              </a:ext>
            </a:extLst>
          </p:cNvPr>
          <p:cNvSpPr>
            <a:spLocks noEditPoints="1"/>
          </p:cNvSpPr>
          <p:nvPr/>
        </p:nvSpPr>
        <p:spPr bwMode="auto">
          <a:xfrm>
            <a:off x="4780964" y="3747182"/>
            <a:ext cx="155999" cy="198695"/>
          </a:xfrm>
          <a:custGeom>
            <a:avLst/>
            <a:gdLst>
              <a:gd name="T0" fmla="*/ 49 w 63"/>
              <a:gd name="T1" fmla="*/ 61 h 61"/>
              <a:gd name="T2" fmla="*/ 43 w 63"/>
              <a:gd name="T3" fmla="*/ 59 h 61"/>
              <a:gd name="T4" fmla="*/ 3 w 63"/>
              <a:gd name="T5" fmla="*/ 19 h 61"/>
              <a:gd name="T6" fmla="*/ 4 w 63"/>
              <a:gd name="T7" fmla="*/ 6 h 61"/>
              <a:gd name="T8" fmla="*/ 8 w 63"/>
              <a:gd name="T9" fmla="*/ 2 h 61"/>
              <a:gd name="T10" fmla="*/ 19 w 63"/>
              <a:gd name="T11" fmla="*/ 2 h 61"/>
              <a:gd name="T12" fmla="*/ 25 w 63"/>
              <a:gd name="T13" fmla="*/ 9 h 61"/>
              <a:gd name="T14" fmla="*/ 25 w 63"/>
              <a:gd name="T15" fmla="*/ 20 h 61"/>
              <a:gd name="T16" fmla="*/ 24 w 63"/>
              <a:gd name="T17" fmla="*/ 21 h 61"/>
              <a:gd name="T18" fmla="*/ 41 w 63"/>
              <a:gd name="T19" fmla="*/ 38 h 61"/>
              <a:gd name="T20" fmla="*/ 43 w 63"/>
              <a:gd name="T21" fmla="*/ 37 h 61"/>
              <a:gd name="T22" fmla="*/ 53 w 63"/>
              <a:gd name="T23" fmla="*/ 37 h 61"/>
              <a:gd name="T24" fmla="*/ 60 w 63"/>
              <a:gd name="T25" fmla="*/ 44 h 61"/>
              <a:gd name="T26" fmla="*/ 60 w 63"/>
              <a:gd name="T27" fmla="*/ 54 h 61"/>
              <a:gd name="T28" fmla="*/ 56 w 63"/>
              <a:gd name="T29" fmla="*/ 58 h 61"/>
              <a:gd name="T30" fmla="*/ 49 w 63"/>
              <a:gd name="T31" fmla="*/ 61 h 61"/>
              <a:gd name="T32" fmla="*/ 13 w 63"/>
              <a:gd name="T33" fmla="*/ 3 h 61"/>
              <a:gd name="T34" fmla="*/ 10 w 63"/>
              <a:gd name="T35" fmla="*/ 5 h 61"/>
              <a:gd name="T36" fmla="*/ 7 w 63"/>
              <a:gd name="T37" fmla="*/ 8 h 61"/>
              <a:gd name="T38" fmla="*/ 6 w 63"/>
              <a:gd name="T39" fmla="*/ 18 h 61"/>
              <a:gd name="T40" fmla="*/ 44 w 63"/>
              <a:gd name="T41" fmla="*/ 57 h 61"/>
              <a:gd name="T42" fmla="*/ 54 w 63"/>
              <a:gd name="T43" fmla="*/ 56 h 61"/>
              <a:gd name="T44" fmla="*/ 58 w 63"/>
              <a:gd name="T45" fmla="*/ 52 h 61"/>
              <a:gd name="T46" fmla="*/ 58 w 63"/>
              <a:gd name="T47" fmla="*/ 46 h 61"/>
              <a:gd name="T48" fmla="*/ 51 w 63"/>
              <a:gd name="T49" fmla="*/ 39 h 61"/>
              <a:gd name="T50" fmla="*/ 45 w 63"/>
              <a:gd name="T51" fmla="*/ 39 h 61"/>
              <a:gd name="T52" fmla="*/ 43 w 63"/>
              <a:gd name="T53" fmla="*/ 41 h 61"/>
              <a:gd name="T54" fmla="*/ 41 w 63"/>
              <a:gd name="T55" fmla="*/ 41 h 61"/>
              <a:gd name="T56" fmla="*/ 21 w 63"/>
              <a:gd name="T57" fmla="*/ 22 h 61"/>
              <a:gd name="T58" fmla="*/ 21 w 63"/>
              <a:gd name="T59" fmla="*/ 20 h 61"/>
              <a:gd name="T60" fmla="*/ 23 w 63"/>
              <a:gd name="T61" fmla="*/ 17 h 61"/>
              <a:gd name="T62" fmla="*/ 23 w 63"/>
              <a:gd name="T63" fmla="*/ 11 h 61"/>
              <a:gd name="T64" fmla="*/ 16 w 63"/>
              <a:gd name="T65" fmla="*/ 5 h 61"/>
              <a:gd name="T66" fmla="*/ 13 w 63"/>
              <a:gd name="T6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1">
                <a:moveTo>
                  <a:pt x="49" y="61"/>
                </a:moveTo>
                <a:cubicBezTo>
                  <a:pt x="47" y="61"/>
                  <a:pt x="45" y="60"/>
                  <a:pt x="43" y="59"/>
                </a:cubicBezTo>
                <a:cubicBezTo>
                  <a:pt x="27" y="49"/>
                  <a:pt x="13" y="35"/>
                  <a:pt x="3" y="19"/>
                </a:cubicBezTo>
                <a:cubicBezTo>
                  <a:pt x="0" y="15"/>
                  <a:pt x="1" y="10"/>
                  <a:pt x="4" y="6"/>
                </a:cubicBezTo>
                <a:cubicBezTo>
                  <a:pt x="8" y="2"/>
                  <a:pt x="8" y="2"/>
                  <a:pt x="8" y="2"/>
                </a:cubicBezTo>
                <a:cubicBezTo>
                  <a:pt x="11" y="0"/>
                  <a:pt x="16" y="0"/>
                  <a:pt x="19" y="2"/>
                </a:cubicBezTo>
                <a:cubicBezTo>
                  <a:pt x="25" y="9"/>
                  <a:pt x="25" y="9"/>
                  <a:pt x="25" y="9"/>
                </a:cubicBezTo>
                <a:cubicBezTo>
                  <a:pt x="28" y="12"/>
                  <a:pt x="28" y="17"/>
                  <a:pt x="25" y="20"/>
                </a:cubicBezTo>
                <a:cubicBezTo>
                  <a:pt x="24" y="21"/>
                  <a:pt x="24" y="21"/>
                  <a:pt x="24" y="21"/>
                </a:cubicBezTo>
                <a:cubicBezTo>
                  <a:pt x="29" y="27"/>
                  <a:pt x="35" y="33"/>
                  <a:pt x="41" y="38"/>
                </a:cubicBezTo>
                <a:cubicBezTo>
                  <a:pt x="43" y="37"/>
                  <a:pt x="43" y="37"/>
                  <a:pt x="43" y="37"/>
                </a:cubicBezTo>
                <a:cubicBezTo>
                  <a:pt x="45" y="34"/>
                  <a:pt x="50" y="34"/>
                  <a:pt x="53" y="37"/>
                </a:cubicBezTo>
                <a:cubicBezTo>
                  <a:pt x="60" y="44"/>
                  <a:pt x="60" y="44"/>
                  <a:pt x="60" y="44"/>
                </a:cubicBezTo>
                <a:cubicBezTo>
                  <a:pt x="63" y="46"/>
                  <a:pt x="63" y="51"/>
                  <a:pt x="60" y="54"/>
                </a:cubicBezTo>
                <a:cubicBezTo>
                  <a:pt x="56" y="58"/>
                  <a:pt x="56" y="58"/>
                  <a:pt x="56" y="58"/>
                </a:cubicBezTo>
                <a:cubicBezTo>
                  <a:pt x="54" y="60"/>
                  <a:pt x="51" y="61"/>
                  <a:pt x="49" y="61"/>
                </a:cubicBezTo>
                <a:close/>
                <a:moveTo>
                  <a:pt x="13" y="3"/>
                </a:moveTo>
                <a:cubicBezTo>
                  <a:pt x="12" y="3"/>
                  <a:pt x="11" y="4"/>
                  <a:pt x="10" y="5"/>
                </a:cubicBezTo>
                <a:cubicBezTo>
                  <a:pt x="7" y="8"/>
                  <a:pt x="7" y="8"/>
                  <a:pt x="7" y="8"/>
                </a:cubicBezTo>
                <a:cubicBezTo>
                  <a:pt x="4" y="11"/>
                  <a:pt x="4" y="15"/>
                  <a:pt x="6" y="18"/>
                </a:cubicBezTo>
                <a:cubicBezTo>
                  <a:pt x="16" y="33"/>
                  <a:pt x="29" y="46"/>
                  <a:pt x="44" y="57"/>
                </a:cubicBezTo>
                <a:cubicBezTo>
                  <a:pt x="47" y="58"/>
                  <a:pt x="52" y="58"/>
                  <a:pt x="54" y="56"/>
                </a:cubicBezTo>
                <a:cubicBezTo>
                  <a:pt x="58" y="52"/>
                  <a:pt x="58" y="52"/>
                  <a:pt x="58" y="52"/>
                </a:cubicBezTo>
                <a:cubicBezTo>
                  <a:pt x="59" y="50"/>
                  <a:pt x="59" y="47"/>
                  <a:pt x="58" y="46"/>
                </a:cubicBezTo>
                <a:cubicBezTo>
                  <a:pt x="51" y="39"/>
                  <a:pt x="51" y="39"/>
                  <a:pt x="51" y="39"/>
                </a:cubicBezTo>
                <a:cubicBezTo>
                  <a:pt x="49" y="38"/>
                  <a:pt x="46" y="38"/>
                  <a:pt x="45" y="39"/>
                </a:cubicBezTo>
                <a:cubicBezTo>
                  <a:pt x="43" y="41"/>
                  <a:pt x="43" y="41"/>
                  <a:pt x="43" y="41"/>
                </a:cubicBezTo>
                <a:cubicBezTo>
                  <a:pt x="42" y="42"/>
                  <a:pt x="41" y="42"/>
                  <a:pt x="41" y="41"/>
                </a:cubicBezTo>
                <a:cubicBezTo>
                  <a:pt x="33" y="36"/>
                  <a:pt x="27" y="29"/>
                  <a:pt x="21" y="22"/>
                </a:cubicBezTo>
                <a:cubicBezTo>
                  <a:pt x="20" y="21"/>
                  <a:pt x="20" y="20"/>
                  <a:pt x="21" y="20"/>
                </a:cubicBezTo>
                <a:cubicBezTo>
                  <a:pt x="23" y="17"/>
                  <a:pt x="23" y="17"/>
                  <a:pt x="23" y="17"/>
                </a:cubicBezTo>
                <a:cubicBezTo>
                  <a:pt x="25" y="16"/>
                  <a:pt x="25" y="13"/>
                  <a:pt x="23" y="11"/>
                </a:cubicBezTo>
                <a:cubicBezTo>
                  <a:pt x="16" y="5"/>
                  <a:pt x="16" y="5"/>
                  <a:pt x="16" y="5"/>
                </a:cubicBezTo>
                <a:cubicBezTo>
                  <a:pt x="16" y="4"/>
                  <a:pt x="14" y="3"/>
                  <a:pt x="13" y="3"/>
                </a:cubicBezTo>
                <a:close/>
              </a:path>
            </a:pathLst>
          </a:cu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68" name="TextBox 74">
            <a:extLst>
              <a:ext uri="{FF2B5EF4-FFF2-40B4-BE49-F238E27FC236}">
                <a16:creationId xmlns:a16="http://schemas.microsoft.com/office/drawing/2014/main" id="{1D7BA357-1505-E545-96B7-52C6153D7E6B}"/>
              </a:ext>
            </a:extLst>
          </p:cNvPr>
          <p:cNvSpPr txBox="1"/>
          <p:nvPr/>
        </p:nvSpPr>
        <p:spPr>
          <a:xfrm>
            <a:off x="4277302" y="3698162"/>
            <a:ext cx="1529547" cy="29768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     FIND        &amp; ASSEMBLE</a:t>
            </a:r>
          </a:p>
        </p:txBody>
      </p:sp>
      <p:sp>
        <p:nvSpPr>
          <p:cNvPr id="169" name="Rectangle 168">
            <a:extLst>
              <a:ext uri="{FF2B5EF4-FFF2-40B4-BE49-F238E27FC236}">
                <a16:creationId xmlns:a16="http://schemas.microsoft.com/office/drawing/2014/main" id="{BBB26088-1AFF-8E4F-8AAB-C50A449FF14A}"/>
              </a:ext>
            </a:extLst>
          </p:cNvPr>
          <p:cNvSpPr>
            <a:spLocks noChangeArrowheads="1"/>
          </p:cNvSpPr>
          <p:nvPr/>
        </p:nvSpPr>
        <p:spPr bwMode="auto">
          <a:xfrm>
            <a:off x="6421499" y="3703801"/>
            <a:ext cx="1669194" cy="283197"/>
          </a:xfrm>
          <a:prstGeom prst="rect">
            <a:avLst/>
          </a:prstGeom>
          <a:solidFill>
            <a:srgbClr val="808285"/>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70" name="TextBox 83">
            <a:extLst>
              <a:ext uri="{FF2B5EF4-FFF2-40B4-BE49-F238E27FC236}">
                <a16:creationId xmlns:a16="http://schemas.microsoft.com/office/drawing/2014/main" id="{6D0F5788-48FE-4E4E-8096-258904491D5A}"/>
              </a:ext>
            </a:extLst>
          </p:cNvPr>
          <p:cNvSpPr txBox="1"/>
          <p:nvPr/>
        </p:nvSpPr>
        <p:spPr>
          <a:xfrm>
            <a:off x="6433361" y="3696098"/>
            <a:ext cx="1658150" cy="29768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RESOLVE</a:t>
            </a:r>
          </a:p>
        </p:txBody>
      </p:sp>
      <p:sp>
        <p:nvSpPr>
          <p:cNvPr id="171" name="Rectangle 170">
            <a:extLst>
              <a:ext uri="{FF2B5EF4-FFF2-40B4-BE49-F238E27FC236}">
                <a16:creationId xmlns:a16="http://schemas.microsoft.com/office/drawing/2014/main" id="{1BD2662E-465D-DB46-BC6B-8D5DD9C98E51}"/>
              </a:ext>
            </a:extLst>
          </p:cNvPr>
          <p:cNvSpPr>
            <a:spLocks noChangeArrowheads="1"/>
          </p:cNvSpPr>
          <p:nvPr/>
        </p:nvSpPr>
        <p:spPr bwMode="auto">
          <a:xfrm>
            <a:off x="8105435" y="3708646"/>
            <a:ext cx="1934393" cy="280914"/>
          </a:xfrm>
          <a:prstGeom prst="rect">
            <a:avLst/>
          </a:prstGeom>
          <a:solidFill>
            <a:schemeClr val="accent6"/>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72" name="TextBox 91">
            <a:extLst>
              <a:ext uri="{FF2B5EF4-FFF2-40B4-BE49-F238E27FC236}">
                <a16:creationId xmlns:a16="http://schemas.microsoft.com/office/drawing/2014/main" id="{BED794D6-370A-6E4A-827F-B252B517FCA3}"/>
              </a:ext>
            </a:extLst>
          </p:cNvPr>
          <p:cNvSpPr txBox="1"/>
          <p:nvPr/>
        </p:nvSpPr>
        <p:spPr>
          <a:xfrm>
            <a:off x="8335894" y="3715148"/>
            <a:ext cx="1436818" cy="29768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RESTORE</a:t>
            </a:r>
          </a:p>
        </p:txBody>
      </p:sp>
      <p:grpSp>
        <p:nvGrpSpPr>
          <p:cNvPr id="173" name="Group 172">
            <a:extLst>
              <a:ext uri="{FF2B5EF4-FFF2-40B4-BE49-F238E27FC236}">
                <a16:creationId xmlns:a16="http://schemas.microsoft.com/office/drawing/2014/main" id="{E5C2CC55-FFB5-BE44-843E-44961450276C}"/>
              </a:ext>
            </a:extLst>
          </p:cNvPr>
          <p:cNvGrpSpPr/>
          <p:nvPr/>
        </p:nvGrpSpPr>
        <p:grpSpPr>
          <a:xfrm>
            <a:off x="3902977" y="3224182"/>
            <a:ext cx="2508125" cy="479611"/>
            <a:chOff x="2847976" y="1550736"/>
            <a:chExt cx="2297113" cy="333377"/>
          </a:xfrm>
        </p:grpSpPr>
        <p:sp>
          <p:nvSpPr>
            <p:cNvPr id="174" name="Rectangle 173">
              <a:extLst>
                <a:ext uri="{FF2B5EF4-FFF2-40B4-BE49-F238E27FC236}">
                  <a16:creationId xmlns:a16="http://schemas.microsoft.com/office/drawing/2014/main" id="{ECBD5065-4681-B847-9F08-0A1991567DE2}"/>
                </a:ext>
              </a:extLst>
            </p:cNvPr>
            <p:cNvSpPr>
              <a:spLocks noChangeArrowheads="1"/>
            </p:cNvSpPr>
            <p:nvPr/>
          </p:nvSpPr>
          <p:spPr bwMode="auto">
            <a:xfrm>
              <a:off x="2847976" y="1552325"/>
              <a:ext cx="2297113" cy="331788"/>
            </a:xfrm>
            <a:prstGeom prst="rect">
              <a:avLst/>
            </a:prstGeom>
            <a:solidFill>
              <a:srgbClr val="F58668"/>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75" name="TextBox 102">
              <a:extLst>
                <a:ext uri="{FF2B5EF4-FFF2-40B4-BE49-F238E27FC236}">
                  <a16:creationId xmlns:a16="http://schemas.microsoft.com/office/drawing/2014/main" id="{17BCFF5C-DBEC-6F43-8040-AD851A66B166}"/>
                </a:ext>
              </a:extLst>
            </p:cNvPr>
            <p:cNvSpPr txBox="1"/>
            <p:nvPr/>
          </p:nvSpPr>
          <p:spPr>
            <a:xfrm>
              <a:off x="2847976" y="1550736"/>
              <a:ext cx="2290761" cy="328029"/>
            </a:xfrm>
            <a:prstGeom prst="rect">
              <a:avLst/>
            </a:prstGeom>
            <a:noFill/>
          </p:spPr>
          <p:txBody>
            <a:bodyPr wrap="non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MANUAL</a:t>
              </a:r>
              <a:b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COMMUNICATION</a:t>
              </a:r>
            </a:p>
          </p:txBody>
        </p:sp>
      </p:grpSp>
      <p:grpSp>
        <p:nvGrpSpPr>
          <p:cNvPr id="176" name="Group 175">
            <a:extLst>
              <a:ext uri="{FF2B5EF4-FFF2-40B4-BE49-F238E27FC236}">
                <a16:creationId xmlns:a16="http://schemas.microsoft.com/office/drawing/2014/main" id="{14632990-235D-964D-826A-5F2D481618DD}"/>
              </a:ext>
            </a:extLst>
          </p:cNvPr>
          <p:cNvGrpSpPr/>
          <p:nvPr/>
        </p:nvGrpSpPr>
        <p:grpSpPr>
          <a:xfrm>
            <a:off x="1637519" y="3224182"/>
            <a:ext cx="1121463" cy="479611"/>
            <a:chOff x="773113" y="1550736"/>
            <a:chExt cx="1027113" cy="333377"/>
          </a:xfrm>
        </p:grpSpPr>
        <p:sp>
          <p:nvSpPr>
            <p:cNvPr id="177" name="Rectangle 176">
              <a:extLst>
                <a:ext uri="{FF2B5EF4-FFF2-40B4-BE49-F238E27FC236}">
                  <a16:creationId xmlns:a16="http://schemas.microsoft.com/office/drawing/2014/main" id="{33F60EBB-7A29-5A41-8598-9A156F6B1A0A}"/>
                </a:ext>
              </a:extLst>
            </p:cNvPr>
            <p:cNvSpPr>
              <a:spLocks noChangeArrowheads="1"/>
            </p:cNvSpPr>
            <p:nvPr/>
          </p:nvSpPr>
          <p:spPr bwMode="auto">
            <a:xfrm>
              <a:off x="773113" y="1552325"/>
              <a:ext cx="1027113" cy="331788"/>
            </a:xfrm>
            <a:prstGeom prst="rect">
              <a:avLst/>
            </a:prstGeom>
            <a:solidFill>
              <a:srgbClr val="F58668"/>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78" name="TextBox 105">
              <a:extLst>
                <a:ext uri="{FF2B5EF4-FFF2-40B4-BE49-F238E27FC236}">
                  <a16:creationId xmlns:a16="http://schemas.microsoft.com/office/drawing/2014/main" id="{9736038D-9C4A-AB44-9FAC-6FC55554ACE3}"/>
                </a:ext>
              </a:extLst>
            </p:cNvPr>
            <p:cNvSpPr txBox="1"/>
            <p:nvPr/>
          </p:nvSpPr>
          <p:spPr>
            <a:xfrm>
              <a:off x="782638" y="1550736"/>
              <a:ext cx="1014413" cy="328029"/>
            </a:xfrm>
            <a:prstGeom prst="rect">
              <a:avLst/>
            </a:prstGeom>
            <a:noFill/>
          </p:spPr>
          <p:txBody>
            <a:bodyPr wrap="non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MANUAL</a:t>
              </a:r>
              <a:b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COMM</a:t>
              </a:r>
            </a:p>
          </p:txBody>
        </p:sp>
      </p:grpSp>
      <p:sp>
        <p:nvSpPr>
          <p:cNvPr id="179" name="TextBox 106">
            <a:extLst>
              <a:ext uri="{FF2B5EF4-FFF2-40B4-BE49-F238E27FC236}">
                <a16:creationId xmlns:a16="http://schemas.microsoft.com/office/drawing/2014/main" id="{722FBEE8-D268-FE4D-B875-8CC15785B83C}"/>
              </a:ext>
            </a:extLst>
          </p:cNvPr>
          <p:cNvSpPr txBox="1"/>
          <p:nvPr/>
        </p:nvSpPr>
        <p:spPr>
          <a:xfrm>
            <a:off x="935208" y="3806612"/>
            <a:ext cx="660399" cy="29768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Before</a:t>
            </a:r>
          </a:p>
        </p:txBody>
      </p:sp>
      <p:sp>
        <p:nvSpPr>
          <p:cNvPr id="180" name="TextBox 107">
            <a:extLst>
              <a:ext uri="{FF2B5EF4-FFF2-40B4-BE49-F238E27FC236}">
                <a16:creationId xmlns:a16="http://schemas.microsoft.com/office/drawing/2014/main" id="{4F933C95-55D2-6349-8385-2D4702738E07}"/>
              </a:ext>
            </a:extLst>
          </p:cNvPr>
          <p:cNvSpPr txBox="1"/>
          <p:nvPr/>
        </p:nvSpPr>
        <p:spPr>
          <a:xfrm>
            <a:off x="962865" y="6264468"/>
            <a:ext cx="660399" cy="29768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After</a:t>
            </a:r>
          </a:p>
        </p:txBody>
      </p:sp>
      <p:grpSp>
        <p:nvGrpSpPr>
          <p:cNvPr id="181" name="Group 180">
            <a:extLst>
              <a:ext uri="{FF2B5EF4-FFF2-40B4-BE49-F238E27FC236}">
                <a16:creationId xmlns:a16="http://schemas.microsoft.com/office/drawing/2014/main" id="{A8F9D8A7-C3DC-0A45-883A-247B427FA66E}"/>
              </a:ext>
            </a:extLst>
          </p:cNvPr>
          <p:cNvGrpSpPr/>
          <p:nvPr/>
        </p:nvGrpSpPr>
        <p:grpSpPr>
          <a:xfrm>
            <a:off x="1156300" y="5840133"/>
            <a:ext cx="268666" cy="385971"/>
            <a:chOff x="423863" y="3495425"/>
            <a:chExt cx="246063" cy="268288"/>
          </a:xfrm>
        </p:grpSpPr>
        <p:sp>
          <p:nvSpPr>
            <p:cNvPr id="182" name="Freeform 115">
              <a:extLst>
                <a:ext uri="{FF2B5EF4-FFF2-40B4-BE49-F238E27FC236}">
                  <a16:creationId xmlns:a16="http://schemas.microsoft.com/office/drawing/2014/main" id="{9B969EBB-D30F-E24C-B5BB-66DE9233836E}"/>
                </a:ext>
              </a:extLst>
            </p:cNvPr>
            <p:cNvSpPr>
              <a:spLocks/>
            </p:cNvSpPr>
            <p:nvPr/>
          </p:nvSpPr>
          <p:spPr bwMode="auto">
            <a:xfrm>
              <a:off x="423863" y="3495425"/>
              <a:ext cx="246063" cy="268288"/>
            </a:xfrm>
            <a:custGeom>
              <a:avLst/>
              <a:gdLst>
                <a:gd name="T0" fmla="*/ 37 w 109"/>
                <a:gd name="T1" fmla="*/ 0 h 119"/>
                <a:gd name="T2" fmla="*/ 37 w 109"/>
                <a:gd name="T3" fmla="*/ 66 h 119"/>
                <a:gd name="T4" fmla="*/ 30 w 109"/>
                <a:gd name="T5" fmla="*/ 49 h 119"/>
                <a:gd name="T6" fmla="*/ 53 w 109"/>
                <a:gd name="T7" fmla="*/ 119 h 119"/>
                <a:gd name="T8" fmla="*/ 37 w 109"/>
                <a:gd name="T9" fmla="*/ 0 h 119"/>
              </a:gdLst>
              <a:ahLst/>
              <a:cxnLst>
                <a:cxn ang="0">
                  <a:pos x="T0" y="T1"/>
                </a:cxn>
                <a:cxn ang="0">
                  <a:pos x="T2" y="T3"/>
                </a:cxn>
                <a:cxn ang="0">
                  <a:pos x="T4" y="T5"/>
                </a:cxn>
                <a:cxn ang="0">
                  <a:pos x="T6" y="T7"/>
                </a:cxn>
                <a:cxn ang="0">
                  <a:pos x="T8" y="T9"/>
                </a:cxn>
              </a:cxnLst>
              <a:rect l="0" t="0" r="r" b="b"/>
              <a:pathLst>
                <a:path w="109" h="119">
                  <a:moveTo>
                    <a:pt x="37" y="0"/>
                  </a:moveTo>
                  <a:cubicBezTo>
                    <a:pt x="50" y="18"/>
                    <a:pt x="51" y="49"/>
                    <a:pt x="37" y="66"/>
                  </a:cubicBezTo>
                  <a:cubicBezTo>
                    <a:pt x="33" y="61"/>
                    <a:pt x="32" y="55"/>
                    <a:pt x="30" y="49"/>
                  </a:cubicBezTo>
                  <a:cubicBezTo>
                    <a:pt x="0" y="71"/>
                    <a:pt x="15" y="119"/>
                    <a:pt x="53" y="119"/>
                  </a:cubicBezTo>
                  <a:cubicBezTo>
                    <a:pt x="109" y="119"/>
                    <a:pt x="98" y="24"/>
                    <a:pt x="37" y="0"/>
                  </a:cubicBezTo>
                  <a:close/>
                </a:path>
              </a:pathLst>
            </a:custGeom>
            <a:solidFill>
              <a:srgbClr val="FBB040"/>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83" name="Freeform 116">
              <a:extLst>
                <a:ext uri="{FF2B5EF4-FFF2-40B4-BE49-F238E27FC236}">
                  <a16:creationId xmlns:a16="http://schemas.microsoft.com/office/drawing/2014/main" id="{B0CCC834-7C63-8647-8950-F7154D880122}"/>
                </a:ext>
              </a:extLst>
            </p:cNvPr>
            <p:cNvSpPr>
              <a:spLocks/>
            </p:cNvSpPr>
            <p:nvPr/>
          </p:nvSpPr>
          <p:spPr bwMode="auto">
            <a:xfrm>
              <a:off x="514351" y="3657350"/>
              <a:ext cx="58738" cy="71438"/>
            </a:xfrm>
            <a:custGeom>
              <a:avLst/>
              <a:gdLst>
                <a:gd name="T0" fmla="*/ 15 w 26"/>
                <a:gd name="T1" fmla="*/ 0 h 31"/>
                <a:gd name="T2" fmla="*/ 0 w 26"/>
                <a:gd name="T3" fmla="*/ 21 h 31"/>
                <a:gd name="T4" fmla="*/ 12 w 26"/>
                <a:gd name="T5" fmla="*/ 31 h 31"/>
                <a:gd name="T6" fmla="*/ 25 w 26"/>
                <a:gd name="T7" fmla="*/ 18 h 31"/>
                <a:gd name="T8" fmla="*/ 15 w 26"/>
                <a:gd name="T9" fmla="*/ 0 h 31"/>
              </a:gdLst>
              <a:ahLst/>
              <a:cxnLst>
                <a:cxn ang="0">
                  <a:pos x="T0" y="T1"/>
                </a:cxn>
                <a:cxn ang="0">
                  <a:pos x="T2" y="T3"/>
                </a:cxn>
                <a:cxn ang="0">
                  <a:pos x="T4" y="T5"/>
                </a:cxn>
                <a:cxn ang="0">
                  <a:pos x="T6" y="T7"/>
                </a:cxn>
                <a:cxn ang="0">
                  <a:pos x="T8" y="T9"/>
                </a:cxn>
              </a:cxnLst>
              <a:rect l="0" t="0" r="r" b="b"/>
              <a:pathLst>
                <a:path w="26" h="31">
                  <a:moveTo>
                    <a:pt x="15" y="0"/>
                  </a:moveTo>
                  <a:cubicBezTo>
                    <a:pt x="20" y="9"/>
                    <a:pt x="8" y="22"/>
                    <a:pt x="0" y="21"/>
                  </a:cubicBezTo>
                  <a:cubicBezTo>
                    <a:pt x="1" y="27"/>
                    <a:pt x="6" y="31"/>
                    <a:pt x="12" y="31"/>
                  </a:cubicBezTo>
                  <a:cubicBezTo>
                    <a:pt x="20" y="31"/>
                    <a:pt x="25" y="25"/>
                    <a:pt x="25" y="18"/>
                  </a:cubicBezTo>
                  <a:cubicBezTo>
                    <a:pt x="26" y="11"/>
                    <a:pt x="23" y="0"/>
                    <a:pt x="15" y="0"/>
                  </a:cubicBezTo>
                  <a:close/>
                </a:path>
              </a:pathLst>
            </a:custGeom>
            <a:solidFill>
              <a:srgbClr val="ED1C24"/>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grpSp>
      <p:grpSp>
        <p:nvGrpSpPr>
          <p:cNvPr id="184" name="Group 183">
            <a:extLst>
              <a:ext uri="{FF2B5EF4-FFF2-40B4-BE49-F238E27FC236}">
                <a16:creationId xmlns:a16="http://schemas.microsoft.com/office/drawing/2014/main" id="{931B878E-03F7-4B45-B173-235870A2E3E3}"/>
              </a:ext>
            </a:extLst>
          </p:cNvPr>
          <p:cNvGrpSpPr/>
          <p:nvPr/>
        </p:nvGrpSpPr>
        <p:grpSpPr>
          <a:xfrm>
            <a:off x="3461292" y="6072890"/>
            <a:ext cx="1613320" cy="297681"/>
            <a:chOff x="3870326" y="3520828"/>
            <a:chExt cx="1477590" cy="206918"/>
          </a:xfrm>
        </p:grpSpPr>
        <p:sp>
          <p:nvSpPr>
            <p:cNvPr id="185" name="Rectangle 184">
              <a:extLst>
                <a:ext uri="{FF2B5EF4-FFF2-40B4-BE49-F238E27FC236}">
                  <a16:creationId xmlns:a16="http://schemas.microsoft.com/office/drawing/2014/main" id="{370EE005-18A9-C048-A5D8-D0640E2021DA}"/>
                </a:ext>
              </a:extLst>
            </p:cNvPr>
            <p:cNvSpPr>
              <a:spLocks noChangeArrowheads="1"/>
            </p:cNvSpPr>
            <p:nvPr/>
          </p:nvSpPr>
          <p:spPr bwMode="auto">
            <a:xfrm>
              <a:off x="3870326" y="3527175"/>
              <a:ext cx="1420447" cy="198438"/>
            </a:xfrm>
            <a:prstGeom prst="rect">
              <a:avLst/>
            </a:prstGeom>
            <a:solidFill>
              <a:schemeClr val="accent6"/>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86" name="TextBox 182">
              <a:extLst>
                <a:ext uri="{FF2B5EF4-FFF2-40B4-BE49-F238E27FC236}">
                  <a16:creationId xmlns:a16="http://schemas.microsoft.com/office/drawing/2014/main" id="{7B9B862F-8CF9-F340-BCBB-029B3712D82B}"/>
                </a:ext>
              </a:extLst>
            </p:cNvPr>
            <p:cNvSpPr txBox="1"/>
            <p:nvPr/>
          </p:nvSpPr>
          <p:spPr>
            <a:xfrm>
              <a:off x="3940177" y="3520828"/>
              <a:ext cx="1407739" cy="206918"/>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RESTORE</a:t>
              </a:r>
            </a:p>
          </p:txBody>
        </p:sp>
      </p:grpSp>
      <p:sp>
        <p:nvSpPr>
          <p:cNvPr id="187" name="Rectangle 186">
            <a:extLst>
              <a:ext uri="{FF2B5EF4-FFF2-40B4-BE49-F238E27FC236}">
                <a16:creationId xmlns:a16="http://schemas.microsoft.com/office/drawing/2014/main" id="{5C9EED04-0CBA-8A40-B56D-AE93899E2FFB}"/>
              </a:ext>
            </a:extLst>
          </p:cNvPr>
          <p:cNvSpPr>
            <a:spLocks noChangeArrowheads="1"/>
          </p:cNvSpPr>
          <p:nvPr/>
        </p:nvSpPr>
        <p:spPr bwMode="auto">
          <a:xfrm>
            <a:off x="2544264" y="6085089"/>
            <a:ext cx="901533" cy="285482"/>
          </a:xfrm>
          <a:prstGeom prst="rect">
            <a:avLst/>
          </a:prstGeom>
          <a:solidFill>
            <a:srgbClr val="808285"/>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88" name="TextBox 189">
            <a:extLst>
              <a:ext uri="{FF2B5EF4-FFF2-40B4-BE49-F238E27FC236}">
                <a16:creationId xmlns:a16="http://schemas.microsoft.com/office/drawing/2014/main" id="{C74750A6-6058-7443-B01E-053EFD40B4DA}"/>
              </a:ext>
            </a:extLst>
          </p:cNvPr>
          <p:cNvSpPr txBox="1"/>
          <p:nvPr/>
        </p:nvSpPr>
        <p:spPr>
          <a:xfrm>
            <a:off x="2549553" y="6072889"/>
            <a:ext cx="869827" cy="297682"/>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RESOLVE</a:t>
            </a:r>
          </a:p>
        </p:txBody>
      </p:sp>
      <p:sp>
        <p:nvSpPr>
          <p:cNvPr id="189" name="Rectangle 188">
            <a:extLst>
              <a:ext uri="{FF2B5EF4-FFF2-40B4-BE49-F238E27FC236}">
                <a16:creationId xmlns:a16="http://schemas.microsoft.com/office/drawing/2014/main" id="{B4DDA27B-2E09-1842-B0CB-99F1E9036282}"/>
              </a:ext>
            </a:extLst>
          </p:cNvPr>
          <p:cNvSpPr>
            <a:spLocks noChangeArrowheads="1"/>
          </p:cNvSpPr>
          <p:nvPr/>
        </p:nvSpPr>
        <p:spPr bwMode="auto">
          <a:xfrm>
            <a:off x="2260878" y="6085089"/>
            <a:ext cx="263466" cy="285482"/>
          </a:xfrm>
          <a:prstGeom prst="rect">
            <a:avLst/>
          </a:prstGeom>
          <a:solidFill>
            <a:srgbClr val="92D050"/>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E9A156C-455D-D942-A9F6-251D95E239C3}"/>
              </a:ext>
            </a:extLst>
          </p:cNvPr>
          <p:cNvSpPr>
            <a:spLocks noChangeArrowheads="1"/>
          </p:cNvSpPr>
          <p:nvPr/>
        </p:nvSpPr>
        <p:spPr bwMode="auto">
          <a:xfrm>
            <a:off x="1939506" y="6085090"/>
            <a:ext cx="307972" cy="285481"/>
          </a:xfrm>
          <a:prstGeom prst="rect">
            <a:avLst/>
          </a:prstGeom>
          <a:solidFill>
            <a:srgbClr val="00B9CC"/>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AC751F1B-036D-1749-AF81-44D41B7000A8}"/>
              </a:ext>
            </a:extLst>
          </p:cNvPr>
          <p:cNvSpPr>
            <a:spLocks noChangeArrowheads="1"/>
          </p:cNvSpPr>
          <p:nvPr/>
        </p:nvSpPr>
        <p:spPr bwMode="auto">
          <a:xfrm>
            <a:off x="1639252" y="6085089"/>
            <a:ext cx="284266" cy="285482"/>
          </a:xfrm>
          <a:prstGeom prst="rect">
            <a:avLst/>
          </a:prstGeom>
          <a:solidFill>
            <a:srgbClr val="92D050"/>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10D03FEF-E752-1245-B932-87B6A0605F6B}"/>
              </a:ext>
            </a:extLst>
          </p:cNvPr>
          <p:cNvSpPr>
            <a:spLocks noChangeArrowheads="1"/>
          </p:cNvSpPr>
          <p:nvPr/>
        </p:nvSpPr>
        <p:spPr bwMode="auto">
          <a:xfrm>
            <a:off x="8369760"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91D20B2-4A7D-4041-AB95-96C60645A5E2}"/>
              </a:ext>
            </a:extLst>
          </p:cNvPr>
          <p:cNvSpPr>
            <a:spLocks noChangeArrowheads="1"/>
          </p:cNvSpPr>
          <p:nvPr/>
        </p:nvSpPr>
        <p:spPr bwMode="auto">
          <a:xfrm>
            <a:off x="1559520" y="6353816"/>
            <a:ext cx="8593834" cy="25123"/>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CF562D08-A984-E347-BEDE-B46747A7FC0E}"/>
              </a:ext>
            </a:extLst>
          </p:cNvPr>
          <p:cNvSpPr>
            <a:spLocks noChangeArrowheads="1"/>
          </p:cNvSpPr>
          <p:nvPr/>
        </p:nvSpPr>
        <p:spPr bwMode="auto">
          <a:xfrm>
            <a:off x="1632320"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73217EE2-A886-2545-A33F-ECB09A9FECEB}"/>
              </a:ext>
            </a:extLst>
          </p:cNvPr>
          <p:cNvSpPr>
            <a:spLocks noChangeArrowheads="1"/>
          </p:cNvSpPr>
          <p:nvPr/>
        </p:nvSpPr>
        <p:spPr bwMode="auto">
          <a:xfrm>
            <a:off x="1927408"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E0CFDC75-DDC5-7E48-AE25-FB2A7E0CFF36}"/>
              </a:ext>
            </a:extLst>
          </p:cNvPr>
          <p:cNvSpPr>
            <a:spLocks noChangeArrowheads="1"/>
          </p:cNvSpPr>
          <p:nvPr/>
        </p:nvSpPr>
        <p:spPr bwMode="auto">
          <a:xfrm>
            <a:off x="2241548"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F649F658-E602-614A-AABA-415FC644EF27}"/>
              </a:ext>
            </a:extLst>
          </p:cNvPr>
          <p:cNvSpPr>
            <a:spLocks noChangeArrowheads="1"/>
          </p:cNvSpPr>
          <p:nvPr/>
        </p:nvSpPr>
        <p:spPr bwMode="auto">
          <a:xfrm>
            <a:off x="2512821"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A38ED1C0-776B-8840-9CCF-8CEBF5301121}"/>
              </a:ext>
            </a:extLst>
          </p:cNvPr>
          <p:cNvSpPr>
            <a:spLocks noChangeArrowheads="1"/>
          </p:cNvSpPr>
          <p:nvPr/>
        </p:nvSpPr>
        <p:spPr bwMode="auto">
          <a:xfrm>
            <a:off x="3036314"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7CC321CC-1A8F-6E46-89CB-B65E24E29A56}"/>
              </a:ext>
            </a:extLst>
          </p:cNvPr>
          <p:cNvSpPr>
            <a:spLocks noChangeArrowheads="1"/>
          </p:cNvSpPr>
          <p:nvPr/>
        </p:nvSpPr>
        <p:spPr bwMode="auto">
          <a:xfrm>
            <a:off x="3597912"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BB3A8823-1A33-804D-B9D1-8B7926C21884}"/>
              </a:ext>
            </a:extLst>
          </p:cNvPr>
          <p:cNvSpPr>
            <a:spLocks noChangeArrowheads="1"/>
          </p:cNvSpPr>
          <p:nvPr/>
        </p:nvSpPr>
        <p:spPr bwMode="auto">
          <a:xfrm>
            <a:off x="3878711"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306FA3A7-3AE9-7D4B-987E-51C66C26802B}"/>
              </a:ext>
            </a:extLst>
          </p:cNvPr>
          <p:cNvSpPr>
            <a:spLocks noChangeArrowheads="1"/>
          </p:cNvSpPr>
          <p:nvPr/>
        </p:nvSpPr>
        <p:spPr bwMode="auto">
          <a:xfrm>
            <a:off x="4159510"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43690EB1-8F84-BA4C-BB30-7DA69A727E1D}"/>
              </a:ext>
            </a:extLst>
          </p:cNvPr>
          <p:cNvSpPr>
            <a:spLocks noChangeArrowheads="1"/>
          </p:cNvSpPr>
          <p:nvPr/>
        </p:nvSpPr>
        <p:spPr bwMode="auto">
          <a:xfrm>
            <a:off x="4440309"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012BF0B8-4F9F-004F-8A62-6F4226F2DCF8}"/>
              </a:ext>
            </a:extLst>
          </p:cNvPr>
          <p:cNvSpPr>
            <a:spLocks noChangeArrowheads="1"/>
          </p:cNvSpPr>
          <p:nvPr/>
        </p:nvSpPr>
        <p:spPr bwMode="auto">
          <a:xfrm>
            <a:off x="4721108"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DF963760-748D-FC47-8DDB-89DF6ACED799}"/>
              </a:ext>
            </a:extLst>
          </p:cNvPr>
          <p:cNvSpPr>
            <a:spLocks noChangeArrowheads="1"/>
          </p:cNvSpPr>
          <p:nvPr/>
        </p:nvSpPr>
        <p:spPr bwMode="auto">
          <a:xfrm>
            <a:off x="5001907" y="6367519"/>
            <a:ext cx="10400"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5" name="Rectangle 204">
            <a:extLst>
              <a:ext uri="{FF2B5EF4-FFF2-40B4-BE49-F238E27FC236}">
                <a16:creationId xmlns:a16="http://schemas.microsoft.com/office/drawing/2014/main" id="{54B145C6-E2FD-D049-A556-131E8CC97F46}"/>
              </a:ext>
            </a:extLst>
          </p:cNvPr>
          <p:cNvSpPr>
            <a:spLocks noChangeArrowheads="1"/>
          </p:cNvSpPr>
          <p:nvPr/>
        </p:nvSpPr>
        <p:spPr bwMode="auto">
          <a:xfrm>
            <a:off x="5280972"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74F8C1B1-25D5-7A41-904E-FF54610EE668}"/>
              </a:ext>
            </a:extLst>
          </p:cNvPr>
          <p:cNvSpPr>
            <a:spLocks noChangeArrowheads="1"/>
          </p:cNvSpPr>
          <p:nvPr/>
        </p:nvSpPr>
        <p:spPr bwMode="auto">
          <a:xfrm>
            <a:off x="5561771"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7" name="Rectangle 206">
            <a:extLst>
              <a:ext uri="{FF2B5EF4-FFF2-40B4-BE49-F238E27FC236}">
                <a16:creationId xmlns:a16="http://schemas.microsoft.com/office/drawing/2014/main" id="{4E80DE33-DF36-4A4C-A5C3-0E74DDD6D80A}"/>
              </a:ext>
            </a:extLst>
          </p:cNvPr>
          <p:cNvSpPr>
            <a:spLocks noChangeArrowheads="1"/>
          </p:cNvSpPr>
          <p:nvPr/>
        </p:nvSpPr>
        <p:spPr bwMode="auto">
          <a:xfrm>
            <a:off x="5842570"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225FB340-9B0C-5846-A4A3-4E9931233818}"/>
              </a:ext>
            </a:extLst>
          </p:cNvPr>
          <p:cNvSpPr>
            <a:spLocks noChangeArrowheads="1"/>
          </p:cNvSpPr>
          <p:nvPr/>
        </p:nvSpPr>
        <p:spPr bwMode="auto">
          <a:xfrm>
            <a:off x="6123369"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09" name="Rectangle 208">
            <a:extLst>
              <a:ext uri="{FF2B5EF4-FFF2-40B4-BE49-F238E27FC236}">
                <a16:creationId xmlns:a16="http://schemas.microsoft.com/office/drawing/2014/main" id="{DAE0870B-8A65-9B46-82D4-1004F47FCA53}"/>
              </a:ext>
            </a:extLst>
          </p:cNvPr>
          <p:cNvSpPr>
            <a:spLocks noChangeArrowheads="1"/>
          </p:cNvSpPr>
          <p:nvPr/>
        </p:nvSpPr>
        <p:spPr bwMode="auto">
          <a:xfrm>
            <a:off x="6404168"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51873ACB-93B0-8D42-9C61-5B90F9D32977}"/>
              </a:ext>
            </a:extLst>
          </p:cNvPr>
          <p:cNvSpPr>
            <a:spLocks noChangeArrowheads="1"/>
          </p:cNvSpPr>
          <p:nvPr/>
        </p:nvSpPr>
        <p:spPr bwMode="auto">
          <a:xfrm>
            <a:off x="6684967"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1" name="Rectangle 210">
            <a:extLst>
              <a:ext uri="{FF2B5EF4-FFF2-40B4-BE49-F238E27FC236}">
                <a16:creationId xmlns:a16="http://schemas.microsoft.com/office/drawing/2014/main" id="{0291061F-66C2-2E4A-9C5B-51F00C8556D4}"/>
              </a:ext>
            </a:extLst>
          </p:cNvPr>
          <p:cNvSpPr>
            <a:spLocks noChangeArrowheads="1"/>
          </p:cNvSpPr>
          <p:nvPr/>
        </p:nvSpPr>
        <p:spPr bwMode="auto">
          <a:xfrm>
            <a:off x="6965766"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0462DB62-B16C-D04B-9AFD-F95F8BC9A73D}"/>
              </a:ext>
            </a:extLst>
          </p:cNvPr>
          <p:cNvSpPr>
            <a:spLocks noChangeArrowheads="1"/>
          </p:cNvSpPr>
          <p:nvPr/>
        </p:nvSpPr>
        <p:spPr bwMode="auto">
          <a:xfrm>
            <a:off x="7246565"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D2AB0433-9955-2A4C-B943-BEA09E66413D}"/>
              </a:ext>
            </a:extLst>
          </p:cNvPr>
          <p:cNvSpPr>
            <a:spLocks noChangeArrowheads="1"/>
          </p:cNvSpPr>
          <p:nvPr/>
        </p:nvSpPr>
        <p:spPr bwMode="auto">
          <a:xfrm>
            <a:off x="7527363"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71B4E65D-A0A3-4B40-A18D-2C5A182403BD}"/>
              </a:ext>
            </a:extLst>
          </p:cNvPr>
          <p:cNvSpPr>
            <a:spLocks noChangeArrowheads="1"/>
          </p:cNvSpPr>
          <p:nvPr/>
        </p:nvSpPr>
        <p:spPr bwMode="auto">
          <a:xfrm>
            <a:off x="7808162"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3EF77A61-E60C-D544-8F21-0CC27BBDCDF4}"/>
              </a:ext>
            </a:extLst>
          </p:cNvPr>
          <p:cNvSpPr>
            <a:spLocks noChangeArrowheads="1"/>
          </p:cNvSpPr>
          <p:nvPr/>
        </p:nvSpPr>
        <p:spPr bwMode="auto">
          <a:xfrm>
            <a:off x="8088961"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3F6D309F-949F-DD4B-B31C-A2B0F0732A7A}"/>
              </a:ext>
            </a:extLst>
          </p:cNvPr>
          <p:cNvSpPr>
            <a:spLocks noChangeArrowheads="1"/>
          </p:cNvSpPr>
          <p:nvPr/>
        </p:nvSpPr>
        <p:spPr bwMode="auto">
          <a:xfrm>
            <a:off x="8650559"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8D323A49-E9DD-2544-B49E-2EE3515704B0}"/>
              </a:ext>
            </a:extLst>
          </p:cNvPr>
          <p:cNvSpPr>
            <a:spLocks noChangeArrowheads="1"/>
          </p:cNvSpPr>
          <p:nvPr/>
        </p:nvSpPr>
        <p:spPr bwMode="auto">
          <a:xfrm>
            <a:off x="8931358"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9044643C-181B-7E4D-9FF1-5A3097D8D74F}"/>
              </a:ext>
            </a:extLst>
          </p:cNvPr>
          <p:cNvSpPr>
            <a:spLocks noChangeArrowheads="1"/>
          </p:cNvSpPr>
          <p:nvPr/>
        </p:nvSpPr>
        <p:spPr bwMode="auto">
          <a:xfrm>
            <a:off x="9212157"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D7549798-5089-764B-9279-4D488EF543E2}"/>
              </a:ext>
            </a:extLst>
          </p:cNvPr>
          <p:cNvSpPr>
            <a:spLocks noChangeArrowheads="1"/>
          </p:cNvSpPr>
          <p:nvPr/>
        </p:nvSpPr>
        <p:spPr bwMode="auto">
          <a:xfrm>
            <a:off x="9492956"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82197EF5-DD29-E94B-A9E7-E0C8E6F01A13}"/>
              </a:ext>
            </a:extLst>
          </p:cNvPr>
          <p:cNvSpPr>
            <a:spLocks noChangeArrowheads="1"/>
          </p:cNvSpPr>
          <p:nvPr/>
        </p:nvSpPr>
        <p:spPr bwMode="auto">
          <a:xfrm>
            <a:off x="9773755"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13C870DD-5F19-874B-B8DA-BAB1A2640862}"/>
              </a:ext>
            </a:extLst>
          </p:cNvPr>
          <p:cNvSpPr>
            <a:spLocks noChangeArrowheads="1"/>
          </p:cNvSpPr>
          <p:nvPr/>
        </p:nvSpPr>
        <p:spPr bwMode="auto">
          <a:xfrm>
            <a:off x="10054554" y="6367519"/>
            <a:ext cx="8667" cy="130180"/>
          </a:xfrm>
          <a:prstGeom prst="rect">
            <a:avLst/>
          </a:prstGeom>
          <a:solidFill>
            <a:srgbClr val="BCBEC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cxnSp>
        <p:nvCxnSpPr>
          <p:cNvPr id="222" name="Straight Arrow Connector 221">
            <a:extLst>
              <a:ext uri="{FF2B5EF4-FFF2-40B4-BE49-F238E27FC236}">
                <a16:creationId xmlns:a16="http://schemas.microsoft.com/office/drawing/2014/main" id="{5617AC79-2284-A443-8525-D1D25349156C}"/>
              </a:ext>
            </a:extLst>
          </p:cNvPr>
          <p:cNvCxnSpPr/>
          <p:nvPr/>
        </p:nvCxnSpPr>
        <p:spPr>
          <a:xfrm flipV="1">
            <a:off x="1639253" y="1981288"/>
            <a:ext cx="23225" cy="1995651"/>
          </a:xfrm>
          <a:prstGeom prst="straightConnector1">
            <a:avLst/>
          </a:prstGeom>
          <a:noFill/>
          <a:ln w="19050" cap="flat" cmpd="sng" algn="ctr">
            <a:solidFill>
              <a:srgbClr val="7DC540"/>
            </a:solidFill>
            <a:prstDash val="solid"/>
            <a:miter lim="800000"/>
            <a:tailEnd type="arrow"/>
          </a:ln>
          <a:effectLst/>
        </p:spPr>
      </p:cxnSp>
      <p:sp>
        <p:nvSpPr>
          <p:cNvPr id="223" name="Freeform 91">
            <a:extLst>
              <a:ext uri="{FF2B5EF4-FFF2-40B4-BE49-F238E27FC236}">
                <a16:creationId xmlns:a16="http://schemas.microsoft.com/office/drawing/2014/main" id="{E4BB92CC-A59E-1A4F-AA3D-179FBA11A2C4}"/>
              </a:ext>
            </a:extLst>
          </p:cNvPr>
          <p:cNvSpPr>
            <a:spLocks noEditPoints="1"/>
          </p:cNvSpPr>
          <p:nvPr/>
        </p:nvSpPr>
        <p:spPr bwMode="auto">
          <a:xfrm>
            <a:off x="1654274" y="5897659"/>
            <a:ext cx="3357946" cy="130180"/>
          </a:xfrm>
          <a:custGeom>
            <a:avLst/>
            <a:gdLst>
              <a:gd name="T0" fmla="*/ 2818 w 2849"/>
              <a:gd name="T1" fmla="*/ 207 h 213"/>
              <a:gd name="T2" fmla="*/ 51 w 2849"/>
              <a:gd name="T3" fmla="*/ 203 h 213"/>
              <a:gd name="T4" fmla="*/ 2784 w 2849"/>
              <a:gd name="T5" fmla="*/ 199 h 213"/>
              <a:gd name="T6" fmla="*/ 2755 w 2849"/>
              <a:gd name="T7" fmla="*/ 187 h 213"/>
              <a:gd name="T8" fmla="*/ 106 w 2849"/>
              <a:gd name="T9" fmla="*/ 190 h 213"/>
              <a:gd name="T10" fmla="*/ 2705 w 2849"/>
              <a:gd name="T11" fmla="*/ 182 h 213"/>
              <a:gd name="T12" fmla="*/ 2684 w 2849"/>
              <a:gd name="T13" fmla="*/ 165 h 213"/>
              <a:gd name="T14" fmla="*/ 161 w 2849"/>
              <a:gd name="T15" fmla="*/ 172 h 213"/>
              <a:gd name="T16" fmla="*/ 2623 w 2849"/>
              <a:gd name="T17" fmla="*/ 163 h 213"/>
              <a:gd name="T18" fmla="*/ 205 w 2849"/>
              <a:gd name="T19" fmla="*/ 157 h 213"/>
              <a:gd name="T20" fmla="*/ 2570 w 2849"/>
              <a:gd name="T21" fmla="*/ 151 h 213"/>
              <a:gd name="T22" fmla="*/ 238 w 2849"/>
              <a:gd name="T23" fmla="*/ 132 h 213"/>
              <a:gd name="T24" fmla="*/ 2517 w 2849"/>
              <a:gd name="T25" fmla="*/ 134 h 213"/>
              <a:gd name="T26" fmla="*/ 269 w 2849"/>
              <a:gd name="T27" fmla="*/ 127 h 213"/>
              <a:gd name="T28" fmla="*/ 2449 w 2849"/>
              <a:gd name="T29" fmla="*/ 113 h 213"/>
              <a:gd name="T30" fmla="*/ 2433 w 2849"/>
              <a:gd name="T31" fmla="*/ 122 h 213"/>
              <a:gd name="T32" fmla="*/ 2388 w 2849"/>
              <a:gd name="T33" fmla="*/ 115 h 213"/>
              <a:gd name="T34" fmla="*/ 2354 w 2849"/>
              <a:gd name="T35" fmla="*/ 100 h 213"/>
              <a:gd name="T36" fmla="*/ 2313 w 2849"/>
              <a:gd name="T37" fmla="*/ 109 h 213"/>
              <a:gd name="T38" fmla="*/ 2263 w 2849"/>
              <a:gd name="T39" fmla="*/ 102 h 213"/>
              <a:gd name="T40" fmla="*/ 2209 w 2849"/>
              <a:gd name="T41" fmla="*/ 108 h 213"/>
              <a:gd name="T42" fmla="*/ 2253 w 2849"/>
              <a:gd name="T43" fmla="*/ 108 h 213"/>
              <a:gd name="T44" fmla="*/ 2133 w 2849"/>
              <a:gd name="T45" fmla="*/ 108 h 213"/>
              <a:gd name="T46" fmla="*/ 2083 w 2849"/>
              <a:gd name="T47" fmla="*/ 101 h 213"/>
              <a:gd name="T48" fmla="*/ 2059 w 2849"/>
              <a:gd name="T49" fmla="*/ 100 h 213"/>
              <a:gd name="T50" fmla="*/ 343 w 2849"/>
              <a:gd name="T51" fmla="*/ 99 h 213"/>
              <a:gd name="T52" fmla="*/ 1970 w 2849"/>
              <a:gd name="T53" fmla="*/ 89 h 213"/>
              <a:gd name="T54" fmla="*/ 1934 w 2849"/>
              <a:gd name="T55" fmla="*/ 99 h 213"/>
              <a:gd name="T56" fmla="*/ 366 w 2849"/>
              <a:gd name="T57" fmla="*/ 84 h 213"/>
              <a:gd name="T58" fmla="*/ 1854 w 2849"/>
              <a:gd name="T59" fmla="*/ 82 h 213"/>
              <a:gd name="T60" fmla="*/ 1794 w 2849"/>
              <a:gd name="T61" fmla="*/ 90 h 213"/>
              <a:gd name="T62" fmla="*/ 1764 w 2849"/>
              <a:gd name="T63" fmla="*/ 82 h 213"/>
              <a:gd name="T64" fmla="*/ 1740 w 2849"/>
              <a:gd name="T65" fmla="*/ 80 h 213"/>
              <a:gd name="T66" fmla="*/ 400 w 2849"/>
              <a:gd name="T67" fmla="*/ 79 h 213"/>
              <a:gd name="T68" fmla="*/ 1651 w 2849"/>
              <a:gd name="T69" fmla="*/ 69 h 213"/>
              <a:gd name="T70" fmla="*/ 1614 w 2849"/>
              <a:gd name="T71" fmla="*/ 78 h 213"/>
              <a:gd name="T72" fmla="*/ 1570 w 2849"/>
              <a:gd name="T73" fmla="*/ 76 h 213"/>
              <a:gd name="T74" fmla="*/ 1535 w 2849"/>
              <a:gd name="T75" fmla="*/ 63 h 213"/>
              <a:gd name="T76" fmla="*/ 1494 w 2849"/>
              <a:gd name="T77" fmla="*/ 73 h 213"/>
              <a:gd name="T78" fmla="*/ 1434 w 2849"/>
              <a:gd name="T79" fmla="*/ 72 h 213"/>
              <a:gd name="T80" fmla="*/ 1390 w 2849"/>
              <a:gd name="T81" fmla="*/ 72 h 213"/>
              <a:gd name="T82" fmla="*/ 1380 w 2849"/>
              <a:gd name="T83" fmla="*/ 66 h 213"/>
              <a:gd name="T84" fmla="*/ 1294 w 2849"/>
              <a:gd name="T85" fmla="*/ 72 h 213"/>
              <a:gd name="T86" fmla="*/ 1244 w 2849"/>
              <a:gd name="T87" fmla="*/ 65 h 213"/>
              <a:gd name="T88" fmla="*/ 1240 w 2849"/>
              <a:gd name="T89" fmla="*/ 65 h 213"/>
              <a:gd name="T90" fmla="*/ 1174 w 2849"/>
              <a:gd name="T91" fmla="*/ 67 h 213"/>
              <a:gd name="T92" fmla="*/ 472 w 2849"/>
              <a:gd name="T93" fmla="*/ 56 h 213"/>
              <a:gd name="T94" fmla="*/ 1115 w 2849"/>
              <a:gd name="T95" fmla="*/ 59 h 213"/>
              <a:gd name="T96" fmla="*/ 499 w 2849"/>
              <a:gd name="T97" fmla="*/ 42 h 213"/>
              <a:gd name="T98" fmla="*/ 526 w 2849"/>
              <a:gd name="T99" fmla="*/ 47 h 213"/>
              <a:gd name="T100" fmla="*/ 1037 w 2849"/>
              <a:gd name="T101" fmla="*/ 41 h 213"/>
              <a:gd name="T102" fmla="*/ 582 w 2849"/>
              <a:gd name="T103" fmla="*/ 23 h 213"/>
              <a:gd name="T104" fmla="*/ 600 w 2849"/>
              <a:gd name="T105" fmla="*/ 31 h 213"/>
              <a:gd name="T106" fmla="*/ 632 w 2849"/>
              <a:gd name="T107" fmla="*/ 20 h 213"/>
              <a:gd name="T108" fmla="*/ 978 w 2849"/>
              <a:gd name="T109" fmla="*/ 9 h 213"/>
              <a:gd name="T110" fmla="*/ 698 w 2849"/>
              <a:gd name="T111" fmla="*/ 18 h 213"/>
              <a:gd name="T112" fmla="*/ 737 w 2849"/>
              <a:gd name="T113" fmla="*/ 3 h 213"/>
              <a:gd name="T114" fmla="*/ 942 w 2849"/>
              <a:gd name="T115" fmla="*/ 2 h 213"/>
              <a:gd name="T116" fmla="*/ 797 w 2849"/>
              <a:gd name="T117" fmla="*/ 12 h 213"/>
              <a:gd name="T118" fmla="*/ 897 w 2849"/>
              <a:gd name="T119" fmla="*/ 0 h 213"/>
              <a:gd name="T120" fmla="*/ 841 w 2849"/>
              <a:gd name="T12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9" h="213">
                <a:moveTo>
                  <a:pt x="2843" y="213"/>
                </a:moveTo>
                <a:cubicBezTo>
                  <a:pt x="2842" y="213"/>
                  <a:pt x="2842" y="212"/>
                  <a:pt x="2841" y="212"/>
                </a:cubicBezTo>
                <a:cubicBezTo>
                  <a:pt x="2838" y="212"/>
                  <a:pt x="2838" y="212"/>
                  <a:pt x="2838" y="212"/>
                </a:cubicBezTo>
                <a:cubicBezTo>
                  <a:pt x="2834" y="211"/>
                  <a:pt x="2832" y="208"/>
                  <a:pt x="2833" y="204"/>
                </a:cubicBezTo>
                <a:cubicBezTo>
                  <a:pt x="2834" y="201"/>
                  <a:pt x="2837" y="199"/>
                  <a:pt x="2840" y="200"/>
                </a:cubicBezTo>
                <a:cubicBezTo>
                  <a:pt x="2844" y="201"/>
                  <a:pt x="2844" y="201"/>
                  <a:pt x="2844" y="201"/>
                </a:cubicBezTo>
                <a:cubicBezTo>
                  <a:pt x="2847" y="201"/>
                  <a:pt x="2849" y="205"/>
                  <a:pt x="2849" y="208"/>
                </a:cubicBezTo>
                <a:cubicBezTo>
                  <a:pt x="2848" y="211"/>
                  <a:pt x="2846" y="213"/>
                  <a:pt x="2843" y="213"/>
                </a:cubicBezTo>
                <a:close/>
                <a:moveTo>
                  <a:pt x="6" y="209"/>
                </a:moveTo>
                <a:cubicBezTo>
                  <a:pt x="3" y="209"/>
                  <a:pt x="0" y="207"/>
                  <a:pt x="0" y="203"/>
                </a:cubicBezTo>
                <a:cubicBezTo>
                  <a:pt x="0" y="200"/>
                  <a:pt x="2" y="197"/>
                  <a:pt x="6" y="197"/>
                </a:cubicBezTo>
                <a:cubicBezTo>
                  <a:pt x="7" y="197"/>
                  <a:pt x="8" y="197"/>
                  <a:pt x="10" y="197"/>
                </a:cubicBezTo>
                <a:cubicBezTo>
                  <a:pt x="13" y="197"/>
                  <a:pt x="16" y="199"/>
                  <a:pt x="16" y="202"/>
                </a:cubicBezTo>
                <a:cubicBezTo>
                  <a:pt x="16" y="206"/>
                  <a:pt x="14" y="209"/>
                  <a:pt x="10" y="209"/>
                </a:cubicBezTo>
                <a:cubicBezTo>
                  <a:pt x="9" y="209"/>
                  <a:pt x="8" y="209"/>
                  <a:pt x="6" y="209"/>
                </a:cubicBezTo>
                <a:cubicBezTo>
                  <a:pt x="6" y="209"/>
                  <a:pt x="6" y="209"/>
                  <a:pt x="6" y="209"/>
                </a:cubicBezTo>
                <a:close/>
                <a:moveTo>
                  <a:pt x="2823" y="208"/>
                </a:moveTo>
                <a:cubicBezTo>
                  <a:pt x="2823" y="208"/>
                  <a:pt x="2822" y="208"/>
                  <a:pt x="2822" y="208"/>
                </a:cubicBezTo>
                <a:cubicBezTo>
                  <a:pt x="2818" y="207"/>
                  <a:pt x="2818" y="207"/>
                  <a:pt x="2818" y="207"/>
                </a:cubicBezTo>
                <a:cubicBezTo>
                  <a:pt x="2815" y="206"/>
                  <a:pt x="2813" y="203"/>
                  <a:pt x="2814" y="200"/>
                </a:cubicBezTo>
                <a:cubicBezTo>
                  <a:pt x="2814" y="197"/>
                  <a:pt x="2817" y="195"/>
                  <a:pt x="2821" y="195"/>
                </a:cubicBezTo>
                <a:cubicBezTo>
                  <a:pt x="2825" y="196"/>
                  <a:pt x="2825" y="196"/>
                  <a:pt x="2825" y="196"/>
                </a:cubicBezTo>
                <a:cubicBezTo>
                  <a:pt x="2828" y="197"/>
                  <a:pt x="2830" y="200"/>
                  <a:pt x="2829" y="203"/>
                </a:cubicBezTo>
                <a:cubicBezTo>
                  <a:pt x="2829" y="206"/>
                  <a:pt x="2826" y="208"/>
                  <a:pt x="2823" y="208"/>
                </a:cubicBezTo>
                <a:close/>
                <a:moveTo>
                  <a:pt x="26" y="207"/>
                </a:moveTo>
                <a:cubicBezTo>
                  <a:pt x="23" y="207"/>
                  <a:pt x="20" y="205"/>
                  <a:pt x="20" y="202"/>
                </a:cubicBezTo>
                <a:cubicBezTo>
                  <a:pt x="20" y="199"/>
                  <a:pt x="22" y="196"/>
                  <a:pt x="25" y="195"/>
                </a:cubicBezTo>
                <a:cubicBezTo>
                  <a:pt x="27" y="195"/>
                  <a:pt x="28" y="195"/>
                  <a:pt x="29" y="195"/>
                </a:cubicBezTo>
                <a:cubicBezTo>
                  <a:pt x="32" y="194"/>
                  <a:pt x="35" y="197"/>
                  <a:pt x="36" y="200"/>
                </a:cubicBezTo>
                <a:cubicBezTo>
                  <a:pt x="36" y="203"/>
                  <a:pt x="34" y="206"/>
                  <a:pt x="31" y="207"/>
                </a:cubicBezTo>
                <a:cubicBezTo>
                  <a:pt x="29" y="207"/>
                  <a:pt x="28" y="207"/>
                  <a:pt x="27" y="207"/>
                </a:cubicBezTo>
                <a:cubicBezTo>
                  <a:pt x="26" y="207"/>
                  <a:pt x="26" y="207"/>
                  <a:pt x="26" y="207"/>
                </a:cubicBezTo>
                <a:close/>
                <a:moveTo>
                  <a:pt x="46" y="204"/>
                </a:moveTo>
                <a:cubicBezTo>
                  <a:pt x="43" y="204"/>
                  <a:pt x="40" y="202"/>
                  <a:pt x="40" y="199"/>
                </a:cubicBezTo>
                <a:cubicBezTo>
                  <a:pt x="39" y="196"/>
                  <a:pt x="41" y="193"/>
                  <a:pt x="45" y="192"/>
                </a:cubicBezTo>
                <a:cubicBezTo>
                  <a:pt x="49" y="192"/>
                  <a:pt x="49" y="192"/>
                  <a:pt x="49" y="192"/>
                </a:cubicBezTo>
                <a:cubicBezTo>
                  <a:pt x="52" y="191"/>
                  <a:pt x="55" y="193"/>
                  <a:pt x="56" y="196"/>
                </a:cubicBezTo>
                <a:cubicBezTo>
                  <a:pt x="56" y="200"/>
                  <a:pt x="54" y="203"/>
                  <a:pt x="51" y="203"/>
                </a:cubicBezTo>
                <a:cubicBezTo>
                  <a:pt x="47" y="204"/>
                  <a:pt x="47" y="204"/>
                  <a:pt x="47" y="204"/>
                </a:cubicBezTo>
                <a:cubicBezTo>
                  <a:pt x="46" y="204"/>
                  <a:pt x="46" y="204"/>
                  <a:pt x="46" y="204"/>
                </a:cubicBezTo>
                <a:close/>
                <a:moveTo>
                  <a:pt x="2804" y="204"/>
                </a:moveTo>
                <a:cubicBezTo>
                  <a:pt x="2803" y="204"/>
                  <a:pt x="2803" y="204"/>
                  <a:pt x="2802" y="204"/>
                </a:cubicBezTo>
                <a:cubicBezTo>
                  <a:pt x="2799" y="203"/>
                  <a:pt x="2799" y="203"/>
                  <a:pt x="2799" y="203"/>
                </a:cubicBezTo>
                <a:cubicBezTo>
                  <a:pt x="2795" y="202"/>
                  <a:pt x="2793" y="199"/>
                  <a:pt x="2794" y="196"/>
                </a:cubicBezTo>
                <a:cubicBezTo>
                  <a:pt x="2795" y="192"/>
                  <a:pt x="2798" y="190"/>
                  <a:pt x="2801" y="191"/>
                </a:cubicBezTo>
                <a:cubicBezTo>
                  <a:pt x="2805" y="192"/>
                  <a:pt x="2805" y="192"/>
                  <a:pt x="2805" y="192"/>
                </a:cubicBezTo>
                <a:cubicBezTo>
                  <a:pt x="2808" y="193"/>
                  <a:pt x="2810" y="196"/>
                  <a:pt x="2810" y="199"/>
                </a:cubicBezTo>
                <a:cubicBezTo>
                  <a:pt x="2809" y="202"/>
                  <a:pt x="2807" y="204"/>
                  <a:pt x="2804" y="204"/>
                </a:cubicBezTo>
                <a:close/>
                <a:moveTo>
                  <a:pt x="65" y="200"/>
                </a:moveTo>
                <a:cubicBezTo>
                  <a:pt x="63" y="200"/>
                  <a:pt x="60" y="198"/>
                  <a:pt x="59" y="196"/>
                </a:cubicBezTo>
                <a:cubicBezTo>
                  <a:pt x="59" y="192"/>
                  <a:pt x="61" y="189"/>
                  <a:pt x="64" y="188"/>
                </a:cubicBezTo>
                <a:cubicBezTo>
                  <a:pt x="68" y="187"/>
                  <a:pt x="68" y="187"/>
                  <a:pt x="68" y="187"/>
                </a:cubicBezTo>
                <a:cubicBezTo>
                  <a:pt x="71" y="187"/>
                  <a:pt x="74" y="189"/>
                  <a:pt x="75" y="192"/>
                </a:cubicBezTo>
                <a:cubicBezTo>
                  <a:pt x="76" y="195"/>
                  <a:pt x="74" y="198"/>
                  <a:pt x="71" y="199"/>
                </a:cubicBezTo>
                <a:cubicBezTo>
                  <a:pt x="67" y="200"/>
                  <a:pt x="67" y="200"/>
                  <a:pt x="67" y="200"/>
                </a:cubicBezTo>
                <a:cubicBezTo>
                  <a:pt x="66" y="200"/>
                  <a:pt x="66" y="200"/>
                  <a:pt x="65" y="200"/>
                </a:cubicBezTo>
                <a:close/>
                <a:moveTo>
                  <a:pt x="2784" y="199"/>
                </a:moveTo>
                <a:cubicBezTo>
                  <a:pt x="2784" y="199"/>
                  <a:pt x="2783" y="199"/>
                  <a:pt x="2783" y="199"/>
                </a:cubicBezTo>
                <a:cubicBezTo>
                  <a:pt x="2779" y="198"/>
                  <a:pt x="2779" y="198"/>
                  <a:pt x="2779" y="198"/>
                </a:cubicBezTo>
                <a:cubicBezTo>
                  <a:pt x="2776" y="198"/>
                  <a:pt x="2774" y="194"/>
                  <a:pt x="2774" y="191"/>
                </a:cubicBezTo>
                <a:cubicBezTo>
                  <a:pt x="2775" y="188"/>
                  <a:pt x="2778" y="186"/>
                  <a:pt x="2782" y="187"/>
                </a:cubicBezTo>
                <a:cubicBezTo>
                  <a:pt x="2786" y="188"/>
                  <a:pt x="2786" y="188"/>
                  <a:pt x="2786" y="188"/>
                </a:cubicBezTo>
                <a:cubicBezTo>
                  <a:pt x="2789" y="188"/>
                  <a:pt x="2791" y="191"/>
                  <a:pt x="2790" y="195"/>
                </a:cubicBezTo>
                <a:cubicBezTo>
                  <a:pt x="2789" y="198"/>
                  <a:pt x="2787" y="199"/>
                  <a:pt x="2784" y="199"/>
                </a:cubicBezTo>
                <a:close/>
                <a:moveTo>
                  <a:pt x="85" y="195"/>
                </a:moveTo>
                <a:cubicBezTo>
                  <a:pt x="82" y="195"/>
                  <a:pt x="80" y="194"/>
                  <a:pt x="79" y="191"/>
                </a:cubicBezTo>
                <a:cubicBezTo>
                  <a:pt x="78" y="188"/>
                  <a:pt x="80" y="184"/>
                  <a:pt x="83" y="184"/>
                </a:cubicBezTo>
                <a:cubicBezTo>
                  <a:pt x="87" y="183"/>
                  <a:pt x="87" y="183"/>
                  <a:pt x="87" y="183"/>
                </a:cubicBezTo>
                <a:cubicBezTo>
                  <a:pt x="90" y="182"/>
                  <a:pt x="94" y="184"/>
                  <a:pt x="94" y="187"/>
                </a:cubicBezTo>
                <a:cubicBezTo>
                  <a:pt x="95" y="190"/>
                  <a:pt x="93" y="193"/>
                  <a:pt x="90" y="194"/>
                </a:cubicBezTo>
                <a:cubicBezTo>
                  <a:pt x="89" y="194"/>
                  <a:pt x="88" y="195"/>
                  <a:pt x="86" y="195"/>
                </a:cubicBezTo>
                <a:cubicBezTo>
                  <a:pt x="86" y="195"/>
                  <a:pt x="85" y="195"/>
                  <a:pt x="85" y="195"/>
                </a:cubicBezTo>
                <a:close/>
                <a:moveTo>
                  <a:pt x="2765" y="195"/>
                </a:moveTo>
                <a:cubicBezTo>
                  <a:pt x="2764" y="195"/>
                  <a:pt x="2764" y="195"/>
                  <a:pt x="2763" y="195"/>
                </a:cubicBezTo>
                <a:cubicBezTo>
                  <a:pt x="2760" y="194"/>
                  <a:pt x="2760" y="194"/>
                  <a:pt x="2760" y="194"/>
                </a:cubicBezTo>
                <a:cubicBezTo>
                  <a:pt x="2756" y="193"/>
                  <a:pt x="2754" y="190"/>
                  <a:pt x="2755" y="187"/>
                </a:cubicBezTo>
                <a:cubicBezTo>
                  <a:pt x="2756" y="184"/>
                  <a:pt x="2759" y="182"/>
                  <a:pt x="2762" y="182"/>
                </a:cubicBezTo>
                <a:cubicBezTo>
                  <a:pt x="2766" y="183"/>
                  <a:pt x="2766" y="183"/>
                  <a:pt x="2766" y="183"/>
                </a:cubicBezTo>
                <a:cubicBezTo>
                  <a:pt x="2769" y="184"/>
                  <a:pt x="2771" y="187"/>
                  <a:pt x="2771" y="190"/>
                </a:cubicBezTo>
                <a:cubicBezTo>
                  <a:pt x="2770" y="193"/>
                  <a:pt x="2767" y="195"/>
                  <a:pt x="2765" y="195"/>
                </a:cubicBezTo>
                <a:close/>
                <a:moveTo>
                  <a:pt x="2745" y="191"/>
                </a:moveTo>
                <a:cubicBezTo>
                  <a:pt x="2745" y="191"/>
                  <a:pt x="2744" y="191"/>
                  <a:pt x="2744" y="191"/>
                </a:cubicBezTo>
                <a:cubicBezTo>
                  <a:pt x="2740" y="190"/>
                  <a:pt x="2740" y="190"/>
                  <a:pt x="2740" y="190"/>
                </a:cubicBezTo>
                <a:cubicBezTo>
                  <a:pt x="2737" y="189"/>
                  <a:pt x="2735" y="186"/>
                  <a:pt x="2735" y="182"/>
                </a:cubicBezTo>
                <a:cubicBezTo>
                  <a:pt x="2736" y="179"/>
                  <a:pt x="2739" y="177"/>
                  <a:pt x="2743" y="178"/>
                </a:cubicBezTo>
                <a:cubicBezTo>
                  <a:pt x="2747" y="179"/>
                  <a:pt x="2747" y="179"/>
                  <a:pt x="2747" y="179"/>
                </a:cubicBezTo>
                <a:cubicBezTo>
                  <a:pt x="2750" y="180"/>
                  <a:pt x="2752" y="183"/>
                  <a:pt x="2751" y="186"/>
                </a:cubicBezTo>
                <a:cubicBezTo>
                  <a:pt x="2750" y="189"/>
                  <a:pt x="2748" y="191"/>
                  <a:pt x="2745" y="191"/>
                </a:cubicBezTo>
                <a:close/>
                <a:moveTo>
                  <a:pt x="104" y="190"/>
                </a:moveTo>
                <a:cubicBezTo>
                  <a:pt x="101" y="190"/>
                  <a:pt x="99" y="188"/>
                  <a:pt x="98" y="186"/>
                </a:cubicBezTo>
                <a:cubicBezTo>
                  <a:pt x="97" y="182"/>
                  <a:pt x="99" y="179"/>
                  <a:pt x="102" y="178"/>
                </a:cubicBezTo>
                <a:cubicBezTo>
                  <a:pt x="106" y="177"/>
                  <a:pt x="106" y="177"/>
                  <a:pt x="106" y="177"/>
                </a:cubicBezTo>
                <a:cubicBezTo>
                  <a:pt x="109" y="176"/>
                  <a:pt x="113" y="178"/>
                  <a:pt x="114" y="181"/>
                </a:cubicBezTo>
                <a:cubicBezTo>
                  <a:pt x="115" y="184"/>
                  <a:pt x="113" y="188"/>
                  <a:pt x="110" y="189"/>
                </a:cubicBezTo>
                <a:cubicBezTo>
                  <a:pt x="106" y="190"/>
                  <a:pt x="106" y="190"/>
                  <a:pt x="106" y="190"/>
                </a:cubicBezTo>
                <a:cubicBezTo>
                  <a:pt x="105" y="190"/>
                  <a:pt x="105" y="190"/>
                  <a:pt x="104" y="190"/>
                </a:cubicBezTo>
                <a:close/>
                <a:moveTo>
                  <a:pt x="2726" y="186"/>
                </a:moveTo>
                <a:cubicBezTo>
                  <a:pt x="2725" y="186"/>
                  <a:pt x="2725" y="186"/>
                  <a:pt x="2724" y="186"/>
                </a:cubicBezTo>
                <a:cubicBezTo>
                  <a:pt x="2720" y="185"/>
                  <a:pt x="2720" y="185"/>
                  <a:pt x="2720" y="185"/>
                </a:cubicBezTo>
                <a:cubicBezTo>
                  <a:pt x="2717" y="185"/>
                  <a:pt x="2715" y="181"/>
                  <a:pt x="2716" y="178"/>
                </a:cubicBezTo>
                <a:cubicBezTo>
                  <a:pt x="2717" y="175"/>
                  <a:pt x="2720" y="173"/>
                  <a:pt x="2723" y="174"/>
                </a:cubicBezTo>
                <a:cubicBezTo>
                  <a:pt x="2727" y="174"/>
                  <a:pt x="2727" y="174"/>
                  <a:pt x="2727" y="174"/>
                </a:cubicBezTo>
                <a:cubicBezTo>
                  <a:pt x="2730" y="175"/>
                  <a:pt x="2732" y="178"/>
                  <a:pt x="2732" y="182"/>
                </a:cubicBezTo>
                <a:cubicBezTo>
                  <a:pt x="2731" y="184"/>
                  <a:pt x="2728" y="186"/>
                  <a:pt x="2726" y="186"/>
                </a:cubicBezTo>
                <a:close/>
                <a:moveTo>
                  <a:pt x="123" y="184"/>
                </a:moveTo>
                <a:cubicBezTo>
                  <a:pt x="121" y="184"/>
                  <a:pt x="118" y="182"/>
                  <a:pt x="117" y="180"/>
                </a:cubicBezTo>
                <a:cubicBezTo>
                  <a:pt x="116" y="177"/>
                  <a:pt x="118" y="173"/>
                  <a:pt x="121" y="172"/>
                </a:cubicBezTo>
                <a:cubicBezTo>
                  <a:pt x="125" y="171"/>
                  <a:pt x="125" y="171"/>
                  <a:pt x="125" y="171"/>
                </a:cubicBezTo>
                <a:cubicBezTo>
                  <a:pt x="128" y="170"/>
                  <a:pt x="132" y="172"/>
                  <a:pt x="133" y="175"/>
                </a:cubicBezTo>
                <a:cubicBezTo>
                  <a:pt x="134" y="178"/>
                  <a:pt x="132" y="182"/>
                  <a:pt x="129" y="183"/>
                </a:cubicBezTo>
                <a:cubicBezTo>
                  <a:pt x="125" y="184"/>
                  <a:pt x="125" y="184"/>
                  <a:pt x="125" y="184"/>
                </a:cubicBezTo>
                <a:cubicBezTo>
                  <a:pt x="124" y="184"/>
                  <a:pt x="124" y="184"/>
                  <a:pt x="123" y="184"/>
                </a:cubicBezTo>
                <a:close/>
                <a:moveTo>
                  <a:pt x="2706" y="182"/>
                </a:moveTo>
                <a:cubicBezTo>
                  <a:pt x="2706" y="182"/>
                  <a:pt x="2705" y="182"/>
                  <a:pt x="2705" y="182"/>
                </a:cubicBezTo>
                <a:cubicBezTo>
                  <a:pt x="2701" y="181"/>
                  <a:pt x="2701" y="181"/>
                  <a:pt x="2701" y="181"/>
                </a:cubicBezTo>
                <a:cubicBezTo>
                  <a:pt x="2698" y="180"/>
                  <a:pt x="2696" y="177"/>
                  <a:pt x="2696" y="174"/>
                </a:cubicBezTo>
                <a:cubicBezTo>
                  <a:pt x="2697" y="171"/>
                  <a:pt x="2700" y="168"/>
                  <a:pt x="2704" y="169"/>
                </a:cubicBezTo>
                <a:cubicBezTo>
                  <a:pt x="2707" y="170"/>
                  <a:pt x="2707" y="170"/>
                  <a:pt x="2707" y="170"/>
                </a:cubicBezTo>
                <a:cubicBezTo>
                  <a:pt x="2711" y="171"/>
                  <a:pt x="2713" y="174"/>
                  <a:pt x="2712" y="177"/>
                </a:cubicBezTo>
                <a:cubicBezTo>
                  <a:pt x="2711" y="180"/>
                  <a:pt x="2709" y="182"/>
                  <a:pt x="2706" y="182"/>
                </a:cubicBezTo>
                <a:close/>
                <a:moveTo>
                  <a:pt x="142" y="178"/>
                </a:moveTo>
                <a:cubicBezTo>
                  <a:pt x="140" y="178"/>
                  <a:pt x="137" y="176"/>
                  <a:pt x="137" y="174"/>
                </a:cubicBezTo>
                <a:cubicBezTo>
                  <a:pt x="135" y="171"/>
                  <a:pt x="137" y="167"/>
                  <a:pt x="140" y="166"/>
                </a:cubicBezTo>
                <a:cubicBezTo>
                  <a:pt x="144" y="165"/>
                  <a:pt x="144" y="165"/>
                  <a:pt x="144" y="165"/>
                </a:cubicBezTo>
                <a:cubicBezTo>
                  <a:pt x="147" y="164"/>
                  <a:pt x="151" y="166"/>
                  <a:pt x="152" y="169"/>
                </a:cubicBezTo>
                <a:cubicBezTo>
                  <a:pt x="153" y="172"/>
                  <a:pt x="151" y="175"/>
                  <a:pt x="148" y="176"/>
                </a:cubicBezTo>
                <a:cubicBezTo>
                  <a:pt x="144" y="178"/>
                  <a:pt x="144" y="178"/>
                  <a:pt x="144" y="178"/>
                </a:cubicBezTo>
                <a:cubicBezTo>
                  <a:pt x="143" y="178"/>
                  <a:pt x="143" y="178"/>
                  <a:pt x="142" y="178"/>
                </a:cubicBezTo>
                <a:close/>
                <a:moveTo>
                  <a:pt x="2687" y="178"/>
                </a:moveTo>
                <a:cubicBezTo>
                  <a:pt x="2686" y="178"/>
                  <a:pt x="2686" y="178"/>
                  <a:pt x="2685" y="177"/>
                </a:cubicBezTo>
                <a:cubicBezTo>
                  <a:pt x="2681" y="177"/>
                  <a:pt x="2681" y="177"/>
                  <a:pt x="2681" y="177"/>
                </a:cubicBezTo>
                <a:cubicBezTo>
                  <a:pt x="2678" y="176"/>
                  <a:pt x="2676" y="173"/>
                  <a:pt x="2677" y="169"/>
                </a:cubicBezTo>
                <a:cubicBezTo>
                  <a:pt x="2678" y="166"/>
                  <a:pt x="2681" y="164"/>
                  <a:pt x="2684" y="165"/>
                </a:cubicBezTo>
                <a:cubicBezTo>
                  <a:pt x="2688" y="166"/>
                  <a:pt x="2688" y="166"/>
                  <a:pt x="2688" y="166"/>
                </a:cubicBezTo>
                <a:cubicBezTo>
                  <a:pt x="2691" y="166"/>
                  <a:pt x="2693" y="170"/>
                  <a:pt x="2693" y="173"/>
                </a:cubicBezTo>
                <a:cubicBezTo>
                  <a:pt x="2692" y="176"/>
                  <a:pt x="2689" y="178"/>
                  <a:pt x="2687" y="178"/>
                </a:cubicBezTo>
                <a:close/>
                <a:moveTo>
                  <a:pt x="2667" y="173"/>
                </a:moveTo>
                <a:cubicBezTo>
                  <a:pt x="2667" y="173"/>
                  <a:pt x="2666" y="173"/>
                  <a:pt x="2666" y="173"/>
                </a:cubicBezTo>
                <a:cubicBezTo>
                  <a:pt x="2662" y="172"/>
                  <a:pt x="2662" y="172"/>
                  <a:pt x="2662" y="172"/>
                </a:cubicBezTo>
                <a:cubicBezTo>
                  <a:pt x="2659" y="171"/>
                  <a:pt x="2657" y="168"/>
                  <a:pt x="2657" y="165"/>
                </a:cubicBezTo>
                <a:cubicBezTo>
                  <a:pt x="2658" y="162"/>
                  <a:pt x="2661" y="160"/>
                  <a:pt x="2665" y="161"/>
                </a:cubicBezTo>
                <a:cubicBezTo>
                  <a:pt x="2668" y="161"/>
                  <a:pt x="2668" y="161"/>
                  <a:pt x="2668" y="161"/>
                </a:cubicBezTo>
                <a:cubicBezTo>
                  <a:pt x="2672" y="162"/>
                  <a:pt x="2674" y="165"/>
                  <a:pt x="2673" y="169"/>
                </a:cubicBezTo>
                <a:cubicBezTo>
                  <a:pt x="2672" y="171"/>
                  <a:pt x="2670" y="173"/>
                  <a:pt x="2667" y="173"/>
                </a:cubicBezTo>
                <a:close/>
                <a:moveTo>
                  <a:pt x="161" y="172"/>
                </a:moveTo>
                <a:cubicBezTo>
                  <a:pt x="159" y="172"/>
                  <a:pt x="156" y="170"/>
                  <a:pt x="156" y="167"/>
                </a:cubicBezTo>
                <a:cubicBezTo>
                  <a:pt x="154" y="164"/>
                  <a:pt x="156" y="161"/>
                  <a:pt x="159" y="160"/>
                </a:cubicBezTo>
                <a:cubicBezTo>
                  <a:pt x="163" y="159"/>
                  <a:pt x="163" y="159"/>
                  <a:pt x="163" y="159"/>
                </a:cubicBezTo>
                <a:cubicBezTo>
                  <a:pt x="166" y="157"/>
                  <a:pt x="170" y="159"/>
                  <a:pt x="171" y="162"/>
                </a:cubicBezTo>
                <a:cubicBezTo>
                  <a:pt x="172" y="165"/>
                  <a:pt x="170" y="169"/>
                  <a:pt x="167" y="170"/>
                </a:cubicBezTo>
                <a:cubicBezTo>
                  <a:pt x="163" y="171"/>
                  <a:pt x="163" y="171"/>
                  <a:pt x="163" y="171"/>
                </a:cubicBezTo>
                <a:cubicBezTo>
                  <a:pt x="163" y="171"/>
                  <a:pt x="162" y="172"/>
                  <a:pt x="161" y="172"/>
                </a:cubicBezTo>
                <a:close/>
                <a:moveTo>
                  <a:pt x="2648" y="169"/>
                </a:moveTo>
                <a:cubicBezTo>
                  <a:pt x="2647" y="169"/>
                  <a:pt x="2647" y="169"/>
                  <a:pt x="2646" y="169"/>
                </a:cubicBezTo>
                <a:cubicBezTo>
                  <a:pt x="2642" y="168"/>
                  <a:pt x="2642" y="168"/>
                  <a:pt x="2642" y="168"/>
                </a:cubicBezTo>
                <a:cubicBezTo>
                  <a:pt x="2639" y="167"/>
                  <a:pt x="2637" y="164"/>
                  <a:pt x="2638" y="161"/>
                </a:cubicBezTo>
                <a:cubicBezTo>
                  <a:pt x="2639" y="157"/>
                  <a:pt x="2642" y="155"/>
                  <a:pt x="2645" y="156"/>
                </a:cubicBezTo>
                <a:cubicBezTo>
                  <a:pt x="2649" y="157"/>
                  <a:pt x="2649" y="157"/>
                  <a:pt x="2649" y="157"/>
                </a:cubicBezTo>
                <a:cubicBezTo>
                  <a:pt x="2652" y="158"/>
                  <a:pt x="2654" y="161"/>
                  <a:pt x="2653" y="164"/>
                </a:cubicBezTo>
                <a:cubicBezTo>
                  <a:pt x="2653" y="167"/>
                  <a:pt x="2650" y="169"/>
                  <a:pt x="2648" y="169"/>
                </a:cubicBezTo>
                <a:close/>
                <a:moveTo>
                  <a:pt x="180" y="165"/>
                </a:moveTo>
                <a:cubicBezTo>
                  <a:pt x="178" y="165"/>
                  <a:pt x="175" y="163"/>
                  <a:pt x="175" y="161"/>
                </a:cubicBezTo>
                <a:cubicBezTo>
                  <a:pt x="173" y="158"/>
                  <a:pt x="175" y="154"/>
                  <a:pt x="178" y="153"/>
                </a:cubicBezTo>
                <a:cubicBezTo>
                  <a:pt x="182" y="152"/>
                  <a:pt x="182" y="152"/>
                  <a:pt x="182" y="152"/>
                </a:cubicBezTo>
                <a:cubicBezTo>
                  <a:pt x="185" y="151"/>
                  <a:pt x="189" y="153"/>
                  <a:pt x="190" y="156"/>
                </a:cubicBezTo>
                <a:cubicBezTo>
                  <a:pt x="191" y="159"/>
                  <a:pt x="189" y="162"/>
                  <a:pt x="186" y="163"/>
                </a:cubicBezTo>
                <a:cubicBezTo>
                  <a:pt x="182" y="165"/>
                  <a:pt x="182" y="165"/>
                  <a:pt x="182" y="165"/>
                </a:cubicBezTo>
                <a:cubicBezTo>
                  <a:pt x="181" y="165"/>
                  <a:pt x="181" y="165"/>
                  <a:pt x="180" y="165"/>
                </a:cubicBezTo>
                <a:close/>
                <a:moveTo>
                  <a:pt x="2628" y="164"/>
                </a:moveTo>
                <a:cubicBezTo>
                  <a:pt x="2628" y="164"/>
                  <a:pt x="2627" y="164"/>
                  <a:pt x="2627" y="164"/>
                </a:cubicBezTo>
                <a:cubicBezTo>
                  <a:pt x="2623" y="163"/>
                  <a:pt x="2623" y="163"/>
                  <a:pt x="2623" y="163"/>
                </a:cubicBezTo>
                <a:cubicBezTo>
                  <a:pt x="2620" y="163"/>
                  <a:pt x="2618" y="160"/>
                  <a:pt x="2618" y="156"/>
                </a:cubicBezTo>
                <a:cubicBezTo>
                  <a:pt x="2619" y="153"/>
                  <a:pt x="2622" y="151"/>
                  <a:pt x="2626" y="152"/>
                </a:cubicBezTo>
                <a:cubicBezTo>
                  <a:pt x="2629" y="153"/>
                  <a:pt x="2629" y="153"/>
                  <a:pt x="2629" y="153"/>
                </a:cubicBezTo>
                <a:cubicBezTo>
                  <a:pt x="2633" y="153"/>
                  <a:pt x="2635" y="157"/>
                  <a:pt x="2634" y="160"/>
                </a:cubicBezTo>
                <a:cubicBezTo>
                  <a:pt x="2633" y="163"/>
                  <a:pt x="2631" y="164"/>
                  <a:pt x="2628" y="164"/>
                </a:cubicBezTo>
                <a:close/>
                <a:moveTo>
                  <a:pt x="2609" y="160"/>
                </a:moveTo>
                <a:cubicBezTo>
                  <a:pt x="2608" y="160"/>
                  <a:pt x="2608" y="160"/>
                  <a:pt x="2607" y="160"/>
                </a:cubicBezTo>
                <a:cubicBezTo>
                  <a:pt x="2603" y="159"/>
                  <a:pt x="2603" y="159"/>
                  <a:pt x="2603" y="159"/>
                </a:cubicBezTo>
                <a:cubicBezTo>
                  <a:pt x="2600" y="158"/>
                  <a:pt x="2598" y="155"/>
                  <a:pt x="2599" y="152"/>
                </a:cubicBezTo>
                <a:cubicBezTo>
                  <a:pt x="2600" y="149"/>
                  <a:pt x="2603" y="147"/>
                  <a:pt x="2606" y="147"/>
                </a:cubicBezTo>
                <a:cubicBezTo>
                  <a:pt x="2610" y="148"/>
                  <a:pt x="2610" y="148"/>
                  <a:pt x="2610" y="148"/>
                </a:cubicBezTo>
                <a:cubicBezTo>
                  <a:pt x="2613" y="149"/>
                  <a:pt x="2615" y="152"/>
                  <a:pt x="2614" y="155"/>
                </a:cubicBezTo>
                <a:cubicBezTo>
                  <a:pt x="2614" y="158"/>
                  <a:pt x="2611" y="160"/>
                  <a:pt x="2609" y="160"/>
                </a:cubicBezTo>
                <a:close/>
                <a:moveTo>
                  <a:pt x="199" y="158"/>
                </a:moveTo>
                <a:cubicBezTo>
                  <a:pt x="197" y="158"/>
                  <a:pt x="194" y="157"/>
                  <a:pt x="193" y="154"/>
                </a:cubicBezTo>
                <a:cubicBezTo>
                  <a:pt x="192" y="151"/>
                  <a:pt x="194" y="148"/>
                  <a:pt x="197" y="147"/>
                </a:cubicBezTo>
                <a:cubicBezTo>
                  <a:pt x="201" y="145"/>
                  <a:pt x="201" y="145"/>
                  <a:pt x="201" y="145"/>
                </a:cubicBezTo>
                <a:cubicBezTo>
                  <a:pt x="204" y="144"/>
                  <a:pt x="207" y="146"/>
                  <a:pt x="208" y="149"/>
                </a:cubicBezTo>
                <a:cubicBezTo>
                  <a:pt x="210" y="152"/>
                  <a:pt x="208" y="155"/>
                  <a:pt x="205" y="157"/>
                </a:cubicBezTo>
                <a:cubicBezTo>
                  <a:pt x="201" y="158"/>
                  <a:pt x="201" y="158"/>
                  <a:pt x="201" y="158"/>
                </a:cubicBezTo>
                <a:cubicBezTo>
                  <a:pt x="200" y="158"/>
                  <a:pt x="200" y="158"/>
                  <a:pt x="199" y="158"/>
                </a:cubicBezTo>
                <a:close/>
                <a:moveTo>
                  <a:pt x="2589" y="156"/>
                </a:moveTo>
                <a:cubicBezTo>
                  <a:pt x="2589" y="156"/>
                  <a:pt x="2588" y="156"/>
                  <a:pt x="2588" y="156"/>
                </a:cubicBezTo>
                <a:cubicBezTo>
                  <a:pt x="2584" y="155"/>
                  <a:pt x="2584" y="155"/>
                  <a:pt x="2584" y="155"/>
                </a:cubicBezTo>
                <a:cubicBezTo>
                  <a:pt x="2581" y="154"/>
                  <a:pt x="2579" y="151"/>
                  <a:pt x="2579" y="148"/>
                </a:cubicBezTo>
                <a:cubicBezTo>
                  <a:pt x="2580" y="144"/>
                  <a:pt x="2583" y="142"/>
                  <a:pt x="2586" y="143"/>
                </a:cubicBezTo>
                <a:cubicBezTo>
                  <a:pt x="2590" y="144"/>
                  <a:pt x="2590" y="144"/>
                  <a:pt x="2590" y="144"/>
                </a:cubicBezTo>
                <a:cubicBezTo>
                  <a:pt x="2594" y="145"/>
                  <a:pt x="2596" y="148"/>
                  <a:pt x="2595" y="151"/>
                </a:cubicBezTo>
                <a:cubicBezTo>
                  <a:pt x="2594" y="154"/>
                  <a:pt x="2592" y="156"/>
                  <a:pt x="2589" y="156"/>
                </a:cubicBezTo>
                <a:close/>
                <a:moveTo>
                  <a:pt x="218" y="152"/>
                </a:moveTo>
                <a:cubicBezTo>
                  <a:pt x="215" y="152"/>
                  <a:pt x="213" y="150"/>
                  <a:pt x="212" y="148"/>
                </a:cubicBezTo>
                <a:cubicBezTo>
                  <a:pt x="211" y="144"/>
                  <a:pt x="213" y="141"/>
                  <a:pt x="216" y="140"/>
                </a:cubicBezTo>
                <a:cubicBezTo>
                  <a:pt x="220" y="139"/>
                  <a:pt x="220" y="139"/>
                  <a:pt x="220" y="139"/>
                </a:cubicBezTo>
                <a:cubicBezTo>
                  <a:pt x="223" y="137"/>
                  <a:pt x="226" y="139"/>
                  <a:pt x="227" y="142"/>
                </a:cubicBezTo>
                <a:cubicBezTo>
                  <a:pt x="228" y="145"/>
                  <a:pt x="227" y="149"/>
                  <a:pt x="224" y="150"/>
                </a:cubicBezTo>
                <a:cubicBezTo>
                  <a:pt x="220" y="151"/>
                  <a:pt x="220" y="151"/>
                  <a:pt x="220" y="151"/>
                </a:cubicBezTo>
                <a:cubicBezTo>
                  <a:pt x="219" y="151"/>
                  <a:pt x="219" y="152"/>
                  <a:pt x="218" y="152"/>
                </a:cubicBezTo>
                <a:close/>
                <a:moveTo>
                  <a:pt x="2570" y="151"/>
                </a:moveTo>
                <a:cubicBezTo>
                  <a:pt x="2569" y="151"/>
                  <a:pt x="2569" y="151"/>
                  <a:pt x="2568" y="151"/>
                </a:cubicBezTo>
                <a:cubicBezTo>
                  <a:pt x="2564" y="150"/>
                  <a:pt x="2564" y="150"/>
                  <a:pt x="2564" y="150"/>
                </a:cubicBezTo>
                <a:cubicBezTo>
                  <a:pt x="2561" y="150"/>
                  <a:pt x="2559" y="146"/>
                  <a:pt x="2560" y="143"/>
                </a:cubicBezTo>
                <a:cubicBezTo>
                  <a:pt x="2561" y="140"/>
                  <a:pt x="2564" y="138"/>
                  <a:pt x="2567" y="139"/>
                </a:cubicBezTo>
                <a:cubicBezTo>
                  <a:pt x="2571" y="140"/>
                  <a:pt x="2571" y="140"/>
                  <a:pt x="2571" y="140"/>
                </a:cubicBezTo>
                <a:cubicBezTo>
                  <a:pt x="2574" y="140"/>
                  <a:pt x="2576" y="143"/>
                  <a:pt x="2575" y="147"/>
                </a:cubicBezTo>
                <a:cubicBezTo>
                  <a:pt x="2575" y="149"/>
                  <a:pt x="2572" y="151"/>
                  <a:pt x="2570" y="151"/>
                </a:cubicBezTo>
                <a:close/>
                <a:moveTo>
                  <a:pt x="2550" y="147"/>
                </a:moveTo>
                <a:cubicBezTo>
                  <a:pt x="2550" y="147"/>
                  <a:pt x="2549" y="147"/>
                  <a:pt x="2549" y="147"/>
                </a:cubicBezTo>
                <a:cubicBezTo>
                  <a:pt x="2545" y="146"/>
                  <a:pt x="2545" y="146"/>
                  <a:pt x="2545" y="146"/>
                </a:cubicBezTo>
                <a:cubicBezTo>
                  <a:pt x="2542" y="145"/>
                  <a:pt x="2540" y="142"/>
                  <a:pt x="2540" y="139"/>
                </a:cubicBezTo>
                <a:cubicBezTo>
                  <a:pt x="2541" y="136"/>
                  <a:pt x="2544" y="134"/>
                  <a:pt x="2547" y="134"/>
                </a:cubicBezTo>
                <a:cubicBezTo>
                  <a:pt x="2551" y="135"/>
                  <a:pt x="2551" y="135"/>
                  <a:pt x="2551" y="135"/>
                </a:cubicBezTo>
                <a:cubicBezTo>
                  <a:pt x="2555" y="136"/>
                  <a:pt x="2557" y="139"/>
                  <a:pt x="2556" y="142"/>
                </a:cubicBezTo>
                <a:cubicBezTo>
                  <a:pt x="2555" y="145"/>
                  <a:pt x="2553" y="147"/>
                  <a:pt x="2550" y="147"/>
                </a:cubicBezTo>
                <a:close/>
                <a:moveTo>
                  <a:pt x="237" y="145"/>
                </a:moveTo>
                <a:cubicBezTo>
                  <a:pt x="234" y="145"/>
                  <a:pt x="232" y="143"/>
                  <a:pt x="231" y="141"/>
                </a:cubicBezTo>
                <a:cubicBezTo>
                  <a:pt x="230" y="138"/>
                  <a:pt x="231" y="134"/>
                  <a:pt x="235" y="133"/>
                </a:cubicBezTo>
                <a:cubicBezTo>
                  <a:pt x="238" y="132"/>
                  <a:pt x="238" y="132"/>
                  <a:pt x="238" y="132"/>
                </a:cubicBezTo>
                <a:cubicBezTo>
                  <a:pt x="241" y="130"/>
                  <a:pt x="245" y="132"/>
                  <a:pt x="246" y="135"/>
                </a:cubicBezTo>
                <a:cubicBezTo>
                  <a:pt x="247" y="138"/>
                  <a:pt x="246" y="142"/>
                  <a:pt x="242" y="143"/>
                </a:cubicBezTo>
                <a:cubicBezTo>
                  <a:pt x="239" y="144"/>
                  <a:pt x="239" y="144"/>
                  <a:pt x="239" y="144"/>
                </a:cubicBezTo>
                <a:cubicBezTo>
                  <a:pt x="238" y="144"/>
                  <a:pt x="237" y="145"/>
                  <a:pt x="237" y="145"/>
                </a:cubicBezTo>
                <a:close/>
                <a:moveTo>
                  <a:pt x="2531" y="143"/>
                </a:moveTo>
                <a:cubicBezTo>
                  <a:pt x="2530" y="143"/>
                  <a:pt x="2530" y="143"/>
                  <a:pt x="2529" y="143"/>
                </a:cubicBezTo>
                <a:cubicBezTo>
                  <a:pt x="2525" y="142"/>
                  <a:pt x="2525" y="142"/>
                  <a:pt x="2525" y="142"/>
                </a:cubicBezTo>
                <a:cubicBezTo>
                  <a:pt x="2522" y="141"/>
                  <a:pt x="2520" y="138"/>
                  <a:pt x="2521" y="134"/>
                </a:cubicBezTo>
                <a:cubicBezTo>
                  <a:pt x="2521" y="131"/>
                  <a:pt x="2525" y="129"/>
                  <a:pt x="2528" y="130"/>
                </a:cubicBezTo>
                <a:cubicBezTo>
                  <a:pt x="2532" y="131"/>
                  <a:pt x="2532" y="131"/>
                  <a:pt x="2532" y="131"/>
                </a:cubicBezTo>
                <a:cubicBezTo>
                  <a:pt x="2535" y="132"/>
                  <a:pt x="2537" y="135"/>
                  <a:pt x="2536" y="138"/>
                </a:cubicBezTo>
                <a:cubicBezTo>
                  <a:pt x="2536" y="141"/>
                  <a:pt x="2533" y="143"/>
                  <a:pt x="2531" y="143"/>
                </a:cubicBezTo>
                <a:close/>
                <a:moveTo>
                  <a:pt x="2511" y="138"/>
                </a:moveTo>
                <a:cubicBezTo>
                  <a:pt x="2511" y="138"/>
                  <a:pt x="2510" y="138"/>
                  <a:pt x="2510" y="138"/>
                </a:cubicBezTo>
                <a:cubicBezTo>
                  <a:pt x="2506" y="137"/>
                  <a:pt x="2506" y="137"/>
                  <a:pt x="2506" y="137"/>
                </a:cubicBezTo>
                <a:cubicBezTo>
                  <a:pt x="2503" y="137"/>
                  <a:pt x="2501" y="133"/>
                  <a:pt x="2501" y="130"/>
                </a:cubicBezTo>
                <a:cubicBezTo>
                  <a:pt x="2502" y="127"/>
                  <a:pt x="2505" y="125"/>
                  <a:pt x="2508" y="126"/>
                </a:cubicBezTo>
                <a:cubicBezTo>
                  <a:pt x="2512" y="126"/>
                  <a:pt x="2512" y="126"/>
                  <a:pt x="2512" y="126"/>
                </a:cubicBezTo>
                <a:cubicBezTo>
                  <a:pt x="2516" y="127"/>
                  <a:pt x="2518" y="130"/>
                  <a:pt x="2517" y="134"/>
                </a:cubicBezTo>
                <a:cubicBezTo>
                  <a:pt x="2516" y="136"/>
                  <a:pt x="2514" y="138"/>
                  <a:pt x="2511" y="138"/>
                </a:cubicBezTo>
                <a:close/>
                <a:moveTo>
                  <a:pt x="255" y="138"/>
                </a:moveTo>
                <a:cubicBezTo>
                  <a:pt x="253" y="138"/>
                  <a:pt x="251" y="136"/>
                  <a:pt x="250" y="134"/>
                </a:cubicBezTo>
                <a:cubicBezTo>
                  <a:pt x="249" y="131"/>
                  <a:pt x="250" y="127"/>
                  <a:pt x="253" y="126"/>
                </a:cubicBezTo>
                <a:cubicBezTo>
                  <a:pt x="257" y="125"/>
                  <a:pt x="257" y="125"/>
                  <a:pt x="257" y="125"/>
                </a:cubicBezTo>
                <a:cubicBezTo>
                  <a:pt x="260" y="123"/>
                  <a:pt x="264" y="125"/>
                  <a:pt x="265" y="128"/>
                </a:cubicBezTo>
                <a:cubicBezTo>
                  <a:pt x="266" y="131"/>
                  <a:pt x="264" y="135"/>
                  <a:pt x="261" y="136"/>
                </a:cubicBezTo>
                <a:cubicBezTo>
                  <a:pt x="258" y="137"/>
                  <a:pt x="258" y="137"/>
                  <a:pt x="258" y="137"/>
                </a:cubicBezTo>
                <a:cubicBezTo>
                  <a:pt x="257" y="138"/>
                  <a:pt x="256" y="138"/>
                  <a:pt x="255" y="138"/>
                </a:cubicBezTo>
                <a:close/>
                <a:moveTo>
                  <a:pt x="2491" y="134"/>
                </a:moveTo>
                <a:cubicBezTo>
                  <a:pt x="2491" y="134"/>
                  <a:pt x="2491" y="134"/>
                  <a:pt x="2490" y="134"/>
                </a:cubicBezTo>
                <a:cubicBezTo>
                  <a:pt x="2486" y="133"/>
                  <a:pt x="2486" y="133"/>
                  <a:pt x="2486" y="133"/>
                </a:cubicBezTo>
                <a:cubicBezTo>
                  <a:pt x="2483" y="132"/>
                  <a:pt x="2481" y="129"/>
                  <a:pt x="2482" y="126"/>
                </a:cubicBezTo>
                <a:cubicBezTo>
                  <a:pt x="2482" y="123"/>
                  <a:pt x="2486" y="121"/>
                  <a:pt x="2489" y="121"/>
                </a:cubicBezTo>
                <a:cubicBezTo>
                  <a:pt x="2493" y="122"/>
                  <a:pt x="2493" y="122"/>
                  <a:pt x="2493" y="122"/>
                </a:cubicBezTo>
                <a:cubicBezTo>
                  <a:pt x="2496" y="123"/>
                  <a:pt x="2498" y="126"/>
                  <a:pt x="2497" y="129"/>
                </a:cubicBezTo>
                <a:cubicBezTo>
                  <a:pt x="2497" y="132"/>
                  <a:pt x="2494" y="134"/>
                  <a:pt x="2491" y="134"/>
                </a:cubicBezTo>
                <a:close/>
                <a:moveTo>
                  <a:pt x="274" y="131"/>
                </a:moveTo>
                <a:cubicBezTo>
                  <a:pt x="272" y="131"/>
                  <a:pt x="269" y="129"/>
                  <a:pt x="269" y="127"/>
                </a:cubicBezTo>
                <a:cubicBezTo>
                  <a:pt x="267" y="124"/>
                  <a:pt x="269" y="120"/>
                  <a:pt x="272" y="119"/>
                </a:cubicBezTo>
                <a:cubicBezTo>
                  <a:pt x="276" y="118"/>
                  <a:pt x="276" y="118"/>
                  <a:pt x="276" y="118"/>
                </a:cubicBezTo>
                <a:cubicBezTo>
                  <a:pt x="279" y="116"/>
                  <a:pt x="282" y="118"/>
                  <a:pt x="284" y="121"/>
                </a:cubicBezTo>
                <a:cubicBezTo>
                  <a:pt x="285" y="124"/>
                  <a:pt x="283" y="128"/>
                  <a:pt x="280" y="129"/>
                </a:cubicBezTo>
                <a:cubicBezTo>
                  <a:pt x="276" y="130"/>
                  <a:pt x="276" y="130"/>
                  <a:pt x="276" y="130"/>
                </a:cubicBezTo>
                <a:cubicBezTo>
                  <a:pt x="276" y="131"/>
                  <a:pt x="275" y="131"/>
                  <a:pt x="274" y="131"/>
                </a:cubicBezTo>
                <a:close/>
                <a:moveTo>
                  <a:pt x="2472" y="130"/>
                </a:moveTo>
                <a:cubicBezTo>
                  <a:pt x="2471" y="130"/>
                  <a:pt x="2471" y="130"/>
                  <a:pt x="2471" y="130"/>
                </a:cubicBezTo>
                <a:cubicBezTo>
                  <a:pt x="2467" y="129"/>
                  <a:pt x="2467" y="129"/>
                  <a:pt x="2467" y="129"/>
                </a:cubicBezTo>
                <a:cubicBezTo>
                  <a:pt x="2464" y="128"/>
                  <a:pt x="2461" y="125"/>
                  <a:pt x="2462" y="122"/>
                </a:cubicBezTo>
                <a:cubicBezTo>
                  <a:pt x="2463" y="119"/>
                  <a:pt x="2466" y="116"/>
                  <a:pt x="2469" y="117"/>
                </a:cubicBezTo>
                <a:cubicBezTo>
                  <a:pt x="2473" y="118"/>
                  <a:pt x="2473" y="118"/>
                  <a:pt x="2473" y="118"/>
                </a:cubicBezTo>
                <a:cubicBezTo>
                  <a:pt x="2476" y="119"/>
                  <a:pt x="2478" y="122"/>
                  <a:pt x="2478" y="125"/>
                </a:cubicBezTo>
                <a:cubicBezTo>
                  <a:pt x="2477" y="128"/>
                  <a:pt x="2475" y="130"/>
                  <a:pt x="2472" y="130"/>
                </a:cubicBezTo>
                <a:close/>
                <a:moveTo>
                  <a:pt x="2452" y="126"/>
                </a:moveTo>
                <a:cubicBezTo>
                  <a:pt x="2452" y="126"/>
                  <a:pt x="2452" y="126"/>
                  <a:pt x="2451" y="126"/>
                </a:cubicBezTo>
                <a:cubicBezTo>
                  <a:pt x="2447" y="125"/>
                  <a:pt x="2447" y="125"/>
                  <a:pt x="2447" y="125"/>
                </a:cubicBezTo>
                <a:cubicBezTo>
                  <a:pt x="2444" y="124"/>
                  <a:pt x="2442" y="121"/>
                  <a:pt x="2442" y="118"/>
                </a:cubicBezTo>
                <a:cubicBezTo>
                  <a:pt x="2443" y="115"/>
                  <a:pt x="2446" y="113"/>
                  <a:pt x="2449" y="113"/>
                </a:cubicBezTo>
                <a:cubicBezTo>
                  <a:pt x="2453" y="114"/>
                  <a:pt x="2453" y="114"/>
                  <a:pt x="2453" y="114"/>
                </a:cubicBezTo>
                <a:cubicBezTo>
                  <a:pt x="2457" y="115"/>
                  <a:pt x="2459" y="118"/>
                  <a:pt x="2458" y="121"/>
                </a:cubicBezTo>
                <a:cubicBezTo>
                  <a:pt x="2458" y="124"/>
                  <a:pt x="2455" y="126"/>
                  <a:pt x="2452" y="126"/>
                </a:cubicBezTo>
                <a:close/>
                <a:moveTo>
                  <a:pt x="293" y="124"/>
                </a:moveTo>
                <a:cubicBezTo>
                  <a:pt x="290" y="124"/>
                  <a:pt x="288" y="122"/>
                  <a:pt x="287" y="120"/>
                </a:cubicBezTo>
                <a:cubicBezTo>
                  <a:pt x="286" y="117"/>
                  <a:pt x="288" y="113"/>
                  <a:pt x="291" y="112"/>
                </a:cubicBezTo>
                <a:cubicBezTo>
                  <a:pt x="295" y="111"/>
                  <a:pt x="295" y="111"/>
                  <a:pt x="295" y="111"/>
                </a:cubicBezTo>
                <a:cubicBezTo>
                  <a:pt x="298" y="109"/>
                  <a:pt x="301" y="111"/>
                  <a:pt x="302" y="114"/>
                </a:cubicBezTo>
                <a:cubicBezTo>
                  <a:pt x="303" y="117"/>
                  <a:pt x="302" y="121"/>
                  <a:pt x="299" y="122"/>
                </a:cubicBezTo>
                <a:cubicBezTo>
                  <a:pt x="295" y="123"/>
                  <a:pt x="295" y="123"/>
                  <a:pt x="295" y="123"/>
                </a:cubicBezTo>
                <a:cubicBezTo>
                  <a:pt x="294" y="123"/>
                  <a:pt x="294" y="124"/>
                  <a:pt x="293" y="124"/>
                </a:cubicBezTo>
                <a:close/>
                <a:moveTo>
                  <a:pt x="2433" y="122"/>
                </a:moveTo>
                <a:cubicBezTo>
                  <a:pt x="2432" y="122"/>
                  <a:pt x="2432" y="122"/>
                  <a:pt x="2432" y="122"/>
                </a:cubicBezTo>
                <a:cubicBezTo>
                  <a:pt x="2428" y="121"/>
                  <a:pt x="2428" y="121"/>
                  <a:pt x="2428" y="121"/>
                </a:cubicBezTo>
                <a:cubicBezTo>
                  <a:pt x="2424" y="121"/>
                  <a:pt x="2422" y="118"/>
                  <a:pt x="2423" y="115"/>
                </a:cubicBezTo>
                <a:cubicBezTo>
                  <a:pt x="2423" y="111"/>
                  <a:pt x="2426" y="109"/>
                  <a:pt x="2430" y="110"/>
                </a:cubicBezTo>
                <a:cubicBezTo>
                  <a:pt x="2434" y="110"/>
                  <a:pt x="2434" y="110"/>
                  <a:pt x="2434" y="110"/>
                </a:cubicBezTo>
                <a:cubicBezTo>
                  <a:pt x="2437" y="111"/>
                  <a:pt x="2439" y="114"/>
                  <a:pt x="2439" y="117"/>
                </a:cubicBezTo>
                <a:cubicBezTo>
                  <a:pt x="2438" y="120"/>
                  <a:pt x="2435" y="122"/>
                  <a:pt x="2433" y="122"/>
                </a:cubicBezTo>
                <a:close/>
                <a:moveTo>
                  <a:pt x="2413" y="119"/>
                </a:moveTo>
                <a:cubicBezTo>
                  <a:pt x="2413" y="119"/>
                  <a:pt x="2412" y="119"/>
                  <a:pt x="2412" y="119"/>
                </a:cubicBezTo>
                <a:cubicBezTo>
                  <a:pt x="2408" y="118"/>
                  <a:pt x="2408" y="118"/>
                  <a:pt x="2408" y="118"/>
                </a:cubicBezTo>
                <a:cubicBezTo>
                  <a:pt x="2405" y="118"/>
                  <a:pt x="2402" y="115"/>
                  <a:pt x="2403" y="111"/>
                </a:cubicBezTo>
                <a:cubicBezTo>
                  <a:pt x="2403" y="108"/>
                  <a:pt x="2407" y="106"/>
                  <a:pt x="2410" y="106"/>
                </a:cubicBezTo>
                <a:cubicBezTo>
                  <a:pt x="2414" y="107"/>
                  <a:pt x="2414" y="107"/>
                  <a:pt x="2414" y="107"/>
                </a:cubicBezTo>
                <a:cubicBezTo>
                  <a:pt x="2417" y="108"/>
                  <a:pt x="2419" y="111"/>
                  <a:pt x="2419" y="114"/>
                </a:cubicBezTo>
                <a:cubicBezTo>
                  <a:pt x="2418" y="117"/>
                  <a:pt x="2416" y="119"/>
                  <a:pt x="2413" y="119"/>
                </a:cubicBezTo>
                <a:close/>
                <a:moveTo>
                  <a:pt x="312" y="117"/>
                </a:moveTo>
                <a:cubicBezTo>
                  <a:pt x="309" y="117"/>
                  <a:pt x="307" y="115"/>
                  <a:pt x="306" y="113"/>
                </a:cubicBezTo>
                <a:cubicBezTo>
                  <a:pt x="305" y="110"/>
                  <a:pt x="306" y="106"/>
                  <a:pt x="310" y="105"/>
                </a:cubicBezTo>
                <a:cubicBezTo>
                  <a:pt x="313" y="104"/>
                  <a:pt x="313" y="104"/>
                  <a:pt x="313" y="104"/>
                </a:cubicBezTo>
                <a:cubicBezTo>
                  <a:pt x="316" y="102"/>
                  <a:pt x="320" y="104"/>
                  <a:pt x="321" y="107"/>
                </a:cubicBezTo>
                <a:cubicBezTo>
                  <a:pt x="322" y="110"/>
                  <a:pt x="321" y="114"/>
                  <a:pt x="317" y="115"/>
                </a:cubicBezTo>
                <a:cubicBezTo>
                  <a:pt x="314" y="116"/>
                  <a:pt x="314" y="116"/>
                  <a:pt x="314" y="116"/>
                </a:cubicBezTo>
                <a:cubicBezTo>
                  <a:pt x="313" y="116"/>
                  <a:pt x="312" y="117"/>
                  <a:pt x="312" y="117"/>
                </a:cubicBezTo>
                <a:close/>
                <a:moveTo>
                  <a:pt x="2393" y="116"/>
                </a:moveTo>
                <a:cubicBezTo>
                  <a:pt x="2393" y="116"/>
                  <a:pt x="2393" y="116"/>
                  <a:pt x="2392" y="116"/>
                </a:cubicBezTo>
                <a:cubicBezTo>
                  <a:pt x="2388" y="115"/>
                  <a:pt x="2388" y="115"/>
                  <a:pt x="2388" y="115"/>
                </a:cubicBezTo>
                <a:cubicBezTo>
                  <a:pt x="2385" y="115"/>
                  <a:pt x="2383" y="112"/>
                  <a:pt x="2383" y="109"/>
                </a:cubicBezTo>
                <a:cubicBezTo>
                  <a:pt x="2384" y="105"/>
                  <a:pt x="2387" y="103"/>
                  <a:pt x="2390" y="104"/>
                </a:cubicBezTo>
                <a:cubicBezTo>
                  <a:pt x="2394" y="104"/>
                  <a:pt x="2394" y="104"/>
                  <a:pt x="2394" y="104"/>
                </a:cubicBezTo>
                <a:cubicBezTo>
                  <a:pt x="2397" y="105"/>
                  <a:pt x="2399" y="108"/>
                  <a:pt x="2399" y="111"/>
                </a:cubicBezTo>
                <a:cubicBezTo>
                  <a:pt x="2399" y="114"/>
                  <a:pt x="2396" y="116"/>
                  <a:pt x="2393" y="116"/>
                </a:cubicBezTo>
                <a:close/>
                <a:moveTo>
                  <a:pt x="2373" y="114"/>
                </a:moveTo>
                <a:cubicBezTo>
                  <a:pt x="2373" y="114"/>
                  <a:pt x="2373" y="114"/>
                  <a:pt x="2373" y="114"/>
                </a:cubicBezTo>
                <a:cubicBezTo>
                  <a:pt x="2369" y="113"/>
                  <a:pt x="2369" y="113"/>
                  <a:pt x="2369" y="113"/>
                </a:cubicBezTo>
                <a:cubicBezTo>
                  <a:pt x="2365" y="113"/>
                  <a:pt x="2363" y="110"/>
                  <a:pt x="2363" y="107"/>
                </a:cubicBezTo>
                <a:cubicBezTo>
                  <a:pt x="2364" y="103"/>
                  <a:pt x="2367" y="101"/>
                  <a:pt x="2370" y="101"/>
                </a:cubicBezTo>
                <a:cubicBezTo>
                  <a:pt x="2374" y="102"/>
                  <a:pt x="2374" y="102"/>
                  <a:pt x="2374" y="102"/>
                </a:cubicBezTo>
                <a:cubicBezTo>
                  <a:pt x="2377" y="102"/>
                  <a:pt x="2380" y="105"/>
                  <a:pt x="2379" y="108"/>
                </a:cubicBezTo>
                <a:cubicBezTo>
                  <a:pt x="2379" y="111"/>
                  <a:pt x="2376" y="114"/>
                  <a:pt x="2373" y="114"/>
                </a:cubicBezTo>
                <a:close/>
                <a:moveTo>
                  <a:pt x="2353" y="112"/>
                </a:moveTo>
                <a:cubicBezTo>
                  <a:pt x="2353" y="112"/>
                  <a:pt x="2353" y="112"/>
                  <a:pt x="2353" y="112"/>
                </a:cubicBezTo>
                <a:cubicBezTo>
                  <a:pt x="2349" y="111"/>
                  <a:pt x="2349" y="111"/>
                  <a:pt x="2349" y="111"/>
                </a:cubicBezTo>
                <a:cubicBezTo>
                  <a:pt x="2346" y="111"/>
                  <a:pt x="2343" y="108"/>
                  <a:pt x="2343" y="105"/>
                </a:cubicBezTo>
                <a:cubicBezTo>
                  <a:pt x="2344" y="102"/>
                  <a:pt x="2347" y="99"/>
                  <a:pt x="2350" y="99"/>
                </a:cubicBezTo>
                <a:cubicBezTo>
                  <a:pt x="2354" y="100"/>
                  <a:pt x="2354" y="100"/>
                  <a:pt x="2354" y="100"/>
                </a:cubicBezTo>
                <a:cubicBezTo>
                  <a:pt x="2357" y="100"/>
                  <a:pt x="2360" y="103"/>
                  <a:pt x="2359" y="106"/>
                </a:cubicBezTo>
                <a:cubicBezTo>
                  <a:pt x="2359" y="109"/>
                  <a:pt x="2356" y="112"/>
                  <a:pt x="2353" y="112"/>
                </a:cubicBezTo>
                <a:close/>
                <a:moveTo>
                  <a:pt x="2333" y="110"/>
                </a:moveTo>
                <a:cubicBezTo>
                  <a:pt x="2333" y="110"/>
                  <a:pt x="2333" y="110"/>
                  <a:pt x="2333" y="110"/>
                </a:cubicBezTo>
                <a:cubicBezTo>
                  <a:pt x="2329" y="110"/>
                  <a:pt x="2329" y="110"/>
                  <a:pt x="2329" y="110"/>
                </a:cubicBezTo>
                <a:cubicBezTo>
                  <a:pt x="2326" y="110"/>
                  <a:pt x="2323" y="107"/>
                  <a:pt x="2323" y="104"/>
                </a:cubicBezTo>
                <a:cubicBezTo>
                  <a:pt x="2324" y="101"/>
                  <a:pt x="2326" y="98"/>
                  <a:pt x="2330" y="98"/>
                </a:cubicBezTo>
                <a:cubicBezTo>
                  <a:pt x="2334" y="98"/>
                  <a:pt x="2334" y="98"/>
                  <a:pt x="2334" y="98"/>
                </a:cubicBezTo>
                <a:cubicBezTo>
                  <a:pt x="2337" y="99"/>
                  <a:pt x="2340" y="101"/>
                  <a:pt x="2339" y="105"/>
                </a:cubicBezTo>
                <a:cubicBezTo>
                  <a:pt x="2339" y="108"/>
                  <a:pt x="2336" y="110"/>
                  <a:pt x="2333" y="110"/>
                </a:cubicBezTo>
                <a:close/>
                <a:moveTo>
                  <a:pt x="330" y="110"/>
                </a:moveTo>
                <a:cubicBezTo>
                  <a:pt x="328" y="110"/>
                  <a:pt x="326" y="108"/>
                  <a:pt x="325" y="106"/>
                </a:cubicBezTo>
                <a:cubicBezTo>
                  <a:pt x="324" y="103"/>
                  <a:pt x="325" y="99"/>
                  <a:pt x="328" y="98"/>
                </a:cubicBezTo>
                <a:cubicBezTo>
                  <a:pt x="332" y="97"/>
                  <a:pt x="332" y="97"/>
                  <a:pt x="332" y="97"/>
                </a:cubicBezTo>
                <a:cubicBezTo>
                  <a:pt x="335" y="95"/>
                  <a:pt x="339" y="97"/>
                  <a:pt x="340" y="100"/>
                </a:cubicBezTo>
                <a:cubicBezTo>
                  <a:pt x="341" y="103"/>
                  <a:pt x="339" y="107"/>
                  <a:pt x="336" y="108"/>
                </a:cubicBezTo>
                <a:cubicBezTo>
                  <a:pt x="332" y="109"/>
                  <a:pt x="332" y="109"/>
                  <a:pt x="332" y="109"/>
                </a:cubicBezTo>
                <a:cubicBezTo>
                  <a:pt x="332" y="110"/>
                  <a:pt x="331" y="110"/>
                  <a:pt x="330" y="110"/>
                </a:cubicBezTo>
                <a:close/>
                <a:moveTo>
                  <a:pt x="2313" y="109"/>
                </a:moveTo>
                <a:cubicBezTo>
                  <a:pt x="2313" y="109"/>
                  <a:pt x="2313" y="109"/>
                  <a:pt x="2313" y="109"/>
                </a:cubicBezTo>
                <a:cubicBezTo>
                  <a:pt x="2309" y="109"/>
                  <a:pt x="2309" y="109"/>
                  <a:pt x="2309" y="109"/>
                </a:cubicBezTo>
                <a:cubicBezTo>
                  <a:pt x="2306" y="109"/>
                  <a:pt x="2303" y="106"/>
                  <a:pt x="2303" y="103"/>
                </a:cubicBezTo>
                <a:cubicBezTo>
                  <a:pt x="2303" y="100"/>
                  <a:pt x="2306" y="97"/>
                  <a:pt x="2310" y="97"/>
                </a:cubicBezTo>
                <a:cubicBezTo>
                  <a:pt x="2314" y="97"/>
                  <a:pt x="2314" y="97"/>
                  <a:pt x="2314" y="97"/>
                </a:cubicBezTo>
                <a:cubicBezTo>
                  <a:pt x="2317" y="98"/>
                  <a:pt x="2319" y="100"/>
                  <a:pt x="2319" y="104"/>
                </a:cubicBezTo>
                <a:cubicBezTo>
                  <a:pt x="2319" y="107"/>
                  <a:pt x="2317" y="109"/>
                  <a:pt x="2313" y="109"/>
                </a:cubicBezTo>
                <a:close/>
                <a:moveTo>
                  <a:pt x="2293" y="109"/>
                </a:moveTo>
                <a:cubicBezTo>
                  <a:pt x="2293" y="109"/>
                  <a:pt x="2293" y="109"/>
                  <a:pt x="2293" y="109"/>
                </a:cubicBezTo>
                <a:cubicBezTo>
                  <a:pt x="2289" y="109"/>
                  <a:pt x="2289" y="109"/>
                  <a:pt x="2289" y="109"/>
                </a:cubicBezTo>
                <a:cubicBezTo>
                  <a:pt x="2286" y="109"/>
                  <a:pt x="2283" y="106"/>
                  <a:pt x="2283" y="103"/>
                </a:cubicBezTo>
                <a:cubicBezTo>
                  <a:pt x="2283" y="99"/>
                  <a:pt x="2286" y="96"/>
                  <a:pt x="2289" y="97"/>
                </a:cubicBezTo>
                <a:cubicBezTo>
                  <a:pt x="2293" y="97"/>
                  <a:pt x="2293" y="97"/>
                  <a:pt x="2293" y="97"/>
                </a:cubicBezTo>
                <a:cubicBezTo>
                  <a:pt x="2297" y="97"/>
                  <a:pt x="2299" y="100"/>
                  <a:pt x="2299" y="103"/>
                </a:cubicBezTo>
                <a:cubicBezTo>
                  <a:pt x="2299" y="106"/>
                  <a:pt x="2297" y="109"/>
                  <a:pt x="2293" y="109"/>
                </a:cubicBezTo>
                <a:close/>
                <a:moveTo>
                  <a:pt x="2273" y="108"/>
                </a:moveTo>
                <a:cubicBezTo>
                  <a:pt x="2273" y="108"/>
                  <a:pt x="2273" y="108"/>
                  <a:pt x="2273" y="108"/>
                </a:cubicBezTo>
                <a:cubicBezTo>
                  <a:pt x="2269" y="108"/>
                  <a:pt x="2269" y="108"/>
                  <a:pt x="2269" y="108"/>
                </a:cubicBezTo>
                <a:cubicBezTo>
                  <a:pt x="2266" y="108"/>
                  <a:pt x="2263" y="106"/>
                  <a:pt x="2263" y="102"/>
                </a:cubicBezTo>
                <a:cubicBezTo>
                  <a:pt x="2263" y="99"/>
                  <a:pt x="2266" y="96"/>
                  <a:pt x="2269" y="96"/>
                </a:cubicBezTo>
                <a:cubicBezTo>
                  <a:pt x="2269" y="96"/>
                  <a:pt x="2269" y="96"/>
                  <a:pt x="2269" y="96"/>
                </a:cubicBezTo>
                <a:cubicBezTo>
                  <a:pt x="2273" y="96"/>
                  <a:pt x="2273" y="96"/>
                  <a:pt x="2273" y="96"/>
                </a:cubicBezTo>
                <a:cubicBezTo>
                  <a:pt x="2277" y="96"/>
                  <a:pt x="2279" y="99"/>
                  <a:pt x="2279" y="102"/>
                </a:cubicBezTo>
                <a:cubicBezTo>
                  <a:pt x="2279" y="106"/>
                  <a:pt x="2277" y="108"/>
                  <a:pt x="2273" y="108"/>
                </a:cubicBezTo>
                <a:close/>
                <a:moveTo>
                  <a:pt x="2193" y="108"/>
                </a:moveTo>
                <a:cubicBezTo>
                  <a:pt x="2189" y="108"/>
                  <a:pt x="2189" y="108"/>
                  <a:pt x="2189" y="108"/>
                </a:cubicBezTo>
                <a:cubicBezTo>
                  <a:pt x="2186" y="108"/>
                  <a:pt x="2183" y="106"/>
                  <a:pt x="2183" y="102"/>
                </a:cubicBezTo>
                <a:cubicBezTo>
                  <a:pt x="2183" y="99"/>
                  <a:pt x="2186" y="96"/>
                  <a:pt x="2189" y="96"/>
                </a:cubicBezTo>
                <a:cubicBezTo>
                  <a:pt x="2193" y="96"/>
                  <a:pt x="2193" y="96"/>
                  <a:pt x="2193" y="96"/>
                </a:cubicBezTo>
                <a:cubicBezTo>
                  <a:pt x="2197" y="96"/>
                  <a:pt x="2199" y="99"/>
                  <a:pt x="2199" y="102"/>
                </a:cubicBezTo>
                <a:cubicBezTo>
                  <a:pt x="2199" y="106"/>
                  <a:pt x="2197" y="108"/>
                  <a:pt x="2193" y="108"/>
                </a:cubicBezTo>
                <a:close/>
                <a:moveTo>
                  <a:pt x="2209" y="108"/>
                </a:moveTo>
                <a:cubicBezTo>
                  <a:pt x="2206" y="108"/>
                  <a:pt x="2203" y="106"/>
                  <a:pt x="2203" y="102"/>
                </a:cubicBezTo>
                <a:cubicBezTo>
                  <a:pt x="2203" y="99"/>
                  <a:pt x="2206" y="96"/>
                  <a:pt x="2209" y="96"/>
                </a:cubicBezTo>
                <a:cubicBezTo>
                  <a:pt x="2213" y="96"/>
                  <a:pt x="2213" y="96"/>
                  <a:pt x="2213" y="96"/>
                </a:cubicBezTo>
                <a:cubicBezTo>
                  <a:pt x="2217" y="96"/>
                  <a:pt x="2219" y="99"/>
                  <a:pt x="2219" y="102"/>
                </a:cubicBezTo>
                <a:cubicBezTo>
                  <a:pt x="2219" y="106"/>
                  <a:pt x="2217" y="108"/>
                  <a:pt x="2213" y="108"/>
                </a:cubicBezTo>
                <a:cubicBezTo>
                  <a:pt x="2209" y="108"/>
                  <a:pt x="2209" y="108"/>
                  <a:pt x="2209" y="108"/>
                </a:cubicBezTo>
                <a:cubicBezTo>
                  <a:pt x="2209" y="108"/>
                  <a:pt x="2209" y="108"/>
                  <a:pt x="2209" y="108"/>
                </a:cubicBezTo>
                <a:close/>
                <a:moveTo>
                  <a:pt x="2173" y="108"/>
                </a:moveTo>
                <a:cubicBezTo>
                  <a:pt x="2173" y="108"/>
                  <a:pt x="2173" y="108"/>
                  <a:pt x="2173" y="108"/>
                </a:cubicBezTo>
                <a:cubicBezTo>
                  <a:pt x="2169" y="108"/>
                  <a:pt x="2169" y="108"/>
                  <a:pt x="2169" y="108"/>
                </a:cubicBezTo>
                <a:cubicBezTo>
                  <a:pt x="2166" y="108"/>
                  <a:pt x="2163" y="106"/>
                  <a:pt x="2163" y="102"/>
                </a:cubicBezTo>
                <a:cubicBezTo>
                  <a:pt x="2163" y="99"/>
                  <a:pt x="2166" y="96"/>
                  <a:pt x="2169" y="96"/>
                </a:cubicBezTo>
                <a:cubicBezTo>
                  <a:pt x="2169" y="96"/>
                  <a:pt x="2169" y="96"/>
                  <a:pt x="2169" y="96"/>
                </a:cubicBezTo>
                <a:cubicBezTo>
                  <a:pt x="2173" y="96"/>
                  <a:pt x="2173" y="96"/>
                  <a:pt x="2173" y="96"/>
                </a:cubicBezTo>
                <a:cubicBezTo>
                  <a:pt x="2177" y="96"/>
                  <a:pt x="2179" y="99"/>
                  <a:pt x="2179" y="102"/>
                </a:cubicBezTo>
                <a:cubicBezTo>
                  <a:pt x="2179" y="106"/>
                  <a:pt x="2177" y="108"/>
                  <a:pt x="2173" y="108"/>
                </a:cubicBezTo>
                <a:close/>
                <a:moveTo>
                  <a:pt x="2253" y="108"/>
                </a:moveTo>
                <a:cubicBezTo>
                  <a:pt x="2253" y="108"/>
                  <a:pt x="2253" y="108"/>
                  <a:pt x="2253" y="108"/>
                </a:cubicBezTo>
                <a:cubicBezTo>
                  <a:pt x="2249" y="108"/>
                  <a:pt x="2249" y="108"/>
                  <a:pt x="2249" y="108"/>
                </a:cubicBezTo>
                <a:cubicBezTo>
                  <a:pt x="2246" y="108"/>
                  <a:pt x="2243" y="106"/>
                  <a:pt x="2243" y="102"/>
                </a:cubicBezTo>
                <a:cubicBezTo>
                  <a:pt x="2243" y="99"/>
                  <a:pt x="2246" y="96"/>
                  <a:pt x="2249" y="96"/>
                </a:cubicBezTo>
                <a:cubicBezTo>
                  <a:pt x="2249" y="96"/>
                  <a:pt x="2249" y="96"/>
                  <a:pt x="2249" y="96"/>
                </a:cubicBezTo>
                <a:cubicBezTo>
                  <a:pt x="2253" y="96"/>
                  <a:pt x="2253" y="96"/>
                  <a:pt x="2253" y="96"/>
                </a:cubicBezTo>
                <a:cubicBezTo>
                  <a:pt x="2257" y="96"/>
                  <a:pt x="2259" y="99"/>
                  <a:pt x="2259" y="102"/>
                </a:cubicBezTo>
                <a:cubicBezTo>
                  <a:pt x="2259" y="106"/>
                  <a:pt x="2257" y="108"/>
                  <a:pt x="2253" y="108"/>
                </a:cubicBezTo>
                <a:close/>
                <a:moveTo>
                  <a:pt x="2229" y="108"/>
                </a:moveTo>
                <a:cubicBezTo>
                  <a:pt x="2226" y="108"/>
                  <a:pt x="2223" y="106"/>
                  <a:pt x="2223" y="102"/>
                </a:cubicBezTo>
                <a:cubicBezTo>
                  <a:pt x="2223" y="99"/>
                  <a:pt x="2226" y="96"/>
                  <a:pt x="2229" y="96"/>
                </a:cubicBezTo>
                <a:cubicBezTo>
                  <a:pt x="2233" y="96"/>
                  <a:pt x="2233" y="96"/>
                  <a:pt x="2233" y="96"/>
                </a:cubicBezTo>
                <a:cubicBezTo>
                  <a:pt x="2233" y="96"/>
                  <a:pt x="2233" y="96"/>
                  <a:pt x="2233" y="96"/>
                </a:cubicBezTo>
                <a:cubicBezTo>
                  <a:pt x="2237" y="96"/>
                  <a:pt x="2239" y="99"/>
                  <a:pt x="2239" y="102"/>
                </a:cubicBezTo>
                <a:cubicBezTo>
                  <a:pt x="2239" y="106"/>
                  <a:pt x="2237" y="108"/>
                  <a:pt x="2233" y="108"/>
                </a:cubicBezTo>
                <a:cubicBezTo>
                  <a:pt x="2229" y="108"/>
                  <a:pt x="2229" y="108"/>
                  <a:pt x="2229" y="108"/>
                </a:cubicBezTo>
                <a:cubicBezTo>
                  <a:pt x="2229" y="108"/>
                  <a:pt x="2229" y="108"/>
                  <a:pt x="2229" y="108"/>
                </a:cubicBezTo>
                <a:close/>
                <a:moveTo>
                  <a:pt x="2153" y="108"/>
                </a:moveTo>
                <a:cubicBezTo>
                  <a:pt x="2153" y="108"/>
                  <a:pt x="2153" y="108"/>
                  <a:pt x="2153" y="108"/>
                </a:cubicBezTo>
                <a:cubicBezTo>
                  <a:pt x="2149" y="108"/>
                  <a:pt x="2149" y="108"/>
                  <a:pt x="2149" y="108"/>
                </a:cubicBezTo>
                <a:cubicBezTo>
                  <a:pt x="2146" y="108"/>
                  <a:pt x="2143" y="105"/>
                  <a:pt x="2143" y="102"/>
                </a:cubicBezTo>
                <a:cubicBezTo>
                  <a:pt x="2143" y="99"/>
                  <a:pt x="2146" y="96"/>
                  <a:pt x="2149" y="96"/>
                </a:cubicBezTo>
                <a:cubicBezTo>
                  <a:pt x="2149" y="96"/>
                  <a:pt x="2149" y="96"/>
                  <a:pt x="2149" y="96"/>
                </a:cubicBezTo>
                <a:cubicBezTo>
                  <a:pt x="2153" y="96"/>
                  <a:pt x="2153" y="96"/>
                  <a:pt x="2153" y="96"/>
                </a:cubicBezTo>
                <a:cubicBezTo>
                  <a:pt x="2157" y="96"/>
                  <a:pt x="2159" y="99"/>
                  <a:pt x="2159" y="102"/>
                </a:cubicBezTo>
                <a:cubicBezTo>
                  <a:pt x="2159" y="105"/>
                  <a:pt x="2157" y="108"/>
                  <a:pt x="2153" y="108"/>
                </a:cubicBezTo>
                <a:close/>
                <a:moveTo>
                  <a:pt x="2133" y="108"/>
                </a:moveTo>
                <a:cubicBezTo>
                  <a:pt x="2133" y="108"/>
                  <a:pt x="2133" y="108"/>
                  <a:pt x="2133" y="108"/>
                </a:cubicBezTo>
                <a:cubicBezTo>
                  <a:pt x="2129" y="108"/>
                  <a:pt x="2129" y="108"/>
                  <a:pt x="2129" y="108"/>
                </a:cubicBezTo>
                <a:cubicBezTo>
                  <a:pt x="2126" y="108"/>
                  <a:pt x="2123" y="105"/>
                  <a:pt x="2123" y="102"/>
                </a:cubicBezTo>
                <a:cubicBezTo>
                  <a:pt x="2123" y="98"/>
                  <a:pt x="2126" y="96"/>
                  <a:pt x="2130" y="96"/>
                </a:cubicBezTo>
                <a:cubicBezTo>
                  <a:pt x="2133" y="96"/>
                  <a:pt x="2133" y="96"/>
                  <a:pt x="2133" y="96"/>
                </a:cubicBezTo>
                <a:cubicBezTo>
                  <a:pt x="2137" y="96"/>
                  <a:pt x="2139" y="99"/>
                  <a:pt x="2139" y="102"/>
                </a:cubicBezTo>
                <a:cubicBezTo>
                  <a:pt x="2139" y="105"/>
                  <a:pt x="2137" y="108"/>
                  <a:pt x="2133" y="108"/>
                </a:cubicBezTo>
                <a:close/>
                <a:moveTo>
                  <a:pt x="2113" y="107"/>
                </a:moveTo>
                <a:cubicBezTo>
                  <a:pt x="2113" y="107"/>
                  <a:pt x="2113" y="107"/>
                  <a:pt x="2113" y="107"/>
                </a:cubicBezTo>
                <a:cubicBezTo>
                  <a:pt x="2109" y="107"/>
                  <a:pt x="2109" y="107"/>
                  <a:pt x="2109" y="107"/>
                </a:cubicBezTo>
                <a:cubicBezTo>
                  <a:pt x="2106" y="107"/>
                  <a:pt x="2103" y="104"/>
                  <a:pt x="2103" y="101"/>
                </a:cubicBezTo>
                <a:cubicBezTo>
                  <a:pt x="2103" y="98"/>
                  <a:pt x="2106" y="95"/>
                  <a:pt x="2110" y="95"/>
                </a:cubicBezTo>
                <a:cubicBezTo>
                  <a:pt x="2114" y="95"/>
                  <a:pt x="2114" y="95"/>
                  <a:pt x="2114" y="95"/>
                </a:cubicBezTo>
                <a:cubicBezTo>
                  <a:pt x="2117" y="95"/>
                  <a:pt x="2119" y="98"/>
                  <a:pt x="2119" y="102"/>
                </a:cubicBezTo>
                <a:cubicBezTo>
                  <a:pt x="2119" y="105"/>
                  <a:pt x="2117" y="107"/>
                  <a:pt x="2113" y="107"/>
                </a:cubicBezTo>
                <a:close/>
                <a:moveTo>
                  <a:pt x="2093" y="107"/>
                </a:moveTo>
                <a:cubicBezTo>
                  <a:pt x="2093" y="107"/>
                  <a:pt x="2093" y="107"/>
                  <a:pt x="2093" y="107"/>
                </a:cubicBezTo>
                <a:cubicBezTo>
                  <a:pt x="2089" y="107"/>
                  <a:pt x="2089" y="107"/>
                  <a:pt x="2089" y="107"/>
                </a:cubicBezTo>
                <a:cubicBezTo>
                  <a:pt x="2086" y="107"/>
                  <a:pt x="2083" y="104"/>
                  <a:pt x="2083" y="101"/>
                </a:cubicBezTo>
                <a:cubicBezTo>
                  <a:pt x="2084" y="97"/>
                  <a:pt x="2086" y="95"/>
                  <a:pt x="2090" y="95"/>
                </a:cubicBezTo>
                <a:cubicBezTo>
                  <a:pt x="2094" y="95"/>
                  <a:pt x="2094" y="95"/>
                  <a:pt x="2094" y="95"/>
                </a:cubicBezTo>
                <a:cubicBezTo>
                  <a:pt x="2097" y="95"/>
                  <a:pt x="2100" y="98"/>
                  <a:pt x="2099" y="101"/>
                </a:cubicBezTo>
                <a:cubicBezTo>
                  <a:pt x="2099" y="104"/>
                  <a:pt x="2097" y="107"/>
                  <a:pt x="2093" y="107"/>
                </a:cubicBezTo>
                <a:close/>
                <a:moveTo>
                  <a:pt x="2073" y="106"/>
                </a:moveTo>
                <a:cubicBezTo>
                  <a:pt x="2073" y="106"/>
                  <a:pt x="2073" y="106"/>
                  <a:pt x="2073" y="106"/>
                </a:cubicBezTo>
                <a:cubicBezTo>
                  <a:pt x="2069" y="106"/>
                  <a:pt x="2069" y="106"/>
                  <a:pt x="2069" y="106"/>
                </a:cubicBezTo>
                <a:cubicBezTo>
                  <a:pt x="2066" y="106"/>
                  <a:pt x="2063" y="103"/>
                  <a:pt x="2063" y="100"/>
                </a:cubicBezTo>
                <a:cubicBezTo>
                  <a:pt x="2064" y="97"/>
                  <a:pt x="2066" y="94"/>
                  <a:pt x="2070" y="94"/>
                </a:cubicBezTo>
                <a:cubicBezTo>
                  <a:pt x="2074" y="94"/>
                  <a:pt x="2074" y="94"/>
                  <a:pt x="2074" y="94"/>
                </a:cubicBezTo>
                <a:cubicBezTo>
                  <a:pt x="2077" y="94"/>
                  <a:pt x="2080" y="97"/>
                  <a:pt x="2079" y="100"/>
                </a:cubicBezTo>
                <a:cubicBezTo>
                  <a:pt x="2079" y="104"/>
                  <a:pt x="2077" y="106"/>
                  <a:pt x="2073" y="106"/>
                </a:cubicBezTo>
                <a:close/>
                <a:moveTo>
                  <a:pt x="2053" y="105"/>
                </a:moveTo>
                <a:cubicBezTo>
                  <a:pt x="2053" y="105"/>
                  <a:pt x="2053" y="105"/>
                  <a:pt x="2053" y="105"/>
                </a:cubicBezTo>
                <a:cubicBezTo>
                  <a:pt x="2049" y="105"/>
                  <a:pt x="2049" y="105"/>
                  <a:pt x="2049" y="105"/>
                </a:cubicBezTo>
                <a:cubicBezTo>
                  <a:pt x="2046" y="105"/>
                  <a:pt x="2043" y="102"/>
                  <a:pt x="2043" y="99"/>
                </a:cubicBezTo>
                <a:cubicBezTo>
                  <a:pt x="2044" y="96"/>
                  <a:pt x="2046" y="93"/>
                  <a:pt x="2050" y="93"/>
                </a:cubicBezTo>
                <a:cubicBezTo>
                  <a:pt x="2054" y="93"/>
                  <a:pt x="2054" y="93"/>
                  <a:pt x="2054" y="93"/>
                </a:cubicBezTo>
                <a:cubicBezTo>
                  <a:pt x="2057" y="94"/>
                  <a:pt x="2060" y="96"/>
                  <a:pt x="2059" y="100"/>
                </a:cubicBezTo>
                <a:cubicBezTo>
                  <a:pt x="2059" y="103"/>
                  <a:pt x="2057" y="105"/>
                  <a:pt x="2053" y="105"/>
                </a:cubicBezTo>
                <a:close/>
                <a:moveTo>
                  <a:pt x="2033" y="105"/>
                </a:moveTo>
                <a:cubicBezTo>
                  <a:pt x="2033" y="105"/>
                  <a:pt x="2033" y="105"/>
                  <a:pt x="2033" y="105"/>
                </a:cubicBezTo>
                <a:cubicBezTo>
                  <a:pt x="2029" y="104"/>
                  <a:pt x="2029" y="104"/>
                  <a:pt x="2029" y="104"/>
                </a:cubicBezTo>
                <a:cubicBezTo>
                  <a:pt x="2026" y="104"/>
                  <a:pt x="2023" y="101"/>
                  <a:pt x="2023" y="98"/>
                </a:cubicBezTo>
                <a:cubicBezTo>
                  <a:pt x="2024" y="95"/>
                  <a:pt x="2026" y="92"/>
                  <a:pt x="2030" y="92"/>
                </a:cubicBezTo>
                <a:cubicBezTo>
                  <a:pt x="2034" y="93"/>
                  <a:pt x="2034" y="93"/>
                  <a:pt x="2034" y="93"/>
                </a:cubicBezTo>
                <a:cubicBezTo>
                  <a:pt x="2037" y="93"/>
                  <a:pt x="2040" y="96"/>
                  <a:pt x="2039" y="99"/>
                </a:cubicBezTo>
                <a:cubicBezTo>
                  <a:pt x="2039" y="102"/>
                  <a:pt x="2037" y="105"/>
                  <a:pt x="2033" y="105"/>
                </a:cubicBezTo>
                <a:close/>
                <a:moveTo>
                  <a:pt x="2014" y="104"/>
                </a:moveTo>
                <a:cubicBezTo>
                  <a:pt x="2013" y="104"/>
                  <a:pt x="2013" y="104"/>
                  <a:pt x="2013" y="104"/>
                </a:cubicBezTo>
                <a:cubicBezTo>
                  <a:pt x="2009" y="103"/>
                  <a:pt x="2009" y="103"/>
                  <a:pt x="2009" y="103"/>
                </a:cubicBezTo>
                <a:cubicBezTo>
                  <a:pt x="2006" y="103"/>
                  <a:pt x="2003" y="101"/>
                  <a:pt x="2004" y="97"/>
                </a:cubicBezTo>
                <a:cubicBezTo>
                  <a:pt x="2004" y="94"/>
                  <a:pt x="2007" y="91"/>
                  <a:pt x="2010" y="92"/>
                </a:cubicBezTo>
                <a:cubicBezTo>
                  <a:pt x="2014" y="92"/>
                  <a:pt x="2014" y="92"/>
                  <a:pt x="2014" y="92"/>
                </a:cubicBezTo>
                <a:cubicBezTo>
                  <a:pt x="2017" y="92"/>
                  <a:pt x="2020" y="95"/>
                  <a:pt x="2019" y="98"/>
                </a:cubicBezTo>
                <a:cubicBezTo>
                  <a:pt x="2019" y="101"/>
                  <a:pt x="2017" y="104"/>
                  <a:pt x="2014" y="104"/>
                </a:cubicBezTo>
                <a:close/>
                <a:moveTo>
                  <a:pt x="349" y="103"/>
                </a:moveTo>
                <a:cubicBezTo>
                  <a:pt x="347" y="103"/>
                  <a:pt x="344" y="101"/>
                  <a:pt x="343" y="99"/>
                </a:cubicBezTo>
                <a:cubicBezTo>
                  <a:pt x="342" y="96"/>
                  <a:pt x="344" y="92"/>
                  <a:pt x="347" y="91"/>
                </a:cubicBezTo>
                <a:cubicBezTo>
                  <a:pt x="351" y="90"/>
                  <a:pt x="351" y="90"/>
                  <a:pt x="351" y="90"/>
                </a:cubicBezTo>
                <a:cubicBezTo>
                  <a:pt x="354" y="89"/>
                  <a:pt x="357" y="90"/>
                  <a:pt x="358" y="93"/>
                </a:cubicBezTo>
                <a:cubicBezTo>
                  <a:pt x="360" y="96"/>
                  <a:pt x="358" y="100"/>
                  <a:pt x="355" y="101"/>
                </a:cubicBezTo>
                <a:cubicBezTo>
                  <a:pt x="351" y="102"/>
                  <a:pt x="351" y="102"/>
                  <a:pt x="351" y="102"/>
                </a:cubicBezTo>
                <a:cubicBezTo>
                  <a:pt x="350" y="103"/>
                  <a:pt x="350" y="103"/>
                  <a:pt x="349" y="103"/>
                </a:cubicBezTo>
                <a:close/>
                <a:moveTo>
                  <a:pt x="1994" y="103"/>
                </a:moveTo>
                <a:cubicBezTo>
                  <a:pt x="1993" y="103"/>
                  <a:pt x="1993" y="103"/>
                  <a:pt x="1993" y="103"/>
                </a:cubicBezTo>
                <a:cubicBezTo>
                  <a:pt x="1989" y="102"/>
                  <a:pt x="1989" y="102"/>
                  <a:pt x="1989" y="102"/>
                </a:cubicBezTo>
                <a:cubicBezTo>
                  <a:pt x="1986" y="102"/>
                  <a:pt x="1983" y="99"/>
                  <a:pt x="1984" y="96"/>
                </a:cubicBezTo>
                <a:cubicBezTo>
                  <a:pt x="1984" y="93"/>
                  <a:pt x="1986" y="90"/>
                  <a:pt x="1990" y="90"/>
                </a:cubicBezTo>
                <a:cubicBezTo>
                  <a:pt x="1994" y="91"/>
                  <a:pt x="1994" y="91"/>
                  <a:pt x="1994" y="91"/>
                </a:cubicBezTo>
                <a:cubicBezTo>
                  <a:pt x="1997" y="91"/>
                  <a:pt x="2000" y="94"/>
                  <a:pt x="2000" y="97"/>
                </a:cubicBezTo>
                <a:cubicBezTo>
                  <a:pt x="1999" y="100"/>
                  <a:pt x="1997" y="103"/>
                  <a:pt x="1994" y="103"/>
                </a:cubicBezTo>
                <a:close/>
                <a:moveTo>
                  <a:pt x="1974" y="102"/>
                </a:moveTo>
                <a:cubicBezTo>
                  <a:pt x="1973" y="102"/>
                  <a:pt x="1973" y="102"/>
                  <a:pt x="1973" y="102"/>
                </a:cubicBezTo>
                <a:cubicBezTo>
                  <a:pt x="1969" y="101"/>
                  <a:pt x="1969" y="101"/>
                  <a:pt x="1969" y="101"/>
                </a:cubicBezTo>
                <a:cubicBezTo>
                  <a:pt x="1966" y="101"/>
                  <a:pt x="1963" y="98"/>
                  <a:pt x="1964" y="95"/>
                </a:cubicBezTo>
                <a:cubicBezTo>
                  <a:pt x="1964" y="92"/>
                  <a:pt x="1967" y="89"/>
                  <a:pt x="1970" y="89"/>
                </a:cubicBezTo>
                <a:cubicBezTo>
                  <a:pt x="1974" y="90"/>
                  <a:pt x="1974" y="90"/>
                  <a:pt x="1974" y="90"/>
                </a:cubicBezTo>
                <a:cubicBezTo>
                  <a:pt x="1977" y="90"/>
                  <a:pt x="1980" y="93"/>
                  <a:pt x="1980" y="96"/>
                </a:cubicBezTo>
                <a:cubicBezTo>
                  <a:pt x="1979" y="99"/>
                  <a:pt x="1977" y="102"/>
                  <a:pt x="1974" y="102"/>
                </a:cubicBezTo>
                <a:close/>
                <a:moveTo>
                  <a:pt x="1954" y="100"/>
                </a:moveTo>
                <a:cubicBezTo>
                  <a:pt x="1953" y="100"/>
                  <a:pt x="1953" y="100"/>
                  <a:pt x="1953" y="100"/>
                </a:cubicBezTo>
                <a:cubicBezTo>
                  <a:pt x="1949" y="100"/>
                  <a:pt x="1949" y="100"/>
                  <a:pt x="1949" y="100"/>
                </a:cubicBezTo>
                <a:cubicBezTo>
                  <a:pt x="1946" y="100"/>
                  <a:pt x="1943" y="97"/>
                  <a:pt x="1944" y="94"/>
                </a:cubicBezTo>
                <a:cubicBezTo>
                  <a:pt x="1944" y="91"/>
                  <a:pt x="1947" y="88"/>
                  <a:pt x="1950" y="88"/>
                </a:cubicBezTo>
                <a:cubicBezTo>
                  <a:pt x="1954" y="88"/>
                  <a:pt x="1954" y="88"/>
                  <a:pt x="1954" y="88"/>
                </a:cubicBezTo>
                <a:cubicBezTo>
                  <a:pt x="1957" y="89"/>
                  <a:pt x="1960" y="92"/>
                  <a:pt x="1960" y="95"/>
                </a:cubicBezTo>
                <a:cubicBezTo>
                  <a:pt x="1959" y="98"/>
                  <a:pt x="1957" y="100"/>
                  <a:pt x="1954" y="100"/>
                </a:cubicBezTo>
                <a:close/>
                <a:moveTo>
                  <a:pt x="1934" y="99"/>
                </a:moveTo>
                <a:cubicBezTo>
                  <a:pt x="1934" y="99"/>
                  <a:pt x="1933" y="99"/>
                  <a:pt x="1933" y="99"/>
                </a:cubicBezTo>
                <a:cubicBezTo>
                  <a:pt x="1929" y="99"/>
                  <a:pt x="1929" y="99"/>
                  <a:pt x="1929" y="99"/>
                </a:cubicBezTo>
                <a:cubicBezTo>
                  <a:pt x="1926" y="99"/>
                  <a:pt x="1923" y="96"/>
                  <a:pt x="1924" y="93"/>
                </a:cubicBezTo>
                <a:cubicBezTo>
                  <a:pt x="1924" y="89"/>
                  <a:pt x="1927" y="87"/>
                  <a:pt x="1930" y="87"/>
                </a:cubicBezTo>
                <a:cubicBezTo>
                  <a:pt x="1934" y="87"/>
                  <a:pt x="1934" y="87"/>
                  <a:pt x="1934" y="87"/>
                </a:cubicBezTo>
                <a:cubicBezTo>
                  <a:pt x="1937" y="88"/>
                  <a:pt x="1940" y="90"/>
                  <a:pt x="1940" y="94"/>
                </a:cubicBezTo>
                <a:cubicBezTo>
                  <a:pt x="1939" y="97"/>
                  <a:pt x="1937" y="99"/>
                  <a:pt x="1934" y="99"/>
                </a:cubicBezTo>
                <a:close/>
                <a:moveTo>
                  <a:pt x="1914" y="98"/>
                </a:moveTo>
                <a:cubicBezTo>
                  <a:pt x="1914" y="98"/>
                  <a:pt x="1913" y="98"/>
                  <a:pt x="1913" y="98"/>
                </a:cubicBezTo>
                <a:cubicBezTo>
                  <a:pt x="1909" y="98"/>
                  <a:pt x="1909" y="98"/>
                  <a:pt x="1909" y="98"/>
                </a:cubicBezTo>
                <a:cubicBezTo>
                  <a:pt x="1906" y="98"/>
                  <a:pt x="1903" y="95"/>
                  <a:pt x="1904" y="91"/>
                </a:cubicBezTo>
                <a:cubicBezTo>
                  <a:pt x="1904" y="88"/>
                  <a:pt x="1907" y="86"/>
                  <a:pt x="1910" y="86"/>
                </a:cubicBezTo>
                <a:cubicBezTo>
                  <a:pt x="1914" y="86"/>
                  <a:pt x="1914" y="86"/>
                  <a:pt x="1914" y="86"/>
                </a:cubicBezTo>
                <a:cubicBezTo>
                  <a:pt x="1917" y="86"/>
                  <a:pt x="1920" y="89"/>
                  <a:pt x="1920" y="92"/>
                </a:cubicBezTo>
                <a:cubicBezTo>
                  <a:pt x="1919" y="96"/>
                  <a:pt x="1917" y="98"/>
                  <a:pt x="1914" y="98"/>
                </a:cubicBezTo>
                <a:close/>
                <a:moveTo>
                  <a:pt x="1894" y="97"/>
                </a:moveTo>
                <a:cubicBezTo>
                  <a:pt x="1894" y="97"/>
                  <a:pt x="1893" y="97"/>
                  <a:pt x="1893" y="97"/>
                </a:cubicBezTo>
                <a:cubicBezTo>
                  <a:pt x="1889" y="97"/>
                  <a:pt x="1889" y="97"/>
                  <a:pt x="1889" y="97"/>
                </a:cubicBezTo>
                <a:cubicBezTo>
                  <a:pt x="1886" y="96"/>
                  <a:pt x="1884" y="93"/>
                  <a:pt x="1884" y="90"/>
                </a:cubicBezTo>
                <a:cubicBezTo>
                  <a:pt x="1884" y="87"/>
                  <a:pt x="1887" y="84"/>
                  <a:pt x="1890" y="85"/>
                </a:cubicBezTo>
                <a:cubicBezTo>
                  <a:pt x="1894" y="85"/>
                  <a:pt x="1894" y="85"/>
                  <a:pt x="1894" y="85"/>
                </a:cubicBezTo>
                <a:cubicBezTo>
                  <a:pt x="1897" y="85"/>
                  <a:pt x="1900" y="88"/>
                  <a:pt x="1900" y="91"/>
                </a:cubicBezTo>
                <a:cubicBezTo>
                  <a:pt x="1899" y="94"/>
                  <a:pt x="1897" y="97"/>
                  <a:pt x="1894" y="97"/>
                </a:cubicBezTo>
                <a:close/>
                <a:moveTo>
                  <a:pt x="368" y="96"/>
                </a:moveTo>
                <a:cubicBezTo>
                  <a:pt x="365" y="96"/>
                  <a:pt x="363" y="94"/>
                  <a:pt x="362" y="92"/>
                </a:cubicBezTo>
                <a:cubicBezTo>
                  <a:pt x="361" y="89"/>
                  <a:pt x="363" y="85"/>
                  <a:pt x="366" y="84"/>
                </a:cubicBezTo>
                <a:cubicBezTo>
                  <a:pt x="370" y="83"/>
                  <a:pt x="370" y="83"/>
                  <a:pt x="370" y="83"/>
                </a:cubicBezTo>
                <a:cubicBezTo>
                  <a:pt x="373" y="82"/>
                  <a:pt x="376" y="84"/>
                  <a:pt x="377" y="87"/>
                </a:cubicBezTo>
                <a:cubicBezTo>
                  <a:pt x="378" y="90"/>
                  <a:pt x="377" y="93"/>
                  <a:pt x="374" y="94"/>
                </a:cubicBezTo>
                <a:cubicBezTo>
                  <a:pt x="370" y="96"/>
                  <a:pt x="370" y="96"/>
                  <a:pt x="370" y="96"/>
                </a:cubicBezTo>
                <a:cubicBezTo>
                  <a:pt x="369" y="96"/>
                  <a:pt x="369" y="96"/>
                  <a:pt x="368" y="96"/>
                </a:cubicBezTo>
                <a:close/>
                <a:moveTo>
                  <a:pt x="1874" y="95"/>
                </a:moveTo>
                <a:cubicBezTo>
                  <a:pt x="1874" y="95"/>
                  <a:pt x="1874" y="95"/>
                  <a:pt x="1873" y="95"/>
                </a:cubicBezTo>
                <a:cubicBezTo>
                  <a:pt x="1869" y="95"/>
                  <a:pt x="1869" y="95"/>
                  <a:pt x="1869" y="95"/>
                </a:cubicBezTo>
                <a:cubicBezTo>
                  <a:pt x="1866" y="95"/>
                  <a:pt x="1864" y="92"/>
                  <a:pt x="1864" y="89"/>
                </a:cubicBezTo>
                <a:cubicBezTo>
                  <a:pt x="1864" y="85"/>
                  <a:pt x="1867" y="83"/>
                  <a:pt x="1870" y="83"/>
                </a:cubicBezTo>
                <a:cubicBezTo>
                  <a:pt x="1874" y="83"/>
                  <a:pt x="1874" y="83"/>
                  <a:pt x="1874" y="83"/>
                </a:cubicBezTo>
                <a:cubicBezTo>
                  <a:pt x="1877" y="84"/>
                  <a:pt x="1880" y="87"/>
                  <a:pt x="1880" y="90"/>
                </a:cubicBezTo>
                <a:cubicBezTo>
                  <a:pt x="1880" y="93"/>
                  <a:pt x="1877" y="95"/>
                  <a:pt x="1874" y="95"/>
                </a:cubicBezTo>
                <a:close/>
                <a:moveTo>
                  <a:pt x="1854" y="94"/>
                </a:moveTo>
                <a:cubicBezTo>
                  <a:pt x="1854" y="94"/>
                  <a:pt x="1854" y="94"/>
                  <a:pt x="1853" y="94"/>
                </a:cubicBezTo>
                <a:cubicBezTo>
                  <a:pt x="1849" y="94"/>
                  <a:pt x="1849" y="94"/>
                  <a:pt x="1849" y="94"/>
                </a:cubicBezTo>
                <a:cubicBezTo>
                  <a:pt x="1846" y="94"/>
                  <a:pt x="1844" y="91"/>
                  <a:pt x="1844" y="87"/>
                </a:cubicBezTo>
                <a:cubicBezTo>
                  <a:pt x="1844" y="84"/>
                  <a:pt x="1847" y="82"/>
                  <a:pt x="1850" y="82"/>
                </a:cubicBezTo>
                <a:cubicBezTo>
                  <a:pt x="1854" y="82"/>
                  <a:pt x="1854" y="82"/>
                  <a:pt x="1854" y="82"/>
                </a:cubicBezTo>
                <a:cubicBezTo>
                  <a:pt x="1858" y="82"/>
                  <a:pt x="1860" y="85"/>
                  <a:pt x="1860" y="89"/>
                </a:cubicBezTo>
                <a:cubicBezTo>
                  <a:pt x="1860" y="92"/>
                  <a:pt x="1857" y="94"/>
                  <a:pt x="1854" y="94"/>
                </a:cubicBezTo>
                <a:close/>
                <a:moveTo>
                  <a:pt x="1834" y="93"/>
                </a:moveTo>
                <a:cubicBezTo>
                  <a:pt x="1834" y="93"/>
                  <a:pt x="1834" y="93"/>
                  <a:pt x="1833" y="93"/>
                </a:cubicBezTo>
                <a:cubicBezTo>
                  <a:pt x="1829" y="92"/>
                  <a:pt x="1829" y="92"/>
                  <a:pt x="1829" y="92"/>
                </a:cubicBezTo>
                <a:cubicBezTo>
                  <a:pt x="1826" y="92"/>
                  <a:pt x="1824" y="89"/>
                  <a:pt x="1824" y="86"/>
                </a:cubicBezTo>
                <a:cubicBezTo>
                  <a:pt x="1824" y="83"/>
                  <a:pt x="1827" y="80"/>
                  <a:pt x="1830" y="80"/>
                </a:cubicBezTo>
                <a:cubicBezTo>
                  <a:pt x="1834" y="81"/>
                  <a:pt x="1834" y="81"/>
                  <a:pt x="1834" y="81"/>
                </a:cubicBezTo>
                <a:cubicBezTo>
                  <a:pt x="1838" y="81"/>
                  <a:pt x="1840" y="84"/>
                  <a:pt x="1840" y="87"/>
                </a:cubicBezTo>
                <a:cubicBezTo>
                  <a:pt x="1840" y="90"/>
                  <a:pt x="1837" y="93"/>
                  <a:pt x="1834" y="93"/>
                </a:cubicBezTo>
                <a:close/>
                <a:moveTo>
                  <a:pt x="1814" y="91"/>
                </a:moveTo>
                <a:cubicBezTo>
                  <a:pt x="1814" y="91"/>
                  <a:pt x="1814" y="91"/>
                  <a:pt x="1814" y="91"/>
                </a:cubicBezTo>
                <a:cubicBezTo>
                  <a:pt x="1810" y="91"/>
                  <a:pt x="1810" y="91"/>
                  <a:pt x="1810" y="91"/>
                </a:cubicBezTo>
                <a:cubicBezTo>
                  <a:pt x="1806" y="91"/>
                  <a:pt x="1804" y="88"/>
                  <a:pt x="1804" y="85"/>
                </a:cubicBezTo>
                <a:cubicBezTo>
                  <a:pt x="1804" y="81"/>
                  <a:pt x="1807" y="79"/>
                  <a:pt x="1810" y="79"/>
                </a:cubicBezTo>
                <a:cubicBezTo>
                  <a:pt x="1814" y="79"/>
                  <a:pt x="1814" y="79"/>
                  <a:pt x="1814" y="79"/>
                </a:cubicBezTo>
                <a:cubicBezTo>
                  <a:pt x="1818" y="80"/>
                  <a:pt x="1820" y="82"/>
                  <a:pt x="1820" y="86"/>
                </a:cubicBezTo>
                <a:cubicBezTo>
                  <a:pt x="1820" y="89"/>
                  <a:pt x="1817" y="91"/>
                  <a:pt x="1814" y="91"/>
                </a:cubicBezTo>
                <a:close/>
                <a:moveTo>
                  <a:pt x="1794" y="90"/>
                </a:moveTo>
                <a:cubicBezTo>
                  <a:pt x="1794" y="90"/>
                  <a:pt x="1794" y="90"/>
                  <a:pt x="1794" y="90"/>
                </a:cubicBezTo>
                <a:cubicBezTo>
                  <a:pt x="1790" y="90"/>
                  <a:pt x="1790" y="90"/>
                  <a:pt x="1790" y="90"/>
                </a:cubicBezTo>
                <a:cubicBezTo>
                  <a:pt x="1786" y="89"/>
                  <a:pt x="1784" y="87"/>
                  <a:pt x="1784" y="83"/>
                </a:cubicBezTo>
                <a:cubicBezTo>
                  <a:pt x="1784" y="80"/>
                  <a:pt x="1787" y="77"/>
                  <a:pt x="1790" y="78"/>
                </a:cubicBezTo>
                <a:cubicBezTo>
                  <a:pt x="1794" y="78"/>
                  <a:pt x="1794" y="78"/>
                  <a:pt x="1794" y="78"/>
                </a:cubicBezTo>
                <a:cubicBezTo>
                  <a:pt x="1798" y="78"/>
                  <a:pt x="1800" y="81"/>
                  <a:pt x="1800" y="84"/>
                </a:cubicBezTo>
                <a:cubicBezTo>
                  <a:pt x="1800" y="88"/>
                  <a:pt x="1797" y="90"/>
                  <a:pt x="1794" y="90"/>
                </a:cubicBezTo>
                <a:close/>
                <a:moveTo>
                  <a:pt x="387" y="89"/>
                </a:moveTo>
                <a:cubicBezTo>
                  <a:pt x="384" y="89"/>
                  <a:pt x="382" y="88"/>
                  <a:pt x="381" y="85"/>
                </a:cubicBezTo>
                <a:cubicBezTo>
                  <a:pt x="380" y="82"/>
                  <a:pt x="382" y="79"/>
                  <a:pt x="385" y="78"/>
                </a:cubicBezTo>
                <a:cubicBezTo>
                  <a:pt x="389" y="76"/>
                  <a:pt x="389" y="76"/>
                  <a:pt x="389" y="76"/>
                </a:cubicBezTo>
                <a:cubicBezTo>
                  <a:pt x="392" y="75"/>
                  <a:pt x="395" y="77"/>
                  <a:pt x="396" y="80"/>
                </a:cubicBezTo>
                <a:cubicBezTo>
                  <a:pt x="397" y="83"/>
                  <a:pt x="396" y="87"/>
                  <a:pt x="392" y="88"/>
                </a:cubicBezTo>
                <a:cubicBezTo>
                  <a:pt x="389" y="89"/>
                  <a:pt x="389" y="89"/>
                  <a:pt x="389" y="89"/>
                </a:cubicBezTo>
                <a:cubicBezTo>
                  <a:pt x="388" y="89"/>
                  <a:pt x="387" y="89"/>
                  <a:pt x="387" y="89"/>
                </a:cubicBezTo>
                <a:close/>
                <a:moveTo>
                  <a:pt x="1774" y="89"/>
                </a:moveTo>
                <a:cubicBezTo>
                  <a:pt x="1774" y="89"/>
                  <a:pt x="1774" y="89"/>
                  <a:pt x="1774" y="89"/>
                </a:cubicBezTo>
                <a:cubicBezTo>
                  <a:pt x="1770" y="88"/>
                  <a:pt x="1770" y="88"/>
                  <a:pt x="1770" y="88"/>
                </a:cubicBezTo>
                <a:cubicBezTo>
                  <a:pt x="1766" y="88"/>
                  <a:pt x="1764" y="85"/>
                  <a:pt x="1764" y="82"/>
                </a:cubicBezTo>
                <a:cubicBezTo>
                  <a:pt x="1764" y="79"/>
                  <a:pt x="1767" y="76"/>
                  <a:pt x="1770" y="76"/>
                </a:cubicBezTo>
                <a:cubicBezTo>
                  <a:pt x="1774" y="77"/>
                  <a:pt x="1774" y="77"/>
                  <a:pt x="1774" y="77"/>
                </a:cubicBezTo>
                <a:cubicBezTo>
                  <a:pt x="1778" y="77"/>
                  <a:pt x="1780" y="80"/>
                  <a:pt x="1780" y="83"/>
                </a:cubicBezTo>
                <a:cubicBezTo>
                  <a:pt x="1780" y="86"/>
                  <a:pt x="1777" y="89"/>
                  <a:pt x="1774" y="89"/>
                </a:cubicBezTo>
                <a:close/>
                <a:moveTo>
                  <a:pt x="1754" y="87"/>
                </a:moveTo>
                <a:cubicBezTo>
                  <a:pt x="1754" y="87"/>
                  <a:pt x="1754" y="87"/>
                  <a:pt x="1754" y="87"/>
                </a:cubicBezTo>
                <a:cubicBezTo>
                  <a:pt x="1750" y="87"/>
                  <a:pt x="1750" y="87"/>
                  <a:pt x="1750" y="87"/>
                </a:cubicBezTo>
                <a:cubicBezTo>
                  <a:pt x="1746" y="87"/>
                  <a:pt x="1744" y="84"/>
                  <a:pt x="1744" y="81"/>
                </a:cubicBezTo>
                <a:cubicBezTo>
                  <a:pt x="1744" y="77"/>
                  <a:pt x="1747" y="75"/>
                  <a:pt x="1750" y="75"/>
                </a:cubicBezTo>
                <a:cubicBezTo>
                  <a:pt x="1754" y="75"/>
                  <a:pt x="1754" y="75"/>
                  <a:pt x="1754" y="75"/>
                </a:cubicBezTo>
                <a:cubicBezTo>
                  <a:pt x="1758" y="75"/>
                  <a:pt x="1760" y="78"/>
                  <a:pt x="1760" y="82"/>
                </a:cubicBezTo>
                <a:cubicBezTo>
                  <a:pt x="1760" y="85"/>
                  <a:pt x="1757" y="87"/>
                  <a:pt x="1754" y="87"/>
                </a:cubicBezTo>
                <a:close/>
                <a:moveTo>
                  <a:pt x="1734" y="86"/>
                </a:moveTo>
                <a:cubicBezTo>
                  <a:pt x="1734" y="86"/>
                  <a:pt x="1734" y="86"/>
                  <a:pt x="1734" y="86"/>
                </a:cubicBezTo>
                <a:cubicBezTo>
                  <a:pt x="1730" y="86"/>
                  <a:pt x="1730" y="86"/>
                  <a:pt x="1730" y="86"/>
                </a:cubicBezTo>
                <a:cubicBezTo>
                  <a:pt x="1726" y="85"/>
                  <a:pt x="1724" y="83"/>
                  <a:pt x="1724" y="79"/>
                </a:cubicBezTo>
                <a:cubicBezTo>
                  <a:pt x="1724" y="76"/>
                  <a:pt x="1727" y="73"/>
                  <a:pt x="1731" y="74"/>
                </a:cubicBezTo>
                <a:cubicBezTo>
                  <a:pt x="1735" y="74"/>
                  <a:pt x="1735" y="74"/>
                  <a:pt x="1735" y="74"/>
                </a:cubicBezTo>
                <a:cubicBezTo>
                  <a:pt x="1738" y="74"/>
                  <a:pt x="1740" y="77"/>
                  <a:pt x="1740" y="80"/>
                </a:cubicBezTo>
                <a:cubicBezTo>
                  <a:pt x="1740" y="83"/>
                  <a:pt x="1737" y="86"/>
                  <a:pt x="1734" y="86"/>
                </a:cubicBezTo>
                <a:close/>
                <a:moveTo>
                  <a:pt x="1714" y="85"/>
                </a:moveTo>
                <a:cubicBezTo>
                  <a:pt x="1714" y="85"/>
                  <a:pt x="1714" y="85"/>
                  <a:pt x="1714" y="85"/>
                </a:cubicBezTo>
                <a:cubicBezTo>
                  <a:pt x="1710" y="84"/>
                  <a:pt x="1710" y="84"/>
                  <a:pt x="1710" y="84"/>
                </a:cubicBezTo>
                <a:cubicBezTo>
                  <a:pt x="1706" y="84"/>
                  <a:pt x="1704" y="81"/>
                  <a:pt x="1704" y="78"/>
                </a:cubicBezTo>
                <a:cubicBezTo>
                  <a:pt x="1704" y="75"/>
                  <a:pt x="1707" y="72"/>
                  <a:pt x="1711" y="72"/>
                </a:cubicBezTo>
                <a:cubicBezTo>
                  <a:pt x="1715" y="73"/>
                  <a:pt x="1715" y="73"/>
                  <a:pt x="1715" y="73"/>
                </a:cubicBezTo>
                <a:cubicBezTo>
                  <a:pt x="1718" y="73"/>
                  <a:pt x="1720" y="76"/>
                  <a:pt x="1720" y="79"/>
                </a:cubicBezTo>
                <a:cubicBezTo>
                  <a:pt x="1720" y="82"/>
                  <a:pt x="1717" y="85"/>
                  <a:pt x="1714" y="85"/>
                </a:cubicBezTo>
                <a:close/>
                <a:moveTo>
                  <a:pt x="1694" y="83"/>
                </a:moveTo>
                <a:cubicBezTo>
                  <a:pt x="1694" y="83"/>
                  <a:pt x="1694" y="83"/>
                  <a:pt x="1694" y="83"/>
                </a:cubicBezTo>
                <a:cubicBezTo>
                  <a:pt x="1690" y="83"/>
                  <a:pt x="1690" y="83"/>
                  <a:pt x="1690" y="83"/>
                </a:cubicBezTo>
                <a:cubicBezTo>
                  <a:pt x="1687" y="83"/>
                  <a:pt x="1684" y="80"/>
                  <a:pt x="1684" y="77"/>
                </a:cubicBezTo>
                <a:cubicBezTo>
                  <a:pt x="1684" y="73"/>
                  <a:pt x="1687" y="71"/>
                  <a:pt x="1691" y="71"/>
                </a:cubicBezTo>
                <a:cubicBezTo>
                  <a:pt x="1695" y="71"/>
                  <a:pt x="1695" y="71"/>
                  <a:pt x="1695" y="71"/>
                </a:cubicBezTo>
                <a:cubicBezTo>
                  <a:pt x="1698" y="71"/>
                  <a:pt x="1700" y="74"/>
                  <a:pt x="1700" y="78"/>
                </a:cubicBezTo>
                <a:cubicBezTo>
                  <a:pt x="1700" y="81"/>
                  <a:pt x="1697" y="83"/>
                  <a:pt x="1694" y="83"/>
                </a:cubicBezTo>
                <a:close/>
                <a:moveTo>
                  <a:pt x="406" y="83"/>
                </a:moveTo>
                <a:cubicBezTo>
                  <a:pt x="403" y="83"/>
                  <a:pt x="401" y="81"/>
                  <a:pt x="400" y="79"/>
                </a:cubicBezTo>
                <a:cubicBezTo>
                  <a:pt x="399" y="76"/>
                  <a:pt x="401" y="72"/>
                  <a:pt x="404" y="71"/>
                </a:cubicBezTo>
                <a:cubicBezTo>
                  <a:pt x="407" y="70"/>
                  <a:pt x="407" y="70"/>
                  <a:pt x="407" y="70"/>
                </a:cubicBezTo>
                <a:cubicBezTo>
                  <a:pt x="411" y="69"/>
                  <a:pt x="414" y="71"/>
                  <a:pt x="415" y="74"/>
                </a:cubicBezTo>
                <a:cubicBezTo>
                  <a:pt x="416" y="77"/>
                  <a:pt x="414" y="80"/>
                  <a:pt x="411" y="81"/>
                </a:cubicBezTo>
                <a:cubicBezTo>
                  <a:pt x="408" y="83"/>
                  <a:pt x="408" y="83"/>
                  <a:pt x="408" y="83"/>
                </a:cubicBezTo>
                <a:cubicBezTo>
                  <a:pt x="407" y="83"/>
                  <a:pt x="406" y="83"/>
                  <a:pt x="406" y="83"/>
                </a:cubicBezTo>
                <a:close/>
                <a:moveTo>
                  <a:pt x="1674" y="82"/>
                </a:moveTo>
                <a:cubicBezTo>
                  <a:pt x="1674" y="82"/>
                  <a:pt x="1674" y="82"/>
                  <a:pt x="1674" y="82"/>
                </a:cubicBezTo>
                <a:cubicBezTo>
                  <a:pt x="1670" y="82"/>
                  <a:pt x="1670" y="82"/>
                  <a:pt x="1670" y="82"/>
                </a:cubicBezTo>
                <a:cubicBezTo>
                  <a:pt x="1667" y="82"/>
                  <a:pt x="1664" y="79"/>
                  <a:pt x="1664" y="75"/>
                </a:cubicBezTo>
                <a:cubicBezTo>
                  <a:pt x="1664" y="72"/>
                  <a:pt x="1667" y="70"/>
                  <a:pt x="1671" y="70"/>
                </a:cubicBezTo>
                <a:cubicBezTo>
                  <a:pt x="1675" y="70"/>
                  <a:pt x="1675" y="70"/>
                  <a:pt x="1675" y="70"/>
                </a:cubicBezTo>
                <a:cubicBezTo>
                  <a:pt x="1678" y="70"/>
                  <a:pt x="1680" y="73"/>
                  <a:pt x="1680" y="76"/>
                </a:cubicBezTo>
                <a:cubicBezTo>
                  <a:pt x="1680" y="80"/>
                  <a:pt x="1677" y="82"/>
                  <a:pt x="1674" y="82"/>
                </a:cubicBezTo>
                <a:close/>
                <a:moveTo>
                  <a:pt x="1654" y="81"/>
                </a:moveTo>
                <a:cubicBezTo>
                  <a:pt x="1654" y="81"/>
                  <a:pt x="1654" y="81"/>
                  <a:pt x="1654" y="81"/>
                </a:cubicBezTo>
                <a:cubicBezTo>
                  <a:pt x="1650" y="81"/>
                  <a:pt x="1650" y="81"/>
                  <a:pt x="1650" y="81"/>
                </a:cubicBezTo>
                <a:cubicBezTo>
                  <a:pt x="1647" y="80"/>
                  <a:pt x="1644" y="77"/>
                  <a:pt x="1644" y="74"/>
                </a:cubicBezTo>
                <a:cubicBezTo>
                  <a:pt x="1644" y="71"/>
                  <a:pt x="1647" y="68"/>
                  <a:pt x="1651" y="69"/>
                </a:cubicBezTo>
                <a:cubicBezTo>
                  <a:pt x="1655" y="69"/>
                  <a:pt x="1655" y="69"/>
                  <a:pt x="1655" y="69"/>
                </a:cubicBezTo>
                <a:cubicBezTo>
                  <a:pt x="1658" y="69"/>
                  <a:pt x="1660" y="72"/>
                  <a:pt x="1660" y="75"/>
                </a:cubicBezTo>
                <a:cubicBezTo>
                  <a:pt x="1660" y="78"/>
                  <a:pt x="1657" y="81"/>
                  <a:pt x="1654" y="81"/>
                </a:cubicBezTo>
                <a:close/>
                <a:moveTo>
                  <a:pt x="1634" y="80"/>
                </a:moveTo>
                <a:cubicBezTo>
                  <a:pt x="1634" y="80"/>
                  <a:pt x="1634" y="80"/>
                  <a:pt x="1634" y="80"/>
                </a:cubicBezTo>
                <a:cubicBezTo>
                  <a:pt x="1630" y="79"/>
                  <a:pt x="1630" y="79"/>
                  <a:pt x="1630" y="79"/>
                </a:cubicBezTo>
                <a:cubicBezTo>
                  <a:pt x="1627" y="79"/>
                  <a:pt x="1624" y="76"/>
                  <a:pt x="1624" y="73"/>
                </a:cubicBezTo>
                <a:cubicBezTo>
                  <a:pt x="1624" y="70"/>
                  <a:pt x="1627" y="67"/>
                  <a:pt x="1631" y="67"/>
                </a:cubicBezTo>
                <a:cubicBezTo>
                  <a:pt x="1635" y="68"/>
                  <a:pt x="1635" y="68"/>
                  <a:pt x="1635" y="68"/>
                </a:cubicBezTo>
                <a:cubicBezTo>
                  <a:pt x="1638" y="68"/>
                  <a:pt x="1640" y="71"/>
                  <a:pt x="1640" y="74"/>
                </a:cubicBezTo>
                <a:cubicBezTo>
                  <a:pt x="1640" y="77"/>
                  <a:pt x="1637" y="80"/>
                  <a:pt x="1634" y="80"/>
                </a:cubicBezTo>
                <a:close/>
                <a:moveTo>
                  <a:pt x="1614" y="78"/>
                </a:moveTo>
                <a:cubicBezTo>
                  <a:pt x="1614" y="78"/>
                  <a:pt x="1614" y="78"/>
                  <a:pt x="1614" y="78"/>
                </a:cubicBezTo>
                <a:cubicBezTo>
                  <a:pt x="1610" y="78"/>
                  <a:pt x="1610" y="78"/>
                  <a:pt x="1610" y="78"/>
                </a:cubicBezTo>
                <a:cubicBezTo>
                  <a:pt x="1607" y="78"/>
                  <a:pt x="1604" y="75"/>
                  <a:pt x="1604" y="72"/>
                </a:cubicBezTo>
                <a:cubicBezTo>
                  <a:pt x="1605" y="69"/>
                  <a:pt x="1607" y="66"/>
                  <a:pt x="1611" y="66"/>
                </a:cubicBezTo>
                <a:cubicBezTo>
                  <a:pt x="1615" y="66"/>
                  <a:pt x="1615" y="66"/>
                  <a:pt x="1615" y="66"/>
                </a:cubicBezTo>
                <a:cubicBezTo>
                  <a:pt x="1618" y="67"/>
                  <a:pt x="1620" y="69"/>
                  <a:pt x="1620" y="73"/>
                </a:cubicBezTo>
                <a:cubicBezTo>
                  <a:pt x="1620" y="76"/>
                  <a:pt x="1617" y="78"/>
                  <a:pt x="1614" y="78"/>
                </a:cubicBezTo>
                <a:close/>
                <a:moveTo>
                  <a:pt x="1594" y="77"/>
                </a:moveTo>
                <a:cubicBezTo>
                  <a:pt x="1594" y="77"/>
                  <a:pt x="1594" y="77"/>
                  <a:pt x="1594" y="77"/>
                </a:cubicBezTo>
                <a:cubicBezTo>
                  <a:pt x="1590" y="77"/>
                  <a:pt x="1590" y="77"/>
                  <a:pt x="1590" y="77"/>
                </a:cubicBezTo>
                <a:cubicBezTo>
                  <a:pt x="1587" y="77"/>
                  <a:pt x="1584" y="74"/>
                  <a:pt x="1584" y="71"/>
                </a:cubicBezTo>
                <a:cubicBezTo>
                  <a:pt x="1585" y="68"/>
                  <a:pt x="1587" y="65"/>
                  <a:pt x="1591" y="65"/>
                </a:cubicBezTo>
                <a:cubicBezTo>
                  <a:pt x="1595" y="65"/>
                  <a:pt x="1595" y="65"/>
                  <a:pt x="1595" y="65"/>
                </a:cubicBezTo>
                <a:cubicBezTo>
                  <a:pt x="1598" y="66"/>
                  <a:pt x="1601" y="68"/>
                  <a:pt x="1600" y="72"/>
                </a:cubicBezTo>
                <a:cubicBezTo>
                  <a:pt x="1600" y="75"/>
                  <a:pt x="1598" y="77"/>
                  <a:pt x="1594" y="77"/>
                </a:cubicBezTo>
                <a:close/>
                <a:moveTo>
                  <a:pt x="425" y="77"/>
                </a:moveTo>
                <a:cubicBezTo>
                  <a:pt x="422" y="77"/>
                  <a:pt x="420" y="75"/>
                  <a:pt x="419" y="72"/>
                </a:cubicBezTo>
                <a:cubicBezTo>
                  <a:pt x="418" y="69"/>
                  <a:pt x="419" y="66"/>
                  <a:pt x="423" y="65"/>
                </a:cubicBezTo>
                <a:cubicBezTo>
                  <a:pt x="426" y="64"/>
                  <a:pt x="426" y="64"/>
                  <a:pt x="426" y="64"/>
                </a:cubicBezTo>
                <a:cubicBezTo>
                  <a:pt x="430" y="63"/>
                  <a:pt x="433" y="64"/>
                  <a:pt x="434" y="67"/>
                </a:cubicBezTo>
                <a:cubicBezTo>
                  <a:pt x="435" y="71"/>
                  <a:pt x="433" y="74"/>
                  <a:pt x="430" y="75"/>
                </a:cubicBezTo>
                <a:cubicBezTo>
                  <a:pt x="426" y="76"/>
                  <a:pt x="426" y="76"/>
                  <a:pt x="426" y="76"/>
                </a:cubicBezTo>
                <a:cubicBezTo>
                  <a:pt x="426" y="76"/>
                  <a:pt x="425" y="77"/>
                  <a:pt x="425" y="77"/>
                </a:cubicBezTo>
                <a:close/>
                <a:moveTo>
                  <a:pt x="1574" y="76"/>
                </a:moveTo>
                <a:cubicBezTo>
                  <a:pt x="1574" y="76"/>
                  <a:pt x="1574" y="76"/>
                  <a:pt x="1574" y="76"/>
                </a:cubicBezTo>
                <a:cubicBezTo>
                  <a:pt x="1570" y="76"/>
                  <a:pt x="1570" y="76"/>
                  <a:pt x="1570" y="76"/>
                </a:cubicBezTo>
                <a:cubicBezTo>
                  <a:pt x="1567" y="76"/>
                  <a:pt x="1564" y="73"/>
                  <a:pt x="1564" y="70"/>
                </a:cubicBezTo>
                <a:cubicBezTo>
                  <a:pt x="1565" y="67"/>
                  <a:pt x="1567" y="64"/>
                  <a:pt x="1571" y="64"/>
                </a:cubicBezTo>
                <a:cubicBezTo>
                  <a:pt x="1575" y="64"/>
                  <a:pt x="1575" y="64"/>
                  <a:pt x="1575" y="64"/>
                </a:cubicBezTo>
                <a:cubicBezTo>
                  <a:pt x="1578" y="65"/>
                  <a:pt x="1581" y="67"/>
                  <a:pt x="1580" y="71"/>
                </a:cubicBezTo>
                <a:cubicBezTo>
                  <a:pt x="1580" y="74"/>
                  <a:pt x="1578" y="76"/>
                  <a:pt x="1574" y="76"/>
                </a:cubicBezTo>
                <a:close/>
                <a:moveTo>
                  <a:pt x="1554" y="76"/>
                </a:moveTo>
                <a:cubicBezTo>
                  <a:pt x="1554" y="76"/>
                  <a:pt x="1554" y="76"/>
                  <a:pt x="1554" y="76"/>
                </a:cubicBezTo>
                <a:cubicBezTo>
                  <a:pt x="1550" y="75"/>
                  <a:pt x="1550" y="75"/>
                  <a:pt x="1550" y="75"/>
                </a:cubicBezTo>
                <a:cubicBezTo>
                  <a:pt x="1547" y="75"/>
                  <a:pt x="1544" y="72"/>
                  <a:pt x="1544" y="69"/>
                </a:cubicBezTo>
                <a:cubicBezTo>
                  <a:pt x="1545" y="66"/>
                  <a:pt x="1547" y="63"/>
                  <a:pt x="1551" y="63"/>
                </a:cubicBezTo>
                <a:cubicBezTo>
                  <a:pt x="1555" y="64"/>
                  <a:pt x="1555" y="64"/>
                  <a:pt x="1555" y="64"/>
                </a:cubicBezTo>
                <a:cubicBezTo>
                  <a:pt x="1558" y="64"/>
                  <a:pt x="1561" y="67"/>
                  <a:pt x="1560" y="70"/>
                </a:cubicBezTo>
                <a:cubicBezTo>
                  <a:pt x="1560" y="73"/>
                  <a:pt x="1558" y="76"/>
                  <a:pt x="1554" y="76"/>
                </a:cubicBezTo>
                <a:close/>
                <a:moveTo>
                  <a:pt x="1534" y="75"/>
                </a:moveTo>
                <a:cubicBezTo>
                  <a:pt x="1534" y="75"/>
                  <a:pt x="1534" y="75"/>
                  <a:pt x="1534" y="75"/>
                </a:cubicBezTo>
                <a:cubicBezTo>
                  <a:pt x="1530" y="75"/>
                  <a:pt x="1530" y="75"/>
                  <a:pt x="1530" y="75"/>
                </a:cubicBezTo>
                <a:cubicBezTo>
                  <a:pt x="1527" y="75"/>
                  <a:pt x="1524" y="72"/>
                  <a:pt x="1524" y="68"/>
                </a:cubicBezTo>
                <a:cubicBezTo>
                  <a:pt x="1525" y="65"/>
                  <a:pt x="1527" y="63"/>
                  <a:pt x="1531" y="63"/>
                </a:cubicBezTo>
                <a:cubicBezTo>
                  <a:pt x="1535" y="63"/>
                  <a:pt x="1535" y="63"/>
                  <a:pt x="1535" y="63"/>
                </a:cubicBezTo>
                <a:cubicBezTo>
                  <a:pt x="1538" y="63"/>
                  <a:pt x="1541" y="66"/>
                  <a:pt x="1540" y="69"/>
                </a:cubicBezTo>
                <a:cubicBezTo>
                  <a:pt x="1540" y="72"/>
                  <a:pt x="1538" y="75"/>
                  <a:pt x="1534" y="75"/>
                </a:cubicBezTo>
                <a:close/>
                <a:moveTo>
                  <a:pt x="1514" y="74"/>
                </a:moveTo>
                <a:cubicBezTo>
                  <a:pt x="1514" y="74"/>
                  <a:pt x="1514" y="74"/>
                  <a:pt x="1514" y="74"/>
                </a:cubicBezTo>
                <a:cubicBezTo>
                  <a:pt x="1510" y="74"/>
                  <a:pt x="1510" y="74"/>
                  <a:pt x="1510" y="74"/>
                </a:cubicBezTo>
                <a:cubicBezTo>
                  <a:pt x="1507" y="74"/>
                  <a:pt x="1504" y="71"/>
                  <a:pt x="1504" y="68"/>
                </a:cubicBezTo>
                <a:cubicBezTo>
                  <a:pt x="1505" y="64"/>
                  <a:pt x="1507" y="62"/>
                  <a:pt x="1511" y="62"/>
                </a:cubicBezTo>
                <a:cubicBezTo>
                  <a:pt x="1515" y="62"/>
                  <a:pt x="1515" y="62"/>
                  <a:pt x="1515" y="62"/>
                </a:cubicBezTo>
                <a:cubicBezTo>
                  <a:pt x="1518" y="62"/>
                  <a:pt x="1520" y="65"/>
                  <a:pt x="1520" y="68"/>
                </a:cubicBezTo>
                <a:cubicBezTo>
                  <a:pt x="1520" y="72"/>
                  <a:pt x="1518" y="74"/>
                  <a:pt x="1514" y="74"/>
                </a:cubicBezTo>
                <a:close/>
                <a:moveTo>
                  <a:pt x="1494" y="73"/>
                </a:moveTo>
                <a:cubicBezTo>
                  <a:pt x="1494" y="73"/>
                  <a:pt x="1494" y="73"/>
                  <a:pt x="1494" y="73"/>
                </a:cubicBezTo>
                <a:cubicBezTo>
                  <a:pt x="1490" y="73"/>
                  <a:pt x="1490" y="73"/>
                  <a:pt x="1490" y="73"/>
                </a:cubicBezTo>
                <a:cubicBezTo>
                  <a:pt x="1487" y="73"/>
                  <a:pt x="1484" y="71"/>
                  <a:pt x="1484" y="67"/>
                </a:cubicBezTo>
                <a:cubicBezTo>
                  <a:pt x="1484" y="64"/>
                  <a:pt x="1487" y="61"/>
                  <a:pt x="1490" y="61"/>
                </a:cubicBezTo>
                <a:cubicBezTo>
                  <a:pt x="1490" y="61"/>
                  <a:pt x="1490" y="61"/>
                  <a:pt x="1491" y="61"/>
                </a:cubicBezTo>
                <a:cubicBezTo>
                  <a:pt x="1495" y="61"/>
                  <a:pt x="1495" y="61"/>
                  <a:pt x="1495" y="61"/>
                </a:cubicBezTo>
                <a:cubicBezTo>
                  <a:pt x="1498" y="62"/>
                  <a:pt x="1500" y="64"/>
                  <a:pt x="1500" y="68"/>
                </a:cubicBezTo>
                <a:cubicBezTo>
                  <a:pt x="1500" y="71"/>
                  <a:pt x="1498" y="73"/>
                  <a:pt x="1494" y="73"/>
                </a:cubicBezTo>
                <a:close/>
                <a:moveTo>
                  <a:pt x="1474" y="73"/>
                </a:moveTo>
                <a:cubicBezTo>
                  <a:pt x="1474" y="73"/>
                  <a:pt x="1474" y="73"/>
                  <a:pt x="1474" y="73"/>
                </a:cubicBezTo>
                <a:cubicBezTo>
                  <a:pt x="1470" y="73"/>
                  <a:pt x="1470" y="73"/>
                  <a:pt x="1470" y="73"/>
                </a:cubicBezTo>
                <a:cubicBezTo>
                  <a:pt x="1467" y="73"/>
                  <a:pt x="1464" y="70"/>
                  <a:pt x="1464" y="67"/>
                </a:cubicBezTo>
                <a:cubicBezTo>
                  <a:pt x="1464" y="64"/>
                  <a:pt x="1467" y="61"/>
                  <a:pt x="1470" y="61"/>
                </a:cubicBezTo>
                <a:cubicBezTo>
                  <a:pt x="1470" y="61"/>
                  <a:pt x="1470" y="61"/>
                  <a:pt x="1471" y="61"/>
                </a:cubicBezTo>
                <a:cubicBezTo>
                  <a:pt x="1475" y="61"/>
                  <a:pt x="1475" y="61"/>
                  <a:pt x="1475" y="61"/>
                </a:cubicBezTo>
                <a:cubicBezTo>
                  <a:pt x="1478" y="61"/>
                  <a:pt x="1480" y="64"/>
                  <a:pt x="1480" y="67"/>
                </a:cubicBezTo>
                <a:cubicBezTo>
                  <a:pt x="1480" y="70"/>
                  <a:pt x="1478" y="73"/>
                  <a:pt x="1474" y="73"/>
                </a:cubicBezTo>
                <a:close/>
                <a:moveTo>
                  <a:pt x="1454" y="73"/>
                </a:moveTo>
                <a:cubicBezTo>
                  <a:pt x="1454" y="73"/>
                  <a:pt x="1454" y="73"/>
                  <a:pt x="1454" y="73"/>
                </a:cubicBezTo>
                <a:cubicBezTo>
                  <a:pt x="1450" y="73"/>
                  <a:pt x="1450" y="73"/>
                  <a:pt x="1450" y="73"/>
                </a:cubicBezTo>
                <a:cubicBezTo>
                  <a:pt x="1447" y="72"/>
                  <a:pt x="1444" y="70"/>
                  <a:pt x="1444" y="66"/>
                </a:cubicBezTo>
                <a:cubicBezTo>
                  <a:pt x="1444" y="63"/>
                  <a:pt x="1447" y="60"/>
                  <a:pt x="1450" y="61"/>
                </a:cubicBezTo>
                <a:cubicBezTo>
                  <a:pt x="1454" y="61"/>
                  <a:pt x="1454" y="61"/>
                  <a:pt x="1454" y="61"/>
                </a:cubicBezTo>
                <a:cubicBezTo>
                  <a:pt x="1458" y="61"/>
                  <a:pt x="1460" y="63"/>
                  <a:pt x="1460" y="67"/>
                </a:cubicBezTo>
                <a:cubicBezTo>
                  <a:pt x="1460" y="70"/>
                  <a:pt x="1458" y="73"/>
                  <a:pt x="1454" y="73"/>
                </a:cubicBezTo>
                <a:close/>
                <a:moveTo>
                  <a:pt x="1434" y="72"/>
                </a:moveTo>
                <a:cubicBezTo>
                  <a:pt x="1434" y="72"/>
                  <a:pt x="1434" y="72"/>
                  <a:pt x="1434" y="72"/>
                </a:cubicBezTo>
                <a:cubicBezTo>
                  <a:pt x="1430" y="72"/>
                  <a:pt x="1430" y="72"/>
                  <a:pt x="1430" y="72"/>
                </a:cubicBezTo>
                <a:cubicBezTo>
                  <a:pt x="1427" y="72"/>
                  <a:pt x="1424" y="70"/>
                  <a:pt x="1424" y="66"/>
                </a:cubicBezTo>
                <a:cubicBezTo>
                  <a:pt x="1424" y="63"/>
                  <a:pt x="1427" y="60"/>
                  <a:pt x="1430" y="60"/>
                </a:cubicBezTo>
                <a:cubicBezTo>
                  <a:pt x="1430" y="60"/>
                  <a:pt x="1430" y="60"/>
                  <a:pt x="1430" y="60"/>
                </a:cubicBezTo>
                <a:cubicBezTo>
                  <a:pt x="1434" y="60"/>
                  <a:pt x="1434" y="60"/>
                  <a:pt x="1434" y="60"/>
                </a:cubicBezTo>
                <a:cubicBezTo>
                  <a:pt x="1438" y="60"/>
                  <a:pt x="1440" y="63"/>
                  <a:pt x="1440" y="66"/>
                </a:cubicBezTo>
                <a:cubicBezTo>
                  <a:pt x="1440" y="70"/>
                  <a:pt x="1438" y="72"/>
                  <a:pt x="1434" y="72"/>
                </a:cubicBezTo>
                <a:close/>
                <a:moveTo>
                  <a:pt x="1414" y="72"/>
                </a:moveTo>
                <a:cubicBezTo>
                  <a:pt x="1414" y="72"/>
                  <a:pt x="1414" y="72"/>
                  <a:pt x="1414" y="72"/>
                </a:cubicBezTo>
                <a:cubicBezTo>
                  <a:pt x="1410" y="72"/>
                  <a:pt x="1410" y="72"/>
                  <a:pt x="1410" y="72"/>
                </a:cubicBezTo>
                <a:cubicBezTo>
                  <a:pt x="1407" y="72"/>
                  <a:pt x="1404" y="70"/>
                  <a:pt x="1404" y="66"/>
                </a:cubicBezTo>
                <a:cubicBezTo>
                  <a:pt x="1404" y="63"/>
                  <a:pt x="1407" y="60"/>
                  <a:pt x="1410" y="60"/>
                </a:cubicBezTo>
                <a:cubicBezTo>
                  <a:pt x="1410" y="60"/>
                  <a:pt x="1410" y="60"/>
                  <a:pt x="1410" y="60"/>
                </a:cubicBezTo>
                <a:cubicBezTo>
                  <a:pt x="1414" y="60"/>
                  <a:pt x="1414" y="60"/>
                  <a:pt x="1414" y="60"/>
                </a:cubicBezTo>
                <a:cubicBezTo>
                  <a:pt x="1418" y="60"/>
                  <a:pt x="1420" y="63"/>
                  <a:pt x="1420" y="66"/>
                </a:cubicBezTo>
                <a:cubicBezTo>
                  <a:pt x="1420" y="70"/>
                  <a:pt x="1418" y="72"/>
                  <a:pt x="1414" y="72"/>
                </a:cubicBezTo>
                <a:close/>
                <a:moveTo>
                  <a:pt x="1394" y="72"/>
                </a:moveTo>
                <a:cubicBezTo>
                  <a:pt x="1394" y="72"/>
                  <a:pt x="1394" y="72"/>
                  <a:pt x="1394" y="72"/>
                </a:cubicBezTo>
                <a:cubicBezTo>
                  <a:pt x="1390" y="72"/>
                  <a:pt x="1390" y="72"/>
                  <a:pt x="1390" y="72"/>
                </a:cubicBezTo>
                <a:cubicBezTo>
                  <a:pt x="1387" y="72"/>
                  <a:pt x="1384" y="69"/>
                  <a:pt x="1384" y="66"/>
                </a:cubicBezTo>
                <a:cubicBezTo>
                  <a:pt x="1384" y="63"/>
                  <a:pt x="1387" y="60"/>
                  <a:pt x="1390" y="60"/>
                </a:cubicBezTo>
                <a:cubicBezTo>
                  <a:pt x="1394" y="60"/>
                  <a:pt x="1394" y="60"/>
                  <a:pt x="1394" y="60"/>
                </a:cubicBezTo>
                <a:cubicBezTo>
                  <a:pt x="1398" y="60"/>
                  <a:pt x="1400" y="63"/>
                  <a:pt x="1400" y="66"/>
                </a:cubicBezTo>
                <a:cubicBezTo>
                  <a:pt x="1400" y="69"/>
                  <a:pt x="1398" y="72"/>
                  <a:pt x="1394" y="72"/>
                </a:cubicBezTo>
                <a:close/>
                <a:moveTo>
                  <a:pt x="1354" y="72"/>
                </a:moveTo>
                <a:cubicBezTo>
                  <a:pt x="1354" y="72"/>
                  <a:pt x="1354" y="72"/>
                  <a:pt x="1354" y="72"/>
                </a:cubicBezTo>
                <a:cubicBezTo>
                  <a:pt x="1350" y="72"/>
                  <a:pt x="1350" y="72"/>
                  <a:pt x="1350" y="72"/>
                </a:cubicBezTo>
                <a:cubicBezTo>
                  <a:pt x="1347" y="72"/>
                  <a:pt x="1344" y="69"/>
                  <a:pt x="1344" y="66"/>
                </a:cubicBezTo>
                <a:cubicBezTo>
                  <a:pt x="1344" y="63"/>
                  <a:pt x="1347" y="60"/>
                  <a:pt x="1350" y="60"/>
                </a:cubicBezTo>
                <a:cubicBezTo>
                  <a:pt x="1354" y="60"/>
                  <a:pt x="1354" y="60"/>
                  <a:pt x="1354" y="60"/>
                </a:cubicBezTo>
                <a:cubicBezTo>
                  <a:pt x="1358" y="60"/>
                  <a:pt x="1360" y="63"/>
                  <a:pt x="1360" y="66"/>
                </a:cubicBezTo>
                <a:cubicBezTo>
                  <a:pt x="1360" y="69"/>
                  <a:pt x="1358" y="72"/>
                  <a:pt x="1354" y="72"/>
                </a:cubicBezTo>
                <a:close/>
                <a:moveTo>
                  <a:pt x="1374" y="72"/>
                </a:moveTo>
                <a:cubicBezTo>
                  <a:pt x="1370" y="72"/>
                  <a:pt x="1370" y="72"/>
                  <a:pt x="1370" y="72"/>
                </a:cubicBezTo>
                <a:cubicBezTo>
                  <a:pt x="1367" y="72"/>
                  <a:pt x="1364" y="69"/>
                  <a:pt x="1364" y="66"/>
                </a:cubicBezTo>
                <a:cubicBezTo>
                  <a:pt x="1364" y="63"/>
                  <a:pt x="1367" y="60"/>
                  <a:pt x="1370" y="60"/>
                </a:cubicBezTo>
                <a:cubicBezTo>
                  <a:pt x="1374" y="60"/>
                  <a:pt x="1374" y="60"/>
                  <a:pt x="1374" y="60"/>
                </a:cubicBezTo>
                <a:cubicBezTo>
                  <a:pt x="1378" y="60"/>
                  <a:pt x="1380" y="63"/>
                  <a:pt x="1380" y="66"/>
                </a:cubicBezTo>
                <a:cubicBezTo>
                  <a:pt x="1380" y="69"/>
                  <a:pt x="1378" y="72"/>
                  <a:pt x="1374" y="72"/>
                </a:cubicBezTo>
                <a:close/>
                <a:moveTo>
                  <a:pt x="1334" y="72"/>
                </a:moveTo>
                <a:cubicBezTo>
                  <a:pt x="1334" y="72"/>
                  <a:pt x="1334" y="72"/>
                  <a:pt x="1334" y="72"/>
                </a:cubicBezTo>
                <a:cubicBezTo>
                  <a:pt x="1330" y="72"/>
                  <a:pt x="1330" y="72"/>
                  <a:pt x="1330" y="72"/>
                </a:cubicBezTo>
                <a:cubicBezTo>
                  <a:pt x="1327" y="72"/>
                  <a:pt x="1324" y="69"/>
                  <a:pt x="1324" y="66"/>
                </a:cubicBezTo>
                <a:cubicBezTo>
                  <a:pt x="1324" y="63"/>
                  <a:pt x="1327" y="60"/>
                  <a:pt x="1330" y="60"/>
                </a:cubicBezTo>
                <a:cubicBezTo>
                  <a:pt x="1330" y="60"/>
                  <a:pt x="1330" y="60"/>
                  <a:pt x="1330" y="60"/>
                </a:cubicBezTo>
                <a:cubicBezTo>
                  <a:pt x="1334" y="60"/>
                  <a:pt x="1334" y="60"/>
                  <a:pt x="1334" y="60"/>
                </a:cubicBezTo>
                <a:cubicBezTo>
                  <a:pt x="1338" y="60"/>
                  <a:pt x="1340" y="63"/>
                  <a:pt x="1340" y="66"/>
                </a:cubicBezTo>
                <a:cubicBezTo>
                  <a:pt x="1340" y="69"/>
                  <a:pt x="1338" y="72"/>
                  <a:pt x="1334" y="72"/>
                </a:cubicBezTo>
                <a:close/>
                <a:moveTo>
                  <a:pt x="1314" y="72"/>
                </a:moveTo>
                <a:cubicBezTo>
                  <a:pt x="1310" y="72"/>
                  <a:pt x="1310" y="72"/>
                  <a:pt x="1310" y="72"/>
                </a:cubicBezTo>
                <a:cubicBezTo>
                  <a:pt x="1307" y="72"/>
                  <a:pt x="1304" y="69"/>
                  <a:pt x="1304" y="66"/>
                </a:cubicBezTo>
                <a:cubicBezTo>
                  <a:pt x="1304" y="63"/>
                  <a:pt x="1307" y="60"/>
                  <a:pt x="1310" y="60"/>
                </a:cubicBezTo>
                <a:cubicBezTo>
                  <a:pt x="1310" y="60"/>
                  <a:pt x="1310" y="60"/>
                  <a:pt x="1310" y="60"/>
                </a:cubicBezTo>
                <a:cubicBezTo>
                  <a:pt x="1314" y="60"/>
                  <a:pt x="1314" y="60"/>
                  <a:pt x="1314" y="60"/>
                </a:cubicBezTo>
                <a:lnTo>
                  <a:pt x="1314" y="72"/>
                </a:lnTo>
                <a:close/>
                <a:moveTo>
                  <a:pt x="1294" y="72"/>
                </a:moveTo>
                <a:cubicBezTo>
                  <a:pt x="1294" y="72"/>
                  <a:pt x="1294" y="72"/>
                  <a:pt x="1294" y="72"/>
                </a:cubicBezTo>
                <a:cubicBezTo>
                  <a:pt x="1290" y="72"/>
                  <a:pt x="1290" y="72"/>
                  <a:pt x="1290" y="72"/>
                </a:cubicBezTo>
                <a:cubicBezTo>
                  <a:pt x="1287" y="72"/>
                  <a:pt x="1284" y="69"/>
                  <a:pt x="1284" y="66"/>
                </a:cubicBezTo>
                <a:cubicBezTo>
                  <a:pt x="1284" y="62"/>
                  <a:pt x="1287" y="60"/>
                  <a:pt x="1290" y="60"/>
                </a:cubicBezTo>
                <a:cubicBezTo>
                  <a:pt x="1290" y="60"/>
                  <a:pt x="1290" y="60"/>
                  <a:pt x="1290" y="60"/>
                </a:cubicBezTo>
                <a:cubicBezTo>
                  <a:pt x="1294" y="60"/>
                  <a:pt x="1294" y="60"/>
                  <a:pt x="1294" y="60"/>
                </a:cubicBezTo>
                <a:cubicBezTo>
                  <a:pt x="1298" y="60"/>
                  <a:pt x="1300" y="63"/>
                  <a:pt x="1300" y="66"/>
                </a:cubicBezTo>
                <a:cubicBezTo>
                  <a:pt x="1300" y="69"/>
                  <a:pt x="1298" y="72"/>
                  <a:pt x="1294" y="72"/>
                </a:cubicBezTo>
                <a:close/>
                <a:moveTo>
                  <a:pt x="1274" y="72"/>
                </a:moveTo>
                <a:cubicBezTo>
                  <a:pt x="1274" y="72"/>
                  <a:pt x="1274" y="72"/>
                  <a:pt x="1274" y="72"/>
                </a:cubicBezTo>
                <a:cubicBezTo>
                  <a:pt x="1270" y="71"/>
                  <a:pt x="1270" y="71"/>
                  <a:pt x="1270" y="71"/>
                </a:cubicBezTo>
                <a:cubicBezTo>
                  <a:pt x="1267" y="71"/>
                  <a:pt x="1264" y="69"/>
                  <a:pt x="1264" y="65"/>
                </a:cubicBezTo>
                <a:cubicBezTo>
                  <a:pt x="1264" y="62"/>
                  <a:pt x="1267" y="59"/>
                  <a:pt x="1271" y="59"/>
                </a:cubicBezTo>
                <a:cubicBezTo>
                  <a:pt x="1275" y="60"/>
                  <a:pt x="1275" y="60"/>
                  <a:pt x="1275" y="60"/>
                </a:cubicBezTo>
                <a:cubicBezTo>
                  <a:pt x="1278" y="60"/>
                  <a:pt x="1280" y="62"/>
                  <a:pt x="1280" y="66"/>
                </a:cubicBezTo>
                <a:cubicBezTo>
                  <a:pt x="1280" y="69"/>
                  <a:pt x="1278" y="72"/>
                  <a:pt x="1274" y="72"/>
                </a:cubicBezTo>
                <a:close/>
                <a:moveTo>
                  <a:pt x="1254" y="71"/>
                </a:moveTo>
                <a:cubicBezTo>
                  <a:pt x="1254" y="71"/>
                  <a:pt x="1254" y="71"/>
                  <a:pt x="1254" y="71"/>
                </a:cubicBezTo>
                <a:cubicBezTo>
                  <a:pt x="1250" y="71"/>
                  <a:pt x="1250" y="71"/>
                  <a:pt x="1250" y="71"/>
                </a:cubicBezTo>
                <a:cubicBezTo>
                  <a:pt x="1247" y="71"/>
                  <a:pt x="1244" y="68"/>
                  <a:pt x="1244" y="65"/>
                </a:cubicBezTo>
                <a:cubicBezTo>
                  <a:pt x="1245" y="61"/>
                  <a:pt x="1247" y="59"/>
                  <a:pt x="1251" y="59"/>
                </a:cubicBezTo>
                <a:cubicBezTo>
                  <a:pt x="1255" y="59"/>
                  <a:pt x="1255" y="59"/>
                  <a:pt x="1255" y="59"/>
                </a:cubicBezTo>
                <a:cubicBezTo>
                  <a:pt x="1258" y="59"/>
                  <a:pt x="1260" y="62"/>
                  <a:pt x="1260" y="65"/>
                </a:cubicBezTo>
                <a:cubicBezTo>
                  <a:pt x="1260" y="69"/>
                  <a:pt x="1258" y="71"/>
                  <a:pt x="1254" y="71"/>
                </a:cubicBezTo>
                <a:close/>
                <a:moveTo>
                  <a:pt x="443" y="70"/>
                </a:moveTo>
                <a:cubicBezTo>
                  <a:pt x="441" y="70"/>
                  <a:pt x="439" y="69"/>
                  <a:pt x="438" y="66"/>
                </a:cubicBezTo>
                <a:cubicBezTo>
                  <a:pt x="437" y="63"/>
                  <a:pt x="439" y="60"/>
                  <a:pt x="442" y="59"/>
                </a:cubicBezTo>
                <a:cubicBezTo>
                  <a:pt x="446" y="58"/>
                  <a:pt x="446" y="58"/>
                  <a:pt x="446" y="58"/>
                </a:cubicBezTo>
                <a:cubicBezTo>
                  <a:pt x="449" y="57"/>
                  <a:pt x="452" y="58"/>
                  <a:pt x="453" y="61"/>
                </a:cubicBezTo>
                <a:cubicBezTo>
                  <a:pt x="454" y="65"/>
                  <a:pt x="452" y="68"/>
                  <a:pt x="449" y="69"/>
                </a:cubicBezTo>
                <a:cubicBezTo>
                  <a:pt x="445" y="70"/>
                  <a:pt x="445" y="70"/>
                  <a:pt x="445" y="70"/>
                </a:cubicBezTo>
                <a:cubicBezTo>
                  <a:pt x="445" y="70"/>
                  <a:pt x="444" y="70"/>
                  <a:pt x="443" y="70"/>
                </a:cubicBezTo>
                <a:close/>
                <a:moveTo>
                  <a:pt x="1234" y="70"/>
                </a:moveTo>
                <a:cubicBezTo>
                  <a:pt x="1234" y="70"/>
                  <a:pt x="1234" y="70"/>
                  <a:pt x="1234" y="70"/>
                </a:cubicBezTo>
                <a:cubicBezTo>
                  <a:pt x="1230" y="70"/>
                  <a:pt x="1230" y="70"/>
                  <a:pt x="1230" y="70"/>
                </a:cubicBezTo>
                <a:cubicBezTo>
                  <a:pt x="1227" y="70"/>
                  <a:pt x="1224" y="67"/>
                  <a:pt x="1224" y="64"/>
                </a:cubicBezTo>
                <a:cubicBezTo>
                  <a:pt x="1225" y="61"/>
                  <a:pt x="1227" y="58"/>
                  <a:pt x="1231" y="58"/>
                </a:cubicBezTo>
                <a:cubicBezTo>
                  <a:pt x="1235" y="58"/>
                  <a:pt x="1235" y="58"/>
                  <a:pt x="1235" y="58"/>
                </a:cubicBezTo>
                <a:cubicBezTo>
                  <a:pt x="1238" y="59"/>
                  <a:pt x="1241" y="61"/>
                  <a:pt x="1240" y="65"/>
                </a:cubicBezTo>
                <a:cubicBezTo>
                  <a:pt x="1240" y="68"/>
                  <a:pt x="1238" y="70"/>
                  <a:pt x="1234" y="70"/>
                </a:cubicBezTo>
                <a:close/>
                <a:moveTo>
                  <a:pt x="1214" y="69"/>
                </a:moveTo>
                <a:cubicBezTo>
                  <a:pt x="1214" y="69"/>
                  <a:pt x="1214" y="69"/>
                  <a:pt x="1214" y="69"/>
                </a:cubicBezTo>
                <a:cubicBezTo>
                  <a:pt x="1210" y="69"/>
                  <a:pt x="1210" y="69"/>
                  <a:pt x="1210" y="69"/>
                </a:cubicBezTo>
                <a:cubicBezTo>
                  <a:pt x="1207" y="69"/>
                  <a:pt x="1204" y="66"/>
                  <a:pt x="1205" y="63"/>
                </a:cubicBezTo>
                <a:cubicBezTo>
                  <a:pt x="1205" y="60"/>
                  <a:pt x="1208" y="57"/>
                  <a:pt x="1211" y="57"/>
                </a:cubicBezTo>
                <a:cubicBezTo>
                  <a:pt x="1215" y="57"/>
                  <a:pt x="1215" y="57"/>
                  <a:pt x="1215" y="57"/>
                </a:cubicBezTo>
                <a:cubicBezTo>
                  <a:pt x="1218" y="58"/>
                  <a:pt x="1221" y="60"/>
                  <a:pt x="1220" y="64"/>
                </a:cubicBezTo>
                <a:cubicBezTo>
                  <a:pt x="1220" y="67"/>
                  <a:pt x="1218" y="69"/>
                  <a:pt x="1214" y="69"/>
                </a:cubicBezTo>
                <a:close/>
                <a:moveTo>
                  <a:pt x="1195" y="68"/>
                </a:moveTo>
                <a:cubicBezTo>
                  <a:pt x="1194" y="68"/>
                  <a:pt x="1194" y="68"/>
                  <a:pt x="1194" y="68"/>
                </a:cubicBezTo>
                <a:cubicBezTo>
                  <a:pt x="1190" y="68"/>
                  <a:pt x="1190" y="68"/>
                  <a:pt x="1190" y="68"/>
                </a:cubicBezTo>
                <a:cubicBezTo>
                  <a:pt x="1187" y="68"/>
                  <a:pt x="1184" y="65"/>
                  <a:pt x="1185" y="61"/>
                </a:cubicBezTo>
                <a:cubicBezTo>
                  <a:pt x="1185" y="58"/>
                  <a:pt x="1188" y="56"/>
                  <a:pt x="1191" y="56"/>
                </a:cubicBezTo>
                <a:cubicBezTo>
                  <a:pt x="1195" y="56"/>
                  <a:pt x="1195" y="56"/>
                  <a:pt x="1195" y="56"/>
                </a:cubicBezTo>
                <a:cubicBezTo>
                  <a:pt x="1198" y="56"/>
                  <a:pt x="1201" y="59"/>
                  <a:pt x="1201" y="63"/>
                </a:cubicBezTo>
                <a:cubicBezTo>
                  <a:pt x="1200" y="66"/>
                  <a:pt x="1198" y="68"/>
                  <a:pt x="1195" y="68"/>
                </a:cubicBezTo>
                <a:close/>
                <a:moveTo>
                  <a:pt x="1175" y="67"/>
                </a:moveTo>
                <a:cubicBezTo>
                  <a:pt x="1174" y="67"/>
                  <a:pt x="1174" y="67"/>
                  <a:pt x="1174" y="67"/>
                </a:cubicBezTo>
                <a:cubicBezTo>
                  <a:pt x="1170" y="66"/>
                  <a:pt x="1170" y="66"/>
                  <a:pt x="1170" y="66"/>
                </a:cubicBezTo>
                <a:cubicBezTo>
                  <a:pt x="1167" y="66"/>
                  <a:pt x="1164" y="63"/>
                  <a:pt x="1165" y="60"/>
                </a:cubicBezTo>
                <a:cubicBezTo>
                  <a:pt x="1165" y="56"/>
                  <a:pt x="1168" y="54"/>
                  <a:pt x="1171" y="54"/>
                </a:cubicBezTo>
                <a:cubicBezTo>
                  <a:pt x="1175" y="55"/>
                  <a:pt x="1175" y="55"/>
                  <a:pt x="1175" y="55"/>
                </a:cubicBezTo>
                <a:cubicBezTo>
                  <a:pt x="1178" y="55"/>
                  <a:pt x="1181" y="58"/>
                  <a:pt x="1181" y="61"/>
                </a:cubicBezTo>
                <a:cubicBezTo>
                  <a:pt x="1180" y="64"/>
                  <a:pt x="1178" y="67"/>
                  <a:pt x="1175" y="67"/>
                </a:cubicBezTo>
                <a:close/>
                <a:moveTo>
                  <a:pt x="1155" y="65"/>
                </a:moveTo>
                <a:cubicBezTo>
                  <a:pt x="1155" y="65"/>
                  <a:pt x="1154" y="65"/>
                  <a:pt x="1154" y="65"/>
                </a:cubicBezTo>
                <a:cubicBezTo>
                  <a:pt x="1150" y="64"/>
                  <a:pt x="1150" y="64"/>
                  <a:pt x="1150" y="64"/>
                </a:cubicBezTo>
                <a:cubicBezTo>
                  <a:pt x="1147" y="64"/>
                  <a:pt x="1144" y="61"/>
                  <a:pt x="1145" y="58"/>
                </a:cubicBezTo>
                <a:cubicBezTo>
                  <a:pt x="1145" y="54"/>
                  <a:pt x="1148" y="52"/>
                  <a:pt x="1151" y="52"/>
                </a:cubicBezTo>
                <a:cubicBezTo>
                  <a:pt x="1155" y="53"/>
                  <a:pt x="1155" y="53"/>
                  <a:pt x="1155" y="53"/>
                </a:cubicBezTo>
                <a:cubicBezTo>
                  <a:pt x="1159" y="53"/>
                  <a:pt x="1161" y="56"/>
                  <a:pt x="1161" y="59"/>
                </a:cubicBezTo>
                <a:cubicBezTo>
                  <a:pt x="1160" y="62"/>
                  <a:pt x="1158" y="65"/>
                  <a:pt x="1155" y="65"/>
                </a:cubicBezTo>
                <a:close/>
                <a:moveTo>
                  <a:pt x="463" y="65"/>
                </a:moveTo>
                <a:cubicBezTo>
                  <a:pt x="460" y="65"/>
                  <a:pt x="458" y="63"/>
                  <a:pt x="457" y="60"/>
                </a:cubicBezTo>
                <a:cubicBezTo>
                  <a:pt x="456" y="57"/>
                  <a:pt x="458" y="54"/>
                  <a:pt x="461" y="53"/>
                </a:cubicBezTo>
                <a:cubicBezTo>
                  <a:pt x="465" y="52"/>
                  <a:pt x="465" y="52"/>
                  <a:pt x="465" y="52"/>
                </a:cubicBezTo>
                <a:cubicBezTo>
                  <a:pt x="468" y="51"/>
                  <a:pt x="471" y="53"/>
                  <a:pt x="472" y="56"/>
                </a:cubicBezTo>
                <a:cubicBezTo>
                  <a:pt x="473" y="59"/>
                  <a:pt x="471" y="62"/>
                  <a:pt x="468" y="63"/>
                </a:cubicBezTo>
                <a:cubicBezTo>
                  <a:pt x="464" y="64"/>
                  <a:pt x="464" y="64"/>
                  <a:pt x="464" y="64"/>
                </a:cubicBezTo>
                <a:cubicBezTo>
                  <a:pt x="464" y="64"/>
                  <a:pt x="463" y="65"/>
                  <a:pt x="463" y="65"/>
                </a:cubicBezTo>
                <a:close/>
                <a:moveTo>
                  <a:pt x="1135" y="62"/>
                </a:moveTo>
                <a:cubicBezTo>
                  <a:pt x="1135" y="62"/>
                  <a:pt x="1134" y="62"/>
                  <a:pt x="1134" y="62"/>
                </a:cubicBezTo>
                <a:cubicBezTo>
                  <a:pt x="1130" y="62"/>
                  <a:pt x="1130" y="62"/>
                  <a:pt x="1130" y="62"/>
                </a:cubicBezTo>
                <a:cubicBezTo>
                  <a:pt x="1127" y="61"/>
                  <a:pt x="1124" y="58"/>
                  <a:pt x="1125" y="55"/>
                </a:cubicBezTo>
                <a:cubicBezTo>
                  <a:pt x="1125" y="52"/>
                  <a:pt x="1128" y="49"/>
                  <a:pt x="1132" y="50"/>
                </a:cubicBezTo>
                <a:cubicBezTo>
                  <a:pt x="1136" y="50"/>
                  <a:pt x="1136" y="50"/>
                  <a:pt x="1136" y="50"/>
                </a:cubicBezTo>
                <a:cubicBezTo>
                  <a:pt x="1139" y="51"/>
                  <a:pt x="1141" y="54"/>
                  <a:pt x="1141" y="57"/>
                </a:cubicBezTo>
                <a:cubicBezTo>
                  <a:pt x="1140" y="60"/>
                  <a:pt x="1138" y="62"/>
                  <a:pt x="1135" y="62"/>
                </a:cubicBezTo>
                <a:close/>
                <a:moveTo>
                  <a:pt x="1115" y="59"/>
                </a:moveTo>
                <a:cubicBezTo>
                  <a:pt x="1115" y="59"/>
                  <a:pt x="1114" y="59"/>
                  <a:pt x="1114" y="59"/>
                </a:cubicBezTo>
                <a:cubicBezTo>
                  <a:pt x="1110" y="59"/>
                  <a:pt x="1110" y="59"/>
                  <a:pt x="1110" y="59"/>
                </a:cubicBezTo>
                <a:cubicBezTo>
                  <a:pt x="1107" y="58"/>
                  <a:pt x="1105" y="55"/>
                  <a:pt x="1105" y="52"/>
                </a:cubicBezTo>
                <a:cubicBezTo>
                  <a:pt x="1106" y="48"/>
                  <a:pt x="1109" y="46"/>
                  <a:pt x="1112" y="47"/>
                </a:cubicBezTo>
                <a:cubicBezTo>
                  <a:pt x="1116" y="47"/>
                  <a:pt x="1116" y="47"/>
                  <a:pt x="1116" y="47"/>
                </a:cubicBezTo>
                <a:cubicBezTo>
                  <a:pt x="1119" y="48"/>
                  <a:pt x="1122" y="51"/>
                  <a:pt x="1121" y="54"/>
                </a:cubicBezTo>
                <a:cubicBezTo>
                  <a:pt x="1121" y="57"/>
                  <a:pt x="1118" y="59"/>
                  <a:pt x="1115" y="59"/>
                </a:cubicBezTo>
                <a:close/>
                <a:moveTo>
                  <a:pt x="482" y="59"/>
                </a:moveTo>
                <a:cubicBezTo>
                  <a:pt x="479" y="59"/>
                  <a:pt x="477" y="57"/>
                  <a:pt x="476" y="55"/>
                </a:cubicBezTo>
                <a:cubicBezTo>
                  <a:pt x="475" y="51"/>
                  <a:pt x="477" y="48"/>
                  <a:pt x="480" y="47"/>
                </a:cubicBezTo>
                <a:cubicBezTo>
                  <a:pt x="484" y="46"/>
                  <a:pt x="484" y="46"/>
                  <a:pt x="484" y="46"/>
                </a:cubicBezTo>
                <a:cubicBezTo>
                  <a:pt x="487" y="45"/>
                  <a:pt x="490" y="47"/>
                  <a:pt x="491" y="50"/>
                </a:cubicBezTo>
                <a:cubicBezTo>
                  <a:pt x="492" y="53"/>
                  <a:pt x="490" y="57"/>
                  <a:pt x="487" y="58"/>
                </a:cubicBezTo>
                <a:cubicBezTo>
                  <a:pt x="483" y="59"/>
                  <a:pt x="483" y="59"/>
                  <a:pt x="483" y="59"/>
                </a:cubicBezTo>
                <a:cubicBezTo>
                  <a:pt x="483" y="59"/>
                  <a:pt x="482" y="59"/>
                  <a:pt x="482" y="59"/>
                </a:cubicBezTo>
                <a:close/>
                <a:moveTo>
                  <a:pt x="1095" y="56"/>
                </a:moveTo>
                <a:cubicBezTo>
                  <a:pt x="1095" y="56"/>
                  <a:pt x="1095" y="56"/>
                  <a:pt x="1094" y="56"/>
                </a:cubicBezTo>
                <a:cubicBezTo>
                  <a:pt x="1090" y="55"/>
                  <a:pt x="1090" y="55"/>
                  <a:pt x="1090" y="55"/>
                </a:cubicBezTo>
                <a:cubicBezTo>
                  <a:pt x="1087" y="54"/>
                  <a:pt x="1085" y="51"/>
                  <a:pt x="1086" y="48"/>
                </a:cubicBezTo>
                <a:cubicBezTo>
                  <a:pt x="1086" y="45"/>
                  <a:pt x="1089" y="43"/>
                  <a:pt x="1093" y="43"/>
                </a:cubicBezTo>
                <a:cubicBezTo>
                  <a:pt x="1097" y="44"/>
                  <a:pt x="1097" y="44"/>
                  <a:pt x="1097" y="44"/>
                </a:cubicBezTo>
                <a:cubicBezTo>
                  <a:pt x="1100" y="45"/>
                  <a:pt x="1102" y="48"/>
                  <a:pt x="1101" y="51"/>
                </a:cubicBezTo>
                <a:cubicBezTo>
                  <a:pt x="1101" y="54"/>
                  <a:pt x="1098" y="56"/>
                  <a:pt x="1095" y="56"/>
                </a:cubicBezTo>
                <a:close/>
                <a:moveTo>
                  <a:pt x="501" y="54"/>
                </a:moveTo>
                <a:cubicBezTo>
                  <a:pt x="498" y="54"/>
                  <a:pt x="496" y="52"/>
                  <a:pt x="495" y="49"/>
                </a:cubicBezTo>
                <a:cubicBezTo>
                  <a:pt x="494" y="46"/>
                  <a:pt x="496" y="43"/>
                  <a:pt x="499" y="42"/>
                </a:cubicBezTo>
                <a:cubicBezTo>
                  <a:pt x="503" y="41"/>
                  <a:pt x="503" y="41"/>
                  <a:pt x="503" y="41"/>
                </a:cubicBezTo>
                <a:cubicBezTo>
                  <a:pt x="507" y="40"/>
                  <a:pt x="510" y="42"/>
                  <a:pt x="511" y="45"/>
                </a:cubicBezTo>
                <a:cubicBezTo>
                  <a:pt x="512" y="48"/>
                  <a:pt x="510" y="51"/>
                  <a:pt x="506" y="52"/>
                </a:cubicBezTo>
                <a:cubicBezTo>
                  <a:pt x="503" y="53"/>
                  <a:pt x="503" y="53"/>
                  <a:pt x="503" y="53"/>
                </a:cubicBezTo>
                <a:cubicBezTo>
                  <a:pt x="502" y="53"/>
                  <a:pt x="502" y="54"/>
                  <a:pt x="501" y="54"/>
                </a:cubicBezTo>
                <a:close/>
                <a:moveTo>
                  <a:pt x="1076" y="52"/>
                </a:moveTo>
                <a:cubicBezTo>
                  <a:pt x="1075" y="52"/>
                  <a:pt x="1075" y="52"/>
                  <a:pt x="1074" y="52"/>
                </a:cubicBezTo>
                <a:cubicBezTo>
                  <a:pt x="1071" y="51"/>
                  <a:pt x="1071" y="51"/>
                  <a:pt x="1071" y="51"/>
                </a:cubicBezTo>
                <a:cubicBezTo>
                  <a:pt x="1067" y="50"/>
                  <a:pt x="1065" y="47"/>
                  <a:pt x="1066" y="43"/>
                </a:cubicBezTo>
                <a:cubicBezTo>
                  <a:pt x="1067" y="40"/>
                  <a:pt x="1070" y="38"/>
                  <a:pt x="1073" y="39"/>
                </a:cubicBezTo>
                <a:cubicBezTo>
                  <a:pt x="1077" y="40"/>
                  <a:pt x="1077" y="40"/>
                  <a:pt x="1077" y="40"/>
                </a:cubicBezTo>
                <a:cubicBezTo>
                  <a:pt x="1080" y="41"/>
                  <a:pt x="1082" y="44"/>
                  <a:pt x="1082" y="47"/>
                </a:cubicBezTo>
                <a:cubicBezTo>
                  <a:pt x="1081" y="50"/>
                  <a:pt x="1079" y="52"/>
                  <a:pt x="1076" y="52"/>
                </a:cubicBezTo>
                <a:close/>
                <a:moveTo>
                  <a:pt x="520" y="48"/>
                </a:moveTo>
                <a:cubicBezTo>
                  <a:pt x="518" y="48"/>
                  <a:pt x="515" y="47"/>
                  <a:pt x="515" y="44"/>
                </a:cubicBezTo>
                <a:cubicBezTo>
                  <a:pt x="514" y="41"/>
                  <a:pt x="516" y="37"/>
                  <a:pt x="519" y="37"/>
                </a:cubicBezTo>
                <a:cubicBezTo>
                  <a:pt x="523" y="36"/>
                  <a:pt x="523" y="36"/>
                  <a:pt x="523" y="36"/>
                </a:cubicBezTo>
                <a:cubicBezTo>
                  <a:pt x="526" y="35"/>
                  <a:pt x="529" y="37"/>
                  <a:pt x="530" y="40"/>
                </a:cubicBezTo>
                <a:cubicBezTo>
                  <a:pt x="531" y="43"/>
                  <a:pt x="529" y="47"/>
                  <a:pt x="526" y="47"/>
                </a:cubicBezTo>
                <a:cubicBezTo>
                  <a:pt x="522" y="48"/>
                  <a:pt x="522" y="48"/>
                  <a:pt x="522" y="48"/>
                </a:cubicBezTo>
                <a:cubicBezTo>
                  <a:pt x="521" y="48"/>
                  <a:pt x="521" y="48"/>
                  <a:pt x="520" y="48"/>
                </a:cubicBezTo>
                <a:close/>
                <a:moveTo>
                  <a:pt x="1056" y="47"/>
                </a:moveTo>
                <a:cubicBezTo>
                  <a:pt x="1056" y="47"/>
                  <a:pt x="1055" y="47"/>
                  <a:pt x="1055" y="47"/>
                </a:cubicBezTo>
                <a:cubicBezTo>
                  <a:pt x="1051" y="45"/>
                  <a:pt x="1051" y="45"/>
                  <a:pt x="1051" y="45"/>
                </a:cubicBezTo>
                <a:cubicBezTo>
                  <a:pt x="1048" y="45"/>
                  <a:pt x="1046" y="41"/>
                  <a:pt x="1047" y="38"/>
                </a:cubicBezTo>
                <a:cubicBezTo>
                  <a:pt x="1048" y="35"/>
                  <a:pt x="1051" y="33"/>
                  <a:pt x="1054" y="34"/>
                </a:cubicBezTo>
                <a:cubicBezTo>
                  <a:pt x="1058" y="35"/>
                  <a:pt x="1058" y="35"/>
                  <a:pt x="1058" y="35"/>
                </a:cubicBezTo>
                <a:cubicBezTo>
                  <a:pt x="1061" y="36"/>
                  <a:pt x="1063" y="39"/>
                  <a:pt x="1062" y="42"/>
                </a:cubicBezTo>
                <a:cubicBezTo>
                  <a:pt x="1061" y="45"/>
                  <a:pt x="1059" y="47"/>
                  <a:pt x="1056" y="47"/>
                </a:cubicBezTo>
                <a:close/>
                <a:moveTo>
                  <a:pt x="540" y="44"/>
                </a:moveTo>
                <a:cubicBezTo>
                  <a:pt x="537" y="44"/>
                  <a:pt x="535" y="42"/>
                  <a:pt x="534" y="39"/>
                </a:cubicBezTo>
                <a:cubicBezTo>
                  <a:pt x="533" y="36"/>
                  <a:pt x="535" y="33"/>
                  <a:pt x="538" y="32"/>
                </a:cubicBezTo>
                <a:cubicBezTo>
                  <a:pt x="542" y="31"/>
                  <a:pt x="542" y="31"/>
                  <a:pt x="542" y="31"/>
                </a:cubicBezTo>
                <a:cubicBezTo>
                  <a:pt x="546" y="30"/>
                  <a:pt x="549" y="32"/>
                  <a:pt x="550" y="35"/>
                </a:cubicBezTo>
                <a:cubicBezTo>
                  <a:pt x="550" y="39"/>
                  <a:pt x="548" y="42"/>
                  <a:pt x="545" y="43"/>
                </a:cubicBezTo>
                <a:cubicBezTo>
                  <a:pt x="541" y="44"/>
                  <a:pt x="541" y="44"/>
                  <a:pt x="541" y="44"/>
                </a:cubicBezTo>
                <a:cubicBezTo>
                  <a:pt x="541" y="44"/>
                  <a:pt x="540" y="44"/>
                  <a:pt x="540" y="44"/>
                </a:cubicBezTo>
                <a:close/>
                <a:moveTo>
                  <a:pt x="1037" y="41"/>
                </a:moveTo>
                <a:cubicBezTo>
                  <a:pt x="1037" y="41"/>
                  <a:pt x="1036" y="41"/>
                  <a:pt x="1035" y="41"/>
                </a:cubicBezTo>
                <a:cubicBezTo>
                  <a:pt x="1034" y="40"/>
                  <a:pt x="1033" y="40"/>
                  <a:pt x="1032" y="39"/>
                </a:cubicBezTo>
                <a:cubicBezTo>
                  <a:pt x="1028" y="38"/>
                  <a:pt x="1027" y="35"/>
                  <a:pt x="1028" y="32"/>
                </a:cubicBezTo>
                <a:cubicBezTo>
                  <a:pt x="1029" y="29"/>
                  <a:pt x="1032" y="27"/>
                  <a:pt x="1035" y="28"/>
                </a:cubicBezTo>
                <a:cubicBezTo>
                  <a:pt x="1037" y="29"/>
                  <a:pt x="1038" y="29"/>
                  <a:pt x="1039" y="29"/>
                </a:cubicBezTo>
                <a:cubicBezTo>
                  <a:pt x="1042" y="30"/>
                  <a:pt x="1044" y="34"/>
                  <a:pt x="1043" y="37"/>
                </a:cubicBezTo>
                <a:cubicBezTo>
                  <a:pt x="1042" y="39"/>
                  <a:pt x="1040" y="41"/>
                  <a:pt x="1037" y="41"/>
                </a:cubicBezTo>
                <a:close/>
                <a:moveTo>
                  <a:pt x="559" y="39"/>
                </a:moveTo>
                <a:cubicBezTo>
                  <a:pt x="557" y="39"/>
                  <a:pt x="554" y="37"/>
                  <a:pt x="553" y="35"/>
                </a:cubicBezTo>
                <a:cubicBezTo>
                  <a:pt x="553" y="31"/>
                  <a:pt x="555" y="28"/>
                  <a:pt x="558" y="27"/>
                </a:cubicBezTo>
                <a:cubicBezTo>
                  <a:pt x="562" y="27"/>
                  <a:pt x="562" y="27"/>
                  <a:pt x="562" y="27"/>
                </a:cubicBezTo>
                <a:cubicBezTo>
                  <a:pt x="565" y="26"/>
                  <a:pt x="568" y="28"/>
                  <a:pt x="569" y="31"/>
                </a:cubicBezTo>
                <a:cubicBezTo>
                  <a:pt x="570" y="34"/>
                  <a:pt x="568" y="38"/>
                  <a:pt x="564" y="38"/>
                </a:cubicBezTo>
                <a:cubicBezTo>
                  <a:pt x="561" y="39"/>
                  <a:pt x="561" y="39"/>
                  <a:pt x="561" y="39"/>
                </a:cubicBezTo>
                <a:cubicBezTo>
                  <a:pt x="560" y="39"/>
                  <a:pt x="560" y="39"/>
                  <a:pt x="559" y="39"/>
                </a:cubicBezTo>
                <a:close/>
                <a:moveTo>
                  <a:pt x="579" y="35"/>
                </a:moveTo>
                <a:cubicBezTo>
                  <a:pt x="576" y="35"/>
                  <a:pt x="574" y="33"/>
                  <a:pt x="573" y="30"/>
                </a:cubicBezTo>
                <a:cubicBezTo>
                  <a:pt x="572" y="27"/>
                  <a:pt x="574" y="24"/>
                  <a:pt x="578" y="23"/>
                </a:cubicBezTo>
                <a:cubicBezTo>
                  <a:pt x="582" y="23"/>
                  <a:pt x="582" y="23"/>
                  <a:pt x="582" y="23"/>
                </a:cubicBezTo>
                <a:cubicBezTo>
                  <a:pt x="585" y="22"/>
                  <a:pt x="588" y="24"/>
                  <a:pt x="589" y="27"/>
                </a:cubicBezTo>
                <a:cubicBezTo>
                  <a:pt x="589" y="31"/>
                  <a:pt x="587" y="34"/>
                  <a:pt x="584" y="34"/>
                </a:cubicBezTo>
                <a:cubicBezTo>
                  <a:pt x="580" y="35"/>
                  <a:pt x="580" y="35"/>
                  <a:pt x="580" y="35"/>
                </a:cubicBezTo>
                <a:cubicBezTo>
                  <a:pt x="580" y="35"/>
                  <a:pt x="579" y="35"/>
                  <a:pt x="579" y="35"/>
                </a:cubicBezTo>
                <a:close/>
                <a:moveTo>
                  <a:pt x="1018" y="34"/>
                </a:moveTo>
                <a:cubicBezTo>
                  <a:pt x="1018" y="34"/>
                  <a:pt x="1017" y="34"/>
                  <a:pt x="1016" y="34"/>
                </a:cubicBezTo>
                <a:cubicBezTo>
                  <a:pt x="1013" y="33"/>
                  <a:pt x="1013" y="33"/>
                  <a:pt x="1013" y="33"/>
                </a:cubicBezTo>
                <a:cubicBezTo>
                  <a:pt x="1009" y="32"/>
                  <a:pt x="1008" y="28"/>
                  <a:pt x="1009" y="25"/>
                </a:cubicBezTo>
                <a:cubicBezTo>
                  <a:pt x="1010" y="22"/>
                  <a:pt x="1014" y="20"/>
                  <a:pt x="1017" y="21"/>
                </a:cubicBezTo>
                <a:cubicBezTo>
                  <a:pt x="1020" y="23"/>
                  <a:pt x="1020" y="23"/>
                  <a:pt x="1020" y="23"/>
                </a:cubicBezTo>
                <a:cubicBezTo>
                  <a:pt x="1024" y="24"/>
                  <a:pt x="1025" y="27"/>
                  <a:pt x="1024" y="31"/>
                </a:cubicBezTo>
                <a:cubicBezTo>
                  <a:pt x="1023" y="33"/>
                  <a:pt x="1021" y="34"/>
                  <a:pt x="1018" y="34"/>
                </a:cubicBezTo>
                <a:close/>
                <a:moveTo>
                  <a:pt x="599" y="31"/>
                </a:moveTo>
                <a:cubicBezTo>
                  <a:pt x="596" y="31"/>
                  <a:pt x="593" y="29"/>
                  <a:pt x="593" y="27"/>
                </a:cubicBezTo>
                <a:cubicBezTo>
                  <a:pt x="592" y="23"/>
                  <a:pt x="594" y="20"/>
                  <a:pt x="597" y="20"/>
                </a:cubicBezTo>
                <a:cubicBezTo>
                  <a:pt x="601" y="19"/>
                  <a:pt x="601" y="19"/>
                  <a:pt x="601" y="19"/>
                </a:cubicBezTo>
                <a:cubicBezTo>
                  <a:pt x="605" y="18"/>
                  <a:pt x="608" y="20"/>
                  <a:pt x="608" y="24"/>
                </a:cubicBezTo>
                <a:cubicBezTo>
                  <a:pt x="609" y="27"/>
                  <a:pt x="607" y="30"/>
                  <a:pt x="604" y="31"/>
                </a:cubicBezTo>
                <a:cubicBezTo>
                  <a:pt x="600" y="31"/>
                  <a:pt x="600" y="31"/>
                  <a:pt x="600" y="31"/>
                </a:cubicBezTo>
                <a:cubicBezTo>
                  <a:pt x="599" y="31"/>
                  <a:pt x="599" y="31"/>
                  <a:pt x="599" y="31"/>
                </a:cubicBezTo>
                <a:close/>
                <a:moveTo>
                  <a:pt x="618" y="28"/>
                </a:moveTo>
                <a:cubicBezTo>
                  <a:pt x="615" y="28"/>
                  <a:pt x="613" y="26"/>
                  <a:pt x="612" y="23"/>
                </a:cubicBezTo>
                <a:cubicBezTo>
                  <a:pt x="612" y="20"/>
                  <a:pt x="614" y="17"/>
                  <a:pt x="617" y="16"/>
                </a:cubicBezTo>
                <a:cubicBezTo>
                  <a:pt x="621" y="16"/>
                  <a:pt x="621" y="16"/>
                  <a:pt x="621" y="16"/>
                </a:cubicBezTo>
                <a:cubicBezTo>
                  <a:pt x="625" y="15"/>
                  <a:pt x="628" y="17"/>
                  <a:pt x="628" y="21"/>
                </a:cubicBezTo>
                <a:cubicBezTo>
                  <a:pt x="629" y="24"/>
                  <a:pt x="626" y="27"/>
                  <a:pt x="623" y="27"/>
                </a:cubicBezTo>
                <a:cubicBezTo>
                  <a:pt x="619" y="28"/>
                  <a:pt x="619" y="28"/>
                  <a:pt x="619" y="28"/>
                </a:cubicBezTo>
                <a:cubicBezTo>
                  <a:pt x="619" y="28"/>
                  <a:pt x="619" y="28"/>
                  <a:pt x="618" y="28"/>
                </a:cubicBezTo>
                <a:close/>
                <a:moveTo>
                  <a:pt x="1000" y="28"/>
                </a:moveTo>
                <a:cubicBezTo>
                  <a:pt x="999" y="28"/>
                  <a:pt x="998" y="28"/>
                  <a:pt x="998" y="27"/>
                </a:cubicBezTo>
                <a:cubicBezTo>
                  <a:pt x="996" y="27"/>
                  <a:pt x="995" y="26"/>
                  <a:pt x="994" y="26"/>
                </a:cubicBezTo>
                <a:cubicBezTo>
                  <a:pt x="991" y="25"/>
                  <a:pt x="989" y="22"/>
                  <a:pt x="990" y="18"/>
                </a:cubicBezTo>
                <a:cubicBezTo>
                  <a:pt x="991" y="15"/>
                  <a:pt x="995" y="14"/>
                  <a:pt x="998" y="15"/>
                </a:cubicBezTo>
                <a:cubicBezTo>
                  <a:pt x="999" y="15"/>
                  <a:pt x="1000" y="16"/>
                  <a:pt x="1002" y="16"/>
                </a:cubicBezTo>
                <a:cubicBezTo>
                  <a:pt x="1005" y="17"/>
                  <a:pt x="1006" y="21"/>
                  <a:pt x="1005" y="24"/>
                </a:cubicBezTo>
                <a:cubicBezTo>
                  <a:pt x="1004" y="26"/>
                  <a:pt x="1002" y="28"/>
                  <a:pt x="1000" y="28"/>
                </a:cubicBezTo>
                <a:close/>
                <a:moveTo>
                  <a:pt x="638" y="25"/>
                </a:moveTo>
                <a:cubicBezTo>
                  <a:pt x="635" y="25"/>
                  <a:pt x="632" y="23"/>
                  <a:pt x="632" y="20"/>
                </a:cubicBezTo>
                <a:cubicBezTo>
                  <a:pt x="632" y="17"/>
                  <a:pt x="634" y="14"/>
                  <a:pt x="637" y="13"/>
                </a:cubicBezTo>
                <a:cubicBezTo>
                  <a:pt x="641" y="13"/>
                  <a:pt x="641" y="13"/>
                  <a:pt x="641" y="13"/>
                </a:cubicBezTo>
                <a:cubicBezTo>
                  <a:pt x="644" y="12"/>
                  <a:pt x="647" y="14"/>
                  <a:pt x="648" y="18"/>
                </a:cubicBezTo>
                <a:cubicBezTo>
                  <a:pt x="648" y="21"/>
                  <a:pt x="646" y="24"/>
                  <a:pt x="643" y="24"/>
                </a:cubicBezTo>
                <a:cubicBezTo>
                  <a:pt x="639" y="25"/>
                  <a:pt x="639" y="25"/>
                  <a:pt x="639" y="25"/>
                </a:cubicBezTo>
                <a:cubicBezTo>
                  <a:pt x="639" y="25"/>
                  <a:pt x="638" y="25"/>
                  <a:pt x="638" y="25"/>
                </a:cubicBezTo>
                <a:close/>
                <a:moveTo>
                  <a:pt x="658" y="22"/>
                </a:moveTo>
                <a:cubicBezTo>
                  <a:pt x="655" y="22"/>
                  <a:pt x="652" y="20"/>
                  <a:pt x="652" y="17"/>
                </a:cubicBezTo>
                <a:cubicBezTo>
                  <a:pt x="651" y="14"/>
                  <a:pt x="654" y="11"/>
                  <a:pt x="657" y="11"/>
                </a:cubicBezTo>
                <a:cubicBezTo>
                  <a:pt x="661" y="10"/>
                  <a:pt x="661" y="10"/>
                  <a:pt x="661" y="10"/>
                </a:cubicBezTo>
                <a:cubicBezTo>
                  <a:pt x="664" y="10"/>
                  <a:pt x="667" y="12"/>
                  <a:pt x="668" y="15"/>
                </a:cubicBezTo>
                <a:cubicBezTo>
                  <a:pt x="668" y="19"/>
                  <a:pt x="666" y="22"/>
                  <a:pt x="662" y="22"/>
                </a:cubicBezTo>
                <a:cubicBezTo>
                  <a:pt x="659" y="22"/>
                  <a:pt x="659" y="22"/>
                  <a:pt x="659" y="22"/>
                </a:cubicBezTo>
                <a:cubicBezTo>
                  <a:pt x="658" y="22"/>
                  <a:pt x="658" y="22"/>
                  <a:pt x="658" y="22"/>
                </a:cubicBezTo>
                <a:close/>
                <a:moveTo>
                  <a:pt x="981" y="21"/>
                </a:moveTo>
                <a:cubicBezTo>
                  <a:pt x="980" y="21"/>
                  <a:pt x="979" y="21"/>
                  <a:pt x="979" y="21"/>
                </a:cubicBezTo>
                <a:cubicBezTo>
                  <a:pt x="978" y="21"/>
                  <a:pt x="976" y="21"/>
                  <a:pt x="975" y="20"/>
                </a:cubicBezTo>
                <a:cubicBezTo>
                  <a:pt x="972" y="19"/>
                  <a:pt x="970" y="16"/>
                  <a:pt x="971" y="13"/>
                </a:cubicBezTo>
                <a:cubicBezTo>
                  <a:pt x="972" y="10"/>
                  <a:pt x="975" y="8"/>
                  <a:pt x="978" y="9"/>
                </a:cubicBezTo>
                <a:cubicBezTo>
                  <a:pt x="980" y="9"/>
                  <a:pt x="981" y="9"/>
                  <a:pt x="982" y="10"/>
                </a:cubicBezTo>
                <a:cubicBezTo>
                  <a:pt x="985" y="11"/>
                  <a:pt x="987" y="14"/>
                  <a:pt x="986" y="17"/>
                </a:cubicBezTo>
                <a:cubicBezTo>
                  <a:pt x="986" y="20"/>
                  <a:pt x="983" y="21"/>
                  <a:pt x="981" y="21"/>
                </a:cubicBezTo>
                <a:close/>
                <a:moveTo>
                  <a:pt x="678" y="20"/>
                </a:moveTo>
                <a:cubicBezTo>
                  <a:pt x="675" y="20"/>
                  <a:pt x="672" y="18"/>
                  <a:pt x="672" y="15"/>
                </a:cubicBezTo>
                <a:cubicBezTo>
                  <a:pt x="671" y="12"/>
                  <a:pt x="674" y="9"/>
                  <a:pt x="677" y="8"/>
                </a:cubicBezTo>
                <a:cubicBezTo>
                  <a:pt x="681" y="8"/>
                  <a:pt x="681" y="8"/>
                  <a:pt x="681" y="8"/>
                </a:cubicBezTo>
                <a:cubicBezTo>
                  <a:pt x="684" y="7"/>
                  <a:pt x="687" y="10"/>
                  <a:pt x="688" y="13"/>
                </a:cubicBezTo>
                <a:cubicBezTo>
                  <a:pt x="688" y="16"/>
                  <a:pt x="686" y="19"/>
                  <a:pt x="682" y="20"/>
                </a:cubicBezTo>
                <a:cubicBezTo>
                  <a:pt x="678" y="20"/>
                  <a:pt x="678" y="20"/>
                  <a:pt x="678" y="20"/>
                </a:cubicBezTo>
                <a:cubicBezTo>
                  <a:pt x="678" y="20"/>
                  <a:pt x="678" y="20"/>
                  <a:pt x="678" y="20"/>
                </a:cubicBezTo>
                <a:close/>
                <a:moveTo>
                  <a:pt x="698" y="18"/>
                </a:moveTo>
                <a:cubicBezTo>
                  <a:pt x="695" y="18"/>
                  <a:pt x="692" y="16"/>
                  <a:pt x="692" y="13"/>
                </a:cubicBezTo>
                <a:cubicBezTo>
                  <a:pt x="691" y="9"/>
                  <a:pt x="694" y="7"/>
                  <a:pt x="697" y="6"/>
                </a:cubicBezTo>
                <a:cubicBezTo>
                  <a:pt x="701" y="6"/>
                  <a:pt x="701" y="6"/>
                  <a:pt x="701" y="6"/>
                </a:cubicBezTo>
                <a:cubicBezTo>
                  <a:pt x="704" y="6"/>
                  <a:pt x="707" y="8"/>
                  <a:pt x="708" y="11"/>
                </a:cubicBezTo>
                <a:cubicBezTo>
                  <a:pt x="708" y="15"/>
                  <a:pt x="705" y="18"/>
                  <a:pt x="702" y="18"/>
                </a:cubicBezTo>
                <a:cubicBezTo>
                  <a:pt x="698" y="18"/>
                  <a:pt x="698" y="18"/>
                  <a:pt x="698" y="18"/>
                </a:cubicBezTo>
                <a:cubicBezTo>
                  <a:pt x="698" y="18"/>
                  <a:pt x="698" y="18"/>
                  <a:pt x="698" y="18"/>
                </a:cubicBezTo>
                <a:close/>
                <a:moveTo>
                  <a:pt x="961" y="17"/>
                </a:moveTo>
                <a:cubicBezTo>
                  <a:pt x="961" y="17"/>
                  <a:pt x="960" y="17"/>
                  <a:pt x="960" y="17"/>
                </a:cubicBezTo>
                <a:cubicBezTo>
                  <a:pt x="959" y="16"/>
                  <a:pt x="957" y="16"/>
                  <a:pt x="956" y="16"/>
                </a:cubicBezTo>
                <a:cubicBezTo>
                  <a:pt x="953" y="15"/>
                  <a:pt x="951" y="12"/>
                  <a:pt x="951" y="9"/>
                </a:cubicBezTo>
                <a:cubicBezTo>
                  <a:pt x="952" y="6"/>
                  <a:pt x="955" y="4"/>
                  <a:pt x="958" y="4"/>
                </a:cubicBezTo>
                <a:cubicBezTo>
                  <a:pt x="960" y="4"/>
                  <a:pt x="961" y="5"/>
                  <a:pt x="962" y="5"/>
                </a:cubicBezTo>
                <a:cubicBezTo>
                  <a:pt x="965" y="6"/>
                  <a:pt x="968" y="9"/>
                  <a:pt x="967" y="12"/>
                </a:cubicBezTo>
                <a:cubicBezTo>
                  <a:pt x="966" y="15"/>
                  <a:pt x="964" y="17"/>
                  <a:pt x="961" y="17"/>
                </a:cubicBezTo>
                <a:close/>
                <a:moveTo>
                  <a:pt x="718" y="17"/>
                </a:moveTo>
                <a:cubicBezTo>
                  <a:pt x="714" y="17"/>
                  <a:pt x="712" y="14"/>
                  <a:pt x="712" y="11"/>
                </a:cubicBezTo>
                <a:cubicBezTo>
                  <a:pt x="711" y="8"/>
                  <a:pt x="714" y="5"/>
                  <a:pt x="717" y="5"/>
                </a:cubicBezTo>
                <a:cubicBezTo>
                  <a:pt x="721" y="4"/>
                  <a:pt x="721" y="4"/>
                  <a:pt x="721" y="4"/>
                </a:cubicBezTo>
                <a:cubicBezTo>
                  <a:pt x="724" y="4"/>
                  <a:pt x="727" y="7"/>
                  <a:pt x="727" y="10"/>
                </a:cubicBezTo>
                <a:cubicBezTo>
                  <a:pt x="728" y="13"/>
                  <a:pt x="725" y="16"/>
                  <a:pt x="722" y="16"/>
                </a:cubicBezTo>
                <a:cubicBezTo>
                  <a:pt x="718" y="17"/>
                  <a:pt x="718" y="17"/>
                  <a:pt x="718" y="17"/>
                </a:cubicBezTo>
                <a:cubicBezTo>
                  <a:pt x="718" y="17"/>
                  <a:pt x="718" y="17"/>
                  <a:pt x="718" y="17"/>
                </a:cubicBezTo>
                <a:close/>
                <a:moveTo>
                  <a:pt x="737" y="15"/>
                </a:moveTo>
                <a:cubicBezTo>
                  <a:pt x="734" y="15"/>
                  <a:pt x="732" y="13"/>
                  <a:pt x="731" y="10"/>
                </a:cubicBezTo>
                <a:cubicBezTo>
                  <a:pt x="731" y="6"/>
                  <a:pt x="734" y="3"/>
                  <a:pt x="737" y="3"/>
                </a:cubicBezTo>
                <a:cubicBezTo>
                  <a:pt x="741" y="3"/>
                  <a:pt x="741" y="3"/>
                  <a:pt x="741" y="3"/>
                </a:cubicBezTo>
                <a:cubicBezTo>
                  <a:pt x="744" y="3"/>
                  <a:pt x="747" y="5"/>
                  <a:pt x="747" y="9"/>
                </a:cubicBezTo>
                <a:cubicBezTo>
                  <a:pt x="748" y="12"/>
                  <a:pt x="745" y="15"/>
                  <a:pt x="742" y="15"/>
                </a:cubicBezTo>
                <a:cubicBezTo>
                  <a:pt x="738" y="15"/>
                  <a:pt x="738" y="15"/>
                  <a:pt x="738" y="15"/>
                </a:cubicBezTo>
                <a:cubicBezTo>
                  <a:pt x="738" y="15"/>
                  <a:pt x="738" y="15"/>
                  <a:pt x="737" y="15"/>
                </a:cubicBezTo>
                <a:close/>
                <a:moveTo>
                  <a:pt x="757" y="14"/>
                </a:moveTo>
                <a:cubicBezTo>
                  <a:pt x="754" y="14"/>
                  <a:pt x="752" y="12"/>
                  <a:pt x="751" y="8"/>
                </a:cubicBezTo>
                <a:cubicBezTo>
                  <a:pt x="751" y="5"/>
                  <a:pt x="754" y="2"/>
                  <a:pt x="757" y="2"/>
                </a:cubicBezTo>
                <a:cubicBezTo>
                  <a:pt x="761" y="2"/>
                  <a:pt x="761" y="2"/>
                  <a:pt x="761" y="2"/>
                </a:cubicBezTo>
                <a:cubicBezTo>
                  <a:pt x="764" y="2"/>
                  <a:pt x="767" y="4"/>
                  <a:pt x="767" y="8"/>
                </a:cubicBezTo>
                <a:cubicBezTo>
                  <a:pt x="768" y="11"/>
                  <a:pt x="765" y="14"/>
                  <a:pt x="762" y="14"/>
                </a:cubicBezTo>
                <a:cubicBezTo>
                  <a:pt x="758" y="14"/>
                  <a:pt x="758" y="14"/>
                  <a:pt x="758" y="14"/>
                </a:cubicBezTo>
                <a:cubicBezTo>
                  <a:pt x="758" y="14"/>
                  <a:pt x="758" y="14"/>
                  <a:pt x="757" y="14"/>
                </a:cubicBezTo>
                <a:close/>
                <a:moveTo>
                  <a:pt x="941" y="14"/>
                </a:moveTo>
                <a:cubicBezTo>
                  <a:pt x="941" y="14"/>
                  <a:pt x="941" y="14"/>
                  <a:pt x="941" y="14"/>
                </a:cubicBezTo>
                <a:cubicBezTo>
                  <a:pt x="937" y="14"/>
                  <a:pt x="937" y="14"/>
                  <a:pt x="937" y="14"/>
                </a:cubicBezTo>
                <a:cubicBezTo>
                  <a:pt x="934" y="13"/>
                  <a:pt x="931" y="10"/>
                  <a:pt x="931" y="7"/>
                </a:cubicBezTo>
                <a:cubicBezTo>
                  <a:pt x="932" y="4"/>
                  <a:pt x="935" y="1"/>
                  <a:pt x="938" y="2"/>
                </a:cubicBezTo>
                <a:cubicBezTo>
                  <a:pt x="942" y="2"/>
                  <a:pt x="942" y="2"/>
                  <a:pt x="942" y="2"/>
                </a:cubicBezTo>
                <a:cubicBezTo>
                  <a:pt x="945" y="2"/>
                  <a:pt x="948" y="5"/>
                  <a:pt x="947" y="9"/>
                </a:cubicBezTo>
                <a:cubicBezTo>
                  <a:pt x="947" y="12"/>
                  <a:pt x="944" y="14"/>
                  <a:pt x="941" y="14"/>
                </a:cubicBezTo>
                <a:close/>
                <a:moveTo>
                  <a:pt x="777" y="13"/>
                </a:moveTo>
                <a:cubicBezTo>
                  <a:pt x="774" y="13"/>
                  <a:pt x="772" y="11"/>
                  <a:pt x="771" y="7"/>
                </a:cubicBezTo>
                <a:cubicBezTo>
                  <a:pt x="771" y="4"/>
                  <a:pt x="774" y="1"/>
                  <a:pt x="777" y="1"/>
                </a:cubicBezTo>
                <a:cubicBezTo>
                  <a:pt x="781" y="1"/>
                  <a:pt x="781" y="1"/>
                  <a:pt x="781" y="1"/>
                </a:cubicBezTo>
                <a:cubicBezTo>
                  <a:pt x="785" y="1"/>
                  <a:pt x="787" y="3"/>
                  <a:pt x="787" y="7"/>
                </a:cubicBezTo>
                <a:cubicBezTo>
                  <a:pt x="788" y="10"/>
                  <a:pt x="785" y="13"/>
                  <a:pt x="782" y="13"/>
                </a:cubicBezTo>
                <a:cubicBezTo>
                  <a:pt x="778" y="13"/>
                  <a:pt x="778" y="13"/>
                  <a:pt x="778" y="13"/>
                </a:cubicBezTo>
                <a:cubicBezTo>
                  <a:pt x="778" y="13"/>
                  <a:pt x="777" y="13"/>
                  <a:pt x="777" y="13"/>
                </a:cubicBezTo>
                <a:close/>
                <a:moveTo>
                  <a:pt x="921" y="13"/>
                </a:moveTo>
                <a:cubicBezTo>
                  <a:pt x="921" y="13"/>
                  <a:pt x="921" y="13"/>
                  <a:pt x="921" y="13"/>
                </a:cubicBezTo>
                <a:cubicBezTo>
                  <a:pt x="917" y="12"/>
                  <a:pt x="917" y="12"/>
                  <a:pt x="917" y="12"/>
                </a:cubicBezTo>
                <a:cubicBezTo>
                  <a:pt x="914" y="12"/>
                  <a:pt x="911" y="10"/>
                  <a:pt x="911" y="6"/>
                </a:cubicBezTo>
                <a:cubicBezTo>
                  <a:pt x="912" y="3"/>
                  <a:pt x="914" y="0"/>
                  <a:pt x="918" y="0"/>
                </a:cubicBezTo>
                <a:cubicBezTo>
                  <a:pt x="922" y="1"/>
                  <a:pt x="922" y="1"/>
                  <a:pt x="922" y="1"/>
                </a:cubicBezTo>
                <a:cubicBezTo>
                  <a:pt x="925" y="1"/>
                  <a:pt x="928" y="4"/>
                  <a:pt x="927" y="7"/>
                </a:cubicBezTo>
                <a:cubicBezTo>
                  <a:pt x="927" y="10"/>
                  <a:pt x="925" y="13"/>
                  <a:pt x="921" y="13"/>
                </a:cubicBezTo>
                <a:close/>
                <a:moveTo>
                  <a:pt x="797" y="12"/>
                </a:moveTo>
                <a:cubicBezTo>
                  <a:pt x="794" y="12"/>
                  <a:pt x="791" y="10"/>
                  <a:pt x="791" y="7"/>
                </a:cubicBezTo>
                <a:cubicBezTo>
                  <a:pt x="791" y="3"/>
                  <a:pt x="794" y="1"/>
                  <a:pt x="797" y="1"/>
                </a:cubicBezTo>
                <a:cubicBezTo>
                  <a:pt x="801" y="0"/>
                  <a:pt x="801" y="0"/>
                  <a:pt x="801" y="0"/>
                </a:cubicBezTo>
                <a:cubicBezTo>
                  <a:pt x="805" y="0"/>
                  <a:pt x="807" y="3"/>
                  <a:pt x="807" y="6"/>
                </a:cubicBezTo>
                <a:cubicBezTo>
                  <a:pt x="807" y="10"/>
                  <a:pt x="805" y="12"/>
                  <a:pt x="802" y="12"/>
                </a:cubicBezTo>
                <a:cubicBezTo>
                  <a:pt x="798" y="12"/>
                  <a:pt x="798" y="12"/>
                  <a:pt x="798" y="12"/>
                </a:cubicBezTo>
                <a:cubicBezTo>
                  <a:pt x="798" y="12"/>
                  <a:pt x="797" y="12"/>
                  <a:pt x="797" y="12"/>
                </a:cubicBezTo>
                <a:close/>
                <a:moveTo>
                  <a:pt x="817" y="12"/>
                </a:moveTo>
                <a:cubicBezTo>
                  <a:pt x="814" y="12"/>
                  <a:pt x="811" y="9"/>
                  <a:pt x="811" y="6"/>
                </a:cubicBezTo>
                <a:cubicBezTo>
                  <a:pt x="811" y="3"/>
                  <a:pt x="814" y="0"/>
                  <a:pt x="817" y="0"/>
                </a:cubicBezTo>
                <a:cubicBezTo>
                  <a:pt x="821" y="0"/>
                  <a:pt x="821" y="0"/>
                  <a:pt x="821" y="0"/>
                </a:cubicBezTo>
                <a:cubicBezTo>
                  <a:pt x="825" y="0"/>
                  <a:pt x="827" y="3"/>
                  <a:pt x="827" y="6"/>
                </a:cubicBezTo>
                <a:cubicBezTo>
                  <a:pt x="827" y="9"/>
                  <a:pt x="825" y="12"/>
                  <a:pt x="821" y="12"/>
                </a:cubicBezTo>
                <a:cubicBezTo>
                  <a:pt x="817" y="12"/>
                  <a:pt x="817" y="12"/>
                  <a:pt x="817" y="12"/>
                </a:cubicBezTo>
                <a:cubicBezTo>
                  <a:pt x="817" y="12"/>
                  <a:pt x="817" y="12"/>
                  <a:pt x="817" y="12"/>
                </a:cubicBezTo>
                <a:close/>
                <a:moveTo>
                  <a:pt x="901" y="12"/>
                </a:moveTo>
                <a:cubicBezTo>
                  <a:pt x="901" y="12"/>
                  <a:pt x="901" y="12"/>
                  <a:pt x="901" y="12"/>
                </a:cubicBezTo>
                <a:cubicBezTo>
                  <a:pt x="897" y="12"/>
                  <a:pt x="897" y="12"/>
                  <a:pt x="897" y="12"/>
                </a:cubicBezTo>
                <a:cubicBezTo>
                  <a:pt x="897" y="0"/>
                  <a:pt x="897" y="0"/>
                  <a:pt x="897" y="0"/>
                </a:cubicBezTo>
                <a:cubicBezTo>
                  <a:pt x="897" y="6"/>
                  <a:pt x="897" y="6"/>
                  <a:pt x="897" y="6"/>
                </a:cubicBezTo>
                <a:cubicBezTo>
                  <a:pt x="897" y="0"/>
                  <a:pt x="897" y="0"/>
                  <a:pt x="897" y="0"/>
                </a:cubicBezTo>
                <a:cubicBezTo>
                  <a:pt x="901" y="0"/>
                  <a:pt x="901" y="0"/>
                  <a:pt x="901" y="0"/>
                </a:cubicBezTo>
                <a:cubicBezTo>
                  <a:pt x="905" y="0"/>
                  <a:pt x="907" y="3"/>
                  <a:pt x="907" y="6"/>
                </a:cubicBezTo>
                <a:cubicBezTo>
                  <a:pt x="907" y="9"/>
                  <a:pt x="905" y="12"/>
                  <a:pt x="901" y="12"/>
                </a:cubicBezTo>
                <a:close/>
                <a:moveTo>
                  <a:pt x="881" y="12"/>
                </a:moveTo>
                <a:cubicBezTo>
                  <a:pt x="881" y="12"/>
                  <a:pt x="881" y="12"/>
                  <a:pt x="881" y="12"/>
                </a:cubicBezTo>
                <a:cubicBezTo>
                  <a:pt x="877" y="12"/>
                  <a:pt x="877" y="12"/>
                  <a:pt x="877" y="12"/>
                </a:cubicBezTo>
                <a:cubicBezTo>
                  <a:pt x="874" y="12"/>
                  <a:pt x="871" y="9"/>
                  <a:pt x="871" y="6"/>
                </a:cubicBezTo>
                <a:cubicBezTo>
                  <a:pt x="871" y="2"/>
                  <a:pt x="874" y="0"/>
                  <a:pt x="877" y="0"/>
                </a:cubicBezTo>
                <a:cubicBezTo>
                  <a:pt x="877" y="0"/>
                  <a:pt x="877" y="0"/>
                  <a:pt x="877" y="0"/>
                </a:cubicBezTo>
                <a:cubicBezTo>
                  <a:pt x="881" y="0"/>
                  <a:pt x="881" y="0"/>
                  <a:pt x="881" y="0"/>
                </a:cubicBezTo>
                <a:cubicBezTo>
                  <a:pt x="885" y="0"/>
                  <a:pt x="887" y="3"/>
                  <a:pt x="887" y="6"/>
                </a:cubicBezTo>
                <a:cubicBezTo>
                  <a:pt x="887" y="9"/>
                  <a:pt x="885" y="12"/>
                  <a:pt x="881" y="12"/>
                </a:cubicBezTo>
                <a:close/>
                <a:moveTo>
                  <a:pt x="837" y="12"/>
                </a:moveTo>
                <a:cubicBezTo>
                  <a:pt x="834" y="12"/>
                  <a:pt x="831" y="9"/>
                  <a:pt x="831" y="6"/>
                </a:cubicBezTo>
                <a:cubicBezTo>
                  <a:pt x="831" y="3"/>
                  <a:pt x="834" y="0"/>
                  <a:pt x="837" y="0"/>
                </a:cubicBezTo>
                <a:cubicBezTo>
                  <a:pt x="841" y="0"/>
                  <a:pt x="841" y="0"/>
                  <a:pt x="841" y="0"/>
                </a:cubicBezTo>
                <a:cubicBezTo>
                  <a:pt x="841" y="0"/>
                  <a:pt x="841" y="0"/>
                  <a:pt x="841" y="0"/>
                </a:cubicBezTo>
                <a:cubicBezTo>
                  <a:pt x="845" y="0"/>
                  <a:pt x="847" y="2"/>
                  <a:pt x="847" y="6"/>
                </a:cubicBezTo>
                <a:cubicBezTo>
                  <a:pt x="847" y="9"/>
                  <a:pt x="845" y="12"/>
                  <a:pt x="841" y="12"/>
                </a:cubicBezTo>
                <a:cubicBezTo>
                  <a:pt x="837" y="12"/>
                  <a:pt x="837" y="12"/>
                  <a:pt x="837" y="12"/>
                </a:cubicBezTo>
                <a:cubicBezTo>
                  <a:pt x="837" y="12"/>
                  <a:pt x="837" y="12"/>
                  <a:pt x="837" y="12"/>
                </a:cubicBezTo>
                <a:close/>
                <a:moveTo>
                  <a:pt x="861" y="12"/>
                </a:moveTo>
                <a:cubicBezTo>
                  <a:pt x="857" y="12"/>
                  <a:pt x="857" y="12"/>
                  <a:pt x="857" y="12"/>
                </a:cubicBezTo>
                <a:cubicBezTo>
                  <a:pt x="854" y="12"/>
                  <a:pt x="851" y="9"/>
                  <a:pt x="851" y="6"/>
                </a:cubicBezTo>
                <a:cubicBezTo>
                  <a:pt x="851" y="2"/>
                  <a:pt x="854" y="0"/>
                  <a:pt x="857" y="0"/>
                </a:cubicBezTo>
                <a:cubicBezTo>
                  <a:pt x="861" y="0"/>
                  <a:pt x="861" y="0"/>
                  <a:pt x="861" y="0"/>
                </a:cubicBezTo>
                <a:cubicBezTo>
                  <a:pt x="865" y="0"/>
                  <a:pt x="867" y="2"/>
                  <a:pt x="867" y="6"/>
                </a:cubicBezTo>
                <a:cubicBezTo>
                  <a:pt x="867" y="9"/>
                  <a:pt x="865" y="12"/>
                  <a:pt x="861" y="12"/>
                </a:cubicBezTo>
                <a:close/>
              </a:path>
            </a:pathLst>
          </a:custGeom>
          <a:solidFill>
            <a:srgbClr val="A7A9AC"/>
          </a:solidFill>
          <a:ln>
            <a:solidFill>
              <a:schemeClr val="accent6"/>
            </a:solidFill>
            <a:prstDash val="sysDot"/>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cxnSp>
        <p:nvCxnSpPr>
          <p:cNvPr id="224" name="Straight Arrow Connector 223">
            <a:extLst>
              <a:ext uri="{FF2B5EF4-FFF2-40B4-BE49-F238E27FC236}">
                <a16:creationId xmlns:a16="http://schemas.microsoft.com/office/drawing/2014/main" id="{4D07639A-4EFD-E443-B4B3-465ADA063FB7}"/>
              </a:ext>
            </a:extLst>
          </p:cNvPr>
          <p:cNvCxnSpPr/>
          <p:nvPr/>
        </p:nvCxnSpPr>
        <p:spPr>
          <a:xfrm flipV="1">
            <a:off x="1650347" y="4778929"/>
            <a:ext cx="12131" cy="1551286"/>
          </a:xfrm>
          <a:prstGeom prst="straightConnector1">
            <a:avLst/>
          </a:prstGeom>
          <a:noFill/>
          <a:ln w="19050" cap="flat" cmpd="sng" algn="ctr">
            <a:solidFill>
              <a:srgbClr val="7DC540"/>
            </a:solidFill>
            <a:prstDash val="solid"/>
            <a:miter lim="800000"/>
            <a:tailEnd type="arrow"/>
          </a:ln>
          <a:effectLst/>
        </p:spPr>
      </p:cxnSp>
      <p:sp>
        <p:nvSpPr>
          <p:cNvPr id="225" name="TextBox 312">
            <a:extLst>
              <a:ext uri="{FF2B5EF4-FFF2-40B4-BE49-F238E27FC236}">
                <a16:creationId xmlns:a16="http://schemas.microsoft.com/office/drawing/2014/main" id="{DB14C154-BA1B-F248-A988-B5A60A419A4A}"/>
              </a:ext>
            </a:extLst>
          </p:cNvPr>
          <p:cNvSpPr txBox="1"/>
          <p:nvPr/>
        </p:nvSpPr>
        <p:spPr>
          <a:xfrm>
            <a:off x="1205656" y="2297796"/>
            <a:ext cx="946406" cy="589610"/>
          </a:xfrm>
          <a:prstGeom prst="rect">
            <a:avLst/>
          </a:prstGeom>
          <a:solidFill>
            <a:srgbClr val="FFFFFF"/>
          </a:solidFill>
        </p:spPr>
        <p:txBody>
          <a:bodyPr wrap="non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NUMBER</a:t>
            </a:r>
            <a:b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OF ISSUES</a:t>
            </a:r>
          </a:p>
        </p:txBody>
      </p:sp>
      <p:sp>
        <p:nvSpPr>
          <p:cNvPr id="226" name="Oval 225">
            <a:extLst>
              <a:ext uri="{FF2B5EF4-FFF2-40B4-BE49-F238E27FC236}">
                <a16:creationId xmlns:a16="http://schemas.microsoft.com/office/drawing/2014/main" id="{3E852462-7C3C-944A-A1F9-871350CDD411}"/>
              </a:ext>
            </a:extLst>
          </p:cNvPr>
          <p:cNvSpPr>
            <a:spLocks noChangeArrowheads="1"/>
          </p:cNvSpPr>
          <p:nvPr/>
        </p:nvSpPr>
        <p:spPr bwMode="auto">
          <a:xfrm>
            <a:off x="1907033" y="5938251"/>
            <a:ext cx="70815" cy="92085"/>
          </a:xfrm>
          <a:prstGeom prst="ellipse">
            <a:avLst/>
          </a:prstGeom>
          <a:solidFill>
            <a:srgbClr val="00B9CC"/>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4B73FFA4-4668-404A-839A-78E32FCBBFD4}"/>
              </a:ext>
            </a:extLst>
          </p:cNvPr>
          <p:cNvSpPr>
            <a:spLocks noChangeArrowheads="1"/>
          </p:cNvSpPr>
          <p:nvPr/>
        </p:nvSpPr>
        <p:spPr bwMode="auto">
          <a:xfrm>
            <a:off x="2258309" y="5887724"/>
            <a:ext cx="70815" cy="92085"/>
          </a:xfrm>
          <a:prstGeom prst="ellipse">
            <a:avLst/>
          </a:prstGeom>
          <a:solidFill>
            <a:srgbClr val="00A6FB"/>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14B96EA3-C214-C644-A31A-3CD8801A3999}"/>
              </a:ext>
            </a:extLst>
          </p:cNvPr>
          <p:cNvSpPr>
            <a:spLocks noChangeArrowheads="1"/>
          </p:cNvSpPr>
          <p:nvPr/>
        </p:nvSpPr>
        <p:spPr bwMode="auto">
          <a:xfrm>
            <a:off x="2662393" y="5826424"/>
            <a:ext cx="70815" cy="92085"/>
          </a:xfrm>
          <a:prstGeom prst="ellipse">
            <a:avLst/>
          </a:prstGeom>
          <a:solidFill>
            <a:srgbClr val="7DC540"/>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29" name="Oval 228">
            <a:extLst>
              <a:ext uri="{FF2B5EF4-FFF2-40B4-BE49-F238E27FC236}">
                <a16:creationId xmlns:a16="http://schemas.microsoft.com/office/drawing/2014/main" id="{58C67444-9DBE-EC46-98CE-E24E610E8240}"/>
              </a:ext>
            </a:extLst>
          </p:cNvPr>
          <p:cNvSpPr>
            <a:spLocks noChangeArrowheads="1"/>
          </p:cNvSpPr>
          <p:nvPr/>
        </p:nvSpPr>
        <p:spPr bwMode="auto">
          <a:xfrm>
            <a:off x="3602865" y="5898672"/>
            <a:ext cx="70815" cy="92085"/>
          </a:xfrm>
          <a:prstGeom prst="ellipse">
            <a:avLst/>
          </a:prstGeom>
          <a:solidFill>
            <a:srgbClr val="7DC540">
              <a:lumMod val="40000"/>
              <a:lumOff val="60000"/>
            </a:srgb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pic>
        <p:nvPicPr>
          <p:cNvPr id="230" name="Picture 229">
            <a:extLst>
              <a:ext uri="{FF2B5EF4-FFF2-40B4-BE49-F238E27FC236}">
                <a16:creationId xmlns:a16="http://schemas.microsoft.com/office/drawing/2014/main" id="{7E7ED329-0C8A-2743-A1D8-E40A99403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518" y="1862716"/>
            <a:ext cx="8411836" cy="1845644"/>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sp>
        <p:nvSpPr>
          <p:cNvPr id="231" name="Oval 230">
            <a:extLst>
              <a:ext uri="{FF2B5EF4-FFF2-40B4-BE49-F238E27FC236}">
                <a16:creationId xmlns:a16="http://schemas.microsoft.com/office/drawing/2014/main" id="{3511C795-70AD-FF4B-927D-8C3C26F479C7}"/>
              </a:ext>
            </a:extLst>
          </p:cNvPr>
          <p:cNvSpPr>
            <a:spLocks noChangeArrowheads="1"/>
          </p:cNvSpPr>
          <p:nvPr/>
        </p:nvSpPr>
        <p:spPr bwMode="auto">
          <a:xfrm>
            <a:off x="2699047" y="3219354"/>
            <a:ext cx="81584" cy="105057"/>
          </a:xfrm>
          <a:prstGeom prst="ellipse">
            <a:avLst/>
          </a:prstGeom>
          <a:solidFill>
            <a:srgbClr val="00B9CC"/>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32" name="Oval 231">
            <a:extLst>
              <a:ext uri="{FF2B5EF4-FFF2-40B4-BE49-F238E27FC236}">
                <a16:creationId xmlns:a16="http://schemas.microsoft.com/office/drawing/2014/main" id="{26C536ED-3C35-8C4D-BBBC-1DEA8706DAEC}"/>
              </a:ext>
            </a:extLst>
          </p:cNvPr>
          <p:cNvSpPr>
            <a:spLocks noChangeArrowheads="1"/>
          </p:cNvSpPr>
          <p:nvPr/>
        </p:nvSpPr>
        <p:spPr bwMode="auto">
          <a:xfrm>
            <a:off x="3806544" y="2887191"/>
            <a:ext cx="81584" cy="105057"/>
          </a:xfrm>
          <a:prstGeom prst="ellipse">
            <a:avLst/>
          </a:prstGeom>
          <a:solidFill>
            <a:srgbClr val="C00000"/>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33" name="Oval 232">
            <a:extLst>
              <a:ext uri="{FF2B5EF4-FFF2-40B4-BE49-F238E27FC236}">
                <a16:creationId xmlns:a16="http://schemas.microsoft.com/office/drawing/2014/main" id="{35BD9933-ED8B-504D-A249-2DF2A93DD328}"/>
              </a:ext>
            </a:extLst>
          </p:cNvPr>
          <p:cNvSpPr>
            <a:spLocks noChangeArrowheads="1"/>
          </p:cNvSpPr>
          <p:nvPr/>
        </p:nvSpPr>
        <p:spPr bwMode="auto">
          <a:xfrm>
            <a:off x="6367707" y="3168752"/>
            <a:ext cx="81584" cy="105057"/>
          </a:xfrm>
          <a:prstGeom prst="ellipse">
            <a:avLst/>
          </a:prstGeom>
          <a:solidFill>
            <a:srgbClr val="808285"/>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54646"/>
              </a:solidFill>
              <a:effectLst/>
              <a:uLnTx/>
              <a:uFillTx/>
              <a:latin typeface="Calibri" panose="020F0502020204030204"/>
              <a:ea typeface="+mn-ea"/>
              <a:cs typeface="+mn-cs"/>
            </a:endParaRPr>
          </a:p>
        </p:txBody>
      </p:sp>
      <p:sp>
        <p:nvSpPr>
          <p:cNvPr id="235" name="TextBox 321">
            <a:extLst>
              <a:ext uri="{FF2B5EF4-FFF2-40B4-BE49-F238E27FC236}">
                <a16:creationId xmlns:a16="http://schemas.microsoft.com/office/drawing/2014/main" id="{F636F208-CBC5-A046-AF46-2ECD4AE1B56B}"/>
              </a:ext>
            </a:extLst>
          </p:cNvPr>
          <p:cNvSpPr txBox="1"/>
          <p:nvPr/>
        </p:nvSpPr>
        <p:spPr>
          <a:xfrm>
            <a:off x="7069044" y="2334919"/>
            <a:ext cx="4303211" cy="505655"/>
          </a:xfrm>
          <a:prstGeom prst="rect">
            <a:avLst/>
          </a:prstGeom>
          <a:noFill/>
        </p:spPr>
        <p:txBody>
          <a:bodyPr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rPr>
              <a:t>PROBLEM: mostly manual</a:t>
            </a:r>
          </a:p>
        </p:txBody>
      </p:sp>
      <p:sp>
        <p:nvSpPr>
          <p:cNvPr id="236" name="TextBox 322">
            <a:extLst>
              <a:ext uri="{FF2B5EF4-FFF2-40B4-BE49-F238E27FC236}">
                <a16:creationId xmlns:a16="http://schemas.microsoft.com/office/drawing/2014/main" id="{0C3CE2D7-A673-8A4B-A27C-4D2FD2409799}"/>
              </a:ext>
            </a:extLst>
          </p:cNvPr>
          <p:cNvSpPr txBox="1"/>
          <p:nvPr/>
        </p:nvSpPr>
        <p:spPr>
          <a:xfrm>
            <a:off x="7069044" y="5182853"/>
            <a:ext cx="4458453" cy="461899"/>
          </a:xfrm>
          <a:prstGeom prst="rect">
            <a:avLst/>
          </a:prstGeom>
          <a:noFill/>
        </p:spPr>
        <p:txBody>
          <a:bodyPr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2400" noProof="0" dirty="0">
                <a:solidFill>
                  <a:srgbClr val="93D050"/>
                </a:solidFill>
                <a:latin typeface="Calibri Light" charset="0"/>
                <a:ea typeface="Calibri Light" charset="0"/>
                <a:cs typeface="Calibri Light" charset="0"/>
              </a:rPr>
              <a:t>SOLUTION</a:t>
            </a:r>
            <a:r>
              <a:rPr kumimoji="0" lang="en-US" sz="2400" b="0" i="0" u="none" strike="noStrike" kern="1200" cap="none" spc="0" normalizeH="0" baseline="0" noProof="0" dirty="0">
                <a:ln>
                  <a:noFill/>
                </a:ln>
                <a:solidFill>
                  <a:srgbClr val="93D050"/>
                </a:solidFill>
                <a:effectLst/>
                <a:uLnTx/>
                <a:uFillTx/>
                <a:latin typeface="Calibri Light" charset="0"/>
                <a:ea typeface="Calibri Light" charset="0"/>
                <a:cs typeface="Calibri Light" charset="0"/>
              </a:rPr>
              <a:t>: automate</a:t>
            </a:r>
          </a:p>
        </p:txBody>
      </p:sp>
    </p:spTree>
    <p:extLst>
      <p:ext uri="{BB962C8B-B14F-4D97-AF65-F5344CB8AC3E}">
        <p14:creationId xmlns:p14="http://schemas.microsoft.com/office/powerpoint/2010/main" val="83704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2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2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80" grpId="0"/>
      <p:bldP spid="187" grpId="0" animBg="1"/>
      <p:bldP spid="188" grpId="0"/>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3" grpId="0" animBg="1"/>
      <p:bldP spid="226" grpId="0" animBg="1"/>
      <p:bldP spid="227" grpId="0" animBg="1"/>
      <p:bldP spid="228" grpId="0" animBg="1"/>
      <p:bldP spid="229" grpId="0" animBg="1"/>
      <p:bldP spid="2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Quality Gate Evaluation</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1049001"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So now that all is set up, it’s time to run a Quality Gate evaluation!</a:t>
            </a:r>
          </a:p>
          <a:p>
            <a:r>
              <a:rPr lang="en-US" dirty="0"/>
              <a:t>First, we need data for the SLIs – we need to run a test</a:t>
            </a:r>
          </a:p>
          <a:p>
            <a:pPr lvl="1"/>
            <a:r>
              <a:rPr lang="en-US" dirty="0"/>
              <a:t>This will be a manual test on the simple node service web page</a:t>
            </a:r>
          </a:p>
          <a:p>
            <a:pPr lvl="1">
              <a:spcBef>
                <a:spcPts val="1200"/>
              </a:spcBef>
            </a:pPr>
            <a:r>
              <a:rPr lang="en-US" dirty="0"/>
              <a:t>Change the Sleep settings to 500ms</a:t>
            </a:r>
          </a:p>
          <a:p>
            <a:pPr lvl="1">
              <a:spcBef>
                <a:spcPts val="1200"/>
              </a:spcBef>
            </a:pPr>
            <a:r>
              <a:rPr lang="en-US" dirty="0"/>
              <a:t>Hit the Echo button about 10 times</a:t>
            </a:r>
          </a:p>
          <a:p>
            <a:r>
              <a:rPr lang="en-US" dirty="0"/>
              <a:t>Send the evaluation start event to </a:t>
            </a:r>
            <a:r>
              <a:rPr lang="en-US" dirty="0" err="1"/>
              <a:t>Keptn</a:t>
            </a:r>
            <a:r>
              <a:rPr lang="en-US" dirty="0"/>
              <a:t>; this will request an evaluation on the last 2 minutes (timeframe)</a:t>
            </a:r>
          </a:p>
          <a:p>
            <a:pPr marL="457200" lvl="1" indent="0">
              <a:buNone/>
            </a:pPr>
            <a:r>
              <a:rPr lang="en-US" dirty="0"/>
              <a:t># </a:t>
            </a:r>
            <a:r>
              <a:rPr lang="en-CA" dirty="0" err="1"/>
              <a:t>keptn</a:t>
            </a:r>
            <a:r>
              <a:rPr lang="en-CA" dirty="0"/>
              <a:t> send event start-evaluation --project=standalone-</a:t>
            </a:r>
            <a:r>
              <a:rPr lang="en-CA" dirty="0" err="1"/>
              <a:t>qg</a:t>
            </a:r>
            <a:r>
              <a:rPr lang="en-CA" dirty="0"/>
              <a:t> --stage=</a:t>
            </a:r>
            <a:r>
              <a:rPr lang="en-CA" dirty="0" err="1"/>
              <a:t>qualitystage</a:t>
            </a:r>
            <a:r>
              <a:rPr lang="en-CA" dirty="0"/>
              <a:t> --service=</a:t>
            </a:r>
            <a:r>
              <a:rPr lang="en-CA" dirty="0" err="1"/>
              <a:t>simplenodeservice</a:t>
            </a:r>
            <a:r>
              <a:rPr lang="en-CA" dirty="0"/>
              <a:t> --timeframe=2m --labels=type=</a:t>
            </a:r>
            <a:r>
              <a:rPr lang="en-CA" dirty="0" err="1"/>
              <a:t>viacli</a:t>
            </a:r>
            <a:endParaRPr lang="en-US" dirty="0"/>
          </a:p>
        </p:txBody>
      </p:sp>
      <p:pic>
        <p:nvPicPr>
          <p:cNvPr id="2" name="Picture 1">
            <a:extLst>
              <a:ext uri="{FF2B5EF4-FFF2-40B4-BE49-F238E27FC236}">
                <a16:creationId xmlns:a16="http://schemas.microsoft.com/office/drawing/2014/main" id="{F9D0D977-7234-904B-8B83-0962EA9423A3}"/>
              </a:ext>
            </a:extLst>
          </p:cNvPr>
          <p:cNvPicPr>
            <a:picLocks noChangeAspect="1"/>
          </p:cNvPicPr>
          <p:nvPr/>
        </p:nvPicPr>
        <p:blipFill>
          <a:blip r:embed="rId3"/>
          <a:stretch>
            <a:fillRect/>
          </a:stretch>
        </p:blipFill>
        <p:spPr>
          <a:xfrm>
            <a:off x="384976" y="5510134"/>
            <a:ext cx="11422048" cy="771760"/>
          </a:xfrm>
          <a:prstGeom prst="rect">
            <a:avLst/>
          </a:prstGeom>
        </p:spPr>
      </p:pic>
    </p:spTree>
    <p:extLst>
      <p:ext uri="{BB962C8B-B14F-4D97-AF65-F5344CB8AC3E}">
        <p14:creationId xmlns:p14="http://schemas.microsoft.com/office/powerpoint/2010/main" val="897840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Quality Gate Evaluation</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1049001"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The </a:t>
            </a:r>
            <a:r>
              <a:rPr lang="en-US" b="1" dirty="0"/>
              <a:t>start-evaluation</a:t>
            </a:r>
            <a:r>
              <a:rPr lang="en-US" dirty="0"/>
              <a:t> event returns a </a:t>
            </a:r>
            <a:r>
              <a:rPr lang="en-US" dirty="0" err="1"/>
              <a:t>Keptn</a:t>
            </a:r>
            <a:r>
              <a:rPr lang="en-US" dirty="0"/>
              <a:t> Context ID</a:t>
            </a:r>
          </a:p>
          <a:p>
            <a:pPr lvl="1">
              <a:spcBef>
                <a:spcPts val="1200"/>
              </a:spcBef>
            </a:pPr>
            <a:r>
              <a:rPr lang="en-US" dirty="0"/>
              <a:t>As the evaluation is an asynchronous process it may take a while until the results are available.</a:t>
            </a:r>
          </a:p>
          <a:p>
            <a:pPr lvl="1">
              <a:spcBef>
                <a:spcPts val="1200"/>
              </a:spcBef>
            </a:pPr>
            <a:r>
              <a:rPr lang="en-US" dirty="0"/>
              <a:t>The </a:t>
            </a:r>
            <a:r>
              <a:rPr lang="en-US" dirty="0" err="1"/>
              <a:t>Keptn</a:t>
            </a:r>
            <a:r>
              <a:rPr lang="en-US" dirty="0"/>
              <a:t> Context can be used to query the status of our request</a:t>
            </a:r>
          </a:p>
          <a:p>
            <a:r>
              <a:rPr lang="en-US" dirty="0"/>
              <a:t>Check if the Quality Gate evaluation is completed and results are available</a:t>
            </a:r>
          </a:p>
          <a:p>
            <a:pPr marL="457200" lvl="1" indent="0">
              <a:buNone/>
            </a:pPr>
            <a:r>
              <a:rPr lang="en-US" dirty="0"/>
              <a:t>$ </a:t>
            </a:r>
            <a:r>
              <a:rPr lang="en-US" dirty="0" err="1"/>
              <a:t>keptn</a:t>
            </a:r>
            <a:r>
              <a:rPr lang="en-US" dirty="0"/>
              <a:t> get event evaluation-done --</a:t>
            </a:r>
            <a:r>
              <a:rPr lang="en-US" dirty="0" err="1"/>
              <a:t>keptn</a:t>
            </a:r>
            <a:r>
              <a:rPr lang="en-US" dirty="0"/>
              <a:t>-context=</a:t>
            </a:r>
            <a:r>
              <a:rPr lang="en-US" b="1" dirty="0"/>
              <a:t>&lt;</a:t>
            </a:r>
            <a:r>
              <a:rPr lang="en-US" b="1" dirty="0" err="1"/>
              <a:t>Context_ID</a:t>
            </a:r>
            <a:r>
              <a:rPr lang="en-US" b="1" dirty="0"/>
              <a:t>&gt;</a:t>
            </a:r>
          </a:p>
          <a:p>
            <a:pPr lvl="1"/>
            <a:r>
              <a:rPr lang="en-US" dirty="0"/>
              <a:t>Replace &lt;</a:t>
            </a:r>
            <a:r>
              <a:rPr lang="en-US" dirty="0" err="1"/>
              <a:t>Context_ID</a:t>
            </a:r>
            <a:r>
              <a:rPr lang="en-US" dirty="0"/>
              <a:t>&gt; with the value returned from the previous command (send start-</a:t>
            </a:r>
            <a:r>
              <a:rPr lang="en-US" dirty="0" err="1"/>
              <a:t>evalution</a:t>
            </a:r>
            <a:r>
              <a:rPr lang="en-US" dirty="0"/>
              <a:t>)</a:t>
            </a:r>
          </a:p>
          <a:p>
            <a:pPr lvl="1">
              <a:spcBef>
                <a:spcPts val="1200"/>
              </a:spcBef>
            </a:pPr>
            <a:r>
              <a:rPr lang="en-US" dirty="0"/>
              <a:t>Re-execute the same command a few times until it returns an event with results. It might take a minute or two.</a:t>
            </a:r>
          </a:p>
          <a:p>
            <a:pPr lvl="1">
              <a:spcBef>
                <a:spcPts val="1200"/>
              </a:spcBef>
            </a:pPr>
            <a:r>
              <a:rPr lang="en-US" dirty="0"/>
              <a:t>The </a:t>
            </a:r>
            <a:r>
              <a:rPr lang="en-US" b="1" dirty="0"/>
              <a:t>evaluation-done</a:t>
            </a:r>
            <a:r>
              <a:rPr lang="en-US" dirty="0"/>
              <a:t> event returns results in JSON format</a:t>
            </a:r>
          </a:p>
        </p:txBody>
      </p:sp>
    </p:spTree>
    <p:extLst>
      <p:ext uri="{BB962C8B-B14F-4D97-AF65-F5344CB8AC3E}">
        <p14:creationId xmlns:p14="http://schemas.microsoft.com/office/powerpoint/2010/main" val="1690677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Quality Gate Evaluation</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4648201"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Take a look at the Bridge</a:t>
            </a:r>
          </a:p>
          <a:p>
            <a:pPr lvl="1">
              <a:spcBef>
                <a:spcPts val="1200"/>
              </a:spcBef>
            </a:pPr>
            <a:r>
              <a:rPr lang="en-US" dirty="0"/>
              <a:t>A new Start Evaluation event will be listed under the Service</a:t>
            </a:r>
          </a:p>
          <a:p>
            <a:pPr lvl="1">
              <a:spcBef>
                <a:spcPts val="1200"/>
              </a:spcBef>
            </a:pPr>
            <a:r>
              <a:rPr lang="en-US" dirty="0"/>
              <a:t>For this event, you have the evaluation results as heat map, chart and SLI breakdown</a:t>
            </a:r>
          </a:p>
        </p:txBody>
      </p:sp>
      <p:pic>
        <p:nvPicPr>
          <p:cNvPr id="2" name="Picture 1">
            <a:extLst>
              <a:ext uri="{FF2B5EF4-FFF2-40B4-BE49-F238E27FC236}">
                <a16:creationId xmlns:a16="http://schemas.microsoft.com/office/drawing/2014/main" id="{C9C7C0EB-7428-3C49-AD86-D6EF4F2E51FC}"/>
              </a:ext>
            </a:extLst>
          </p:cNvPr>
          <p:cNvPicPr>
            <a:picLocks noChangeAspect="1"/>
          </p:cNvPicPr>
          <p:nvPr/>
        </p:nvPicPr>
        <p:blipFill>
          <a:blip r:embed="rId3"/>
          <a:stretch>
            <a:fillRect/>
          </a:stretch>
        </p:blipFill>
        <p:spPr>
          <a:xfrm>
            <a:off x="5900919" y="1046163"/>
            <a:ext cx="5816600" cy="5130800"/>
          </a:xfrm>
          <a:prstGeom prst="rect">
            <a:avLst/>
          </a:prstGeom>
          <a:ln>
            <a:solidFill>
              <a:schemeClr val="bg1">
                <a:lumMod val="65000"/>
              </a:schemeClr>
            </a:solidFill>
          </a:ln>
        </p:spPr>
      </p:pic>
    </p:spTree>
    <p:extLst>
      <p:ext uri="{BB962C8B-B14F-4D97-AF65-F5344CB8AC3E}">
        <p14:creationId xmlns:p14="http://schemas.microsoft.com/office/powerpoint/2010/main" val="2962928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Quality Gate Evaluation</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1"/>
            <a:ext cx="11049001" cy="36476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sz="2200" dirty="0"/>
              <a:t>Let’s run some more evaluations</a:t>
            </a:r>
          </a:p>
          <a:p>
            <a:pPr marL="457200" lvl="1" indent="0">
              <a:buNone/>
            </a:pPr>
            <a:r>
              <a:rPr lang="en-US" sz="2000" dirty="0"/>
              <a:t># </a:t>
            </a:r>
            <a:r>
              <a:rPr lang="en-CA" sz="2000" dirty="0"/>
              <a:t>./</a:t>
            </a:r>
            <a:r>
              <a:rPr lang="en-CA" sz="2000" dirty="0" err="1"/>
              <a:t>run_basic_test.sh</a:t>
            </a:r>
            <a:r>
              <a:rPr lang="en-CA" sz="2000" dirty="0"/>
              <a:t> http://&lt;</a:t>
            </a:r>
            <a:r>
              <a:rPr lang="en-CA" sz="2000" dirty="0" err="1"/>
              <a:t>your.nip.io</a:t>
            </a:r>
            <a:r>
              <a:rPr lang="en-CA" sz="2000" dirty="0"/>
              <a:t>&gt;:8070</a:t>
            </a:r>
          </a:p>
          <a:p>
            <a:pPr lvl="1"/>
            <a:r>
              <a:rPr lang="en-US" sz="2000" dirty="0"/>
              <a:t>This script launch 3 gate runs of http requests to the </a:t>
            </a:r>
            <a:r>
              <a:rPr lang="en-US" sz="2000" dirty="0" err="1"/>
              <a:t>nodeJS</a:t>
            </a:r>
            <a:r>
              <a:rPr lang="en-US" sz="2000" dirty="0"/>
              <a:t> app via curl</a:t>
            </a:r>
          </a:p>
          <a:p>
            <a:pPr lvl="1"/>
            <a:r>
              <a:rPr lang="en-US" sz="2000" dirty="0"/>
              <a:t>It also send a </a:t>
            </a:r>
            <a:r>
              <a:rPr lang="en-US" sz="2000" b="1" dirty="0"/>
              <a:t>start-evaluation</a:t>
            </a:r>
            <a:r>
              <a:rPr lang="en-US" sz="2000" dirty="0"/>
              <a:t> event for each run</a:t>
            </a:r>
          </a:p>
          <a:p>
            <a:pPr lvl="1"/>
            <a:r>
              <a:rPr lang="en-US" sz="2000" dirty="0"/>
              <a:t>The script will take about 6 minutes to complete</a:t>
            </a:r>
          </a:p>
          <a:p>
            <a:r>
              <a:rPr lang="en-US" sz="2200" dirty="0"/>
              <a:t>Keep an eye on the Bridge</a:t>
            </a:r>
          </a:p>
          <a:p>
            <a:pPr lvl="1"/>
            <a:r>
              <a:rPr lang="en-US" sz="2000" dirty="0"/>
              <a:t>3 evaluation events will show up</a:t>
            </a:r>
          </a:p>
          <a:p>
            <a:pPr lvl="1"/>
            <a:r>
              <a:rPr lang="en-US" sz="2000" dirty="0"/>
              <a:t>The screen is refreshed every minute</a:t>
            </a:r>
          </a:p>
          <a:p>
            <a:pPr lvl="1"/>
            <a:r>
              <a:rPr lang="en-US" sz="2000" dirty="0"/>
              <a:t>Each evaluation has a different status</a:t>
            </a:r>
          </a:p>
        </p:txBody>
      </p:sp>
      <p:pic>
        <p:nvPicPr>
          <p:cNvPr id="4" name="Picture 3">
            <a:extLst>
              <a:ext uri="{FF2B5EF4-FFF2-40B4-BE49-F238E27FC236}">
                <a16:creationId xmlns:a16="http://schemas.microsoft.com/office/drawing/2014/main" id="{BB9166C9-2F9A-C14A-8217-C5569D3A5F67}"/>
              </a:ext>
            </a:extLst>
          </p:cNvPr>
          <p:cNvPicPr>
            <a:picLocks noChangeAspect="1"/>
          </p:cNvPicPr>
          <p:nvPr/>
        </p:nvPicPr>
        <p:blipFill>
          <a:blip r:embed="rId3"/>
          <a:stretch>
            <a:fillRect/>
          </a:stretch>
        </p:blipFill>
        <p:spPr>
          <a:xfrm>
            <a:off x="6096000" y="3792511"/>
            <a:ext cx="5652674" cy="3065489"/>
          </a:xfrm>
          <a:prstGeom prst="rect">
            <a:avLst/>
          </a:prstGeom>
          <a:ln>
            <a:solidFill>
              <a:schemeClr val="bg1">
                <a:lumMod val="65000"/>
              </a:schemeClr>
            </a:solidFill>
          </a:ln>
        </p:spPr>
      </p:pic>
    </p:spTree>
    <p:extLst>
      <p:ext uri="{BB962C8B-B14F-4D97-AF65-F5344CB8AC3E}">
        <p14:creationId xmlns:p14="http://schemas.microsoft.com/office/powerpoint/2010/main" val="3193521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Quality Gate Evaluation</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1"/>
            <a:ext cx="4769373" cy="36476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sz="2200" dirty="0"/>
              <a:t>Switch to Dynatrace, look at the </a:t>
            </a:r>
            <a:r>
              <a:rPr lang="en-US" sz="2200" dirty="0" err="1"/>
              <a:t>nodeJS</a:t>
            </a:r>
            <a:r>
              <a:rPr lang="en-US" sz="2200" dirty="0"/>
              <a:t> service</a:t>
            </a:r>
            <a:endParaRPr lang="en-US" sz="2000" dirty="0"/>
          </a:p>
          <a:p>
            <a:r>
              <a:rPr lang="en-US" sz="2200" dirty="0" err="1"/>
              <a:t>Keptn</a:t>
            </a:r>
            <a:r>
              <a:rPr lang="en-US" sz="2200" dirty="0"/>
              <a:t> push the Quality Gates evaluation as Custom Info events</a:t>
            </a:r>
            <a:endParaRPr lang="en-US" sz="2000" dirty="0"/>
          </a:p>
        </p:txBody>
      </p:sp>
      <p:pic>
        <p:nvPicPr>
          <p:cNvPr id="2" name="Picture 1">
            <a:extLst>
              <a:ext uri="{FF2B5EF4-FFF2-40B4-BE49-F238E27FC236}">
                <a16:creationId xmlns:a16="http://schemas.microsoft.com/office/drawing/2014/main" id="{0BA71E48-A8E5-5C4D-8CC1-6BC7475D82AB}"/>
              </a:ext>
            </a:extLst>
          </p:cNvPr>
          <p:cNvPicPr>
            <a:picLocks noChangeAspect="1"/>
          </p:cNvPicPr>
          <p:nvPr/>
        </p:nvPicPr>
        <p:blipFill>
          <a:blip r:embed="rId3"/>
          <a:stretch>
            <a:fillRect/>
          </a:stretch>
        </p:blipFill>
        <p:spPr>
          <a:xfrm>
            <a:off x="6584429" y="641732"/>
            <a:ext cx="5152869" cy="5774767"/>
          </a:xfrm>
          <a:prstGeom prst="rect">
            <a:avLst/>
          </a:prstGeom>
        </p:spPr>
      </p:pic>
    </p:spTree>
    <p:extLst>
      <p:ext uri="{BB962C8B-B14F-4D97-AF65-F5344CB8AC3E}">
        <p14:creationId xmlns:p14="http://schemas.microsoft.com/office/powerpoint/2010/main" val="2360933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510E94-DD3C-CB4A-B741-F1E812D700A3}"/>
              </a:ext>
            </a:extLst>
          </p:cNvPr>
          <p:cNvSpPr>
            <a:spLocks noGrp="1"/>
          </p:cNvSpPr>
          <p:nvPr>
            <p:ph type="title"/>
          </p:nvPr>
        </p:nvSpPr>
        <p:spPr/>
        <p:txBody>
          <a:bodyPr/>
          <a:lstStyle/>
          <a:p>
            <a:r>
              <a:rPr lang="en-US" dirty="0" err="1">
                <a:latin typeface="Bernina Sans Condensed" pitchFamily="2" charset="77"/>
              </a:rPr>
              <a:t>Keptn</a:t>
            </a:r>
            <a:r>
              <a:rPr lang="en-US" dirty="0">
                <a:latin typeface="Bernina Sans Condensed" pitchFamily="2" charset="77"/>
              </a:rPr>
              <a:t> Quality Gates with Jenkins</a:t>
            </a:r>
          </a:p>
        </p:txBody>
      </p:sp>
    </p:spTree>
    <p:extLst>
      <p:ext uri="{BB962C8B-B14F-4D97-AF65-F5344CB8AC3E}">
        <p14:creationId xmlns:p14="http://schemas.microsoft.com/office/powerpoint/2010/main" val="4177941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Configure Dynatrace</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1049001"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In the previous exercises, our test was very basic – a single http request executed multiple times</a:t>
            </a:r>
          </a:p>
          <a:p>
            <a:r>
              <a:rPr lang="en-US" dirty="0"/>
              <a:t>In the real world, tests are more complex – multi-steps</a:t>
            </a:r>
          </a:p>
          <a:p>
            <a:pPr lvl="1"/>
            <a:r>
              <a:rPr lang="en-US" dirty="0"/>
              <a:t>We need to have different SLOs for each test step</a:t>
            </a:r>
          </a:p>
          <a:p>
            <a:pPr lvl="1"/>
            <a:r>
              <a:rPr lang="en-US" dirty="0"/>
              <a:t>We have seen during the last run how a different http request can skew the Service Response Time SLI metric.</a:t>
            </a:r>
          </a:p>
          <a:p>
            <a:pPr lvl="1">
              <a:spcBef>
                <a:spcPts val="1200"/>
              </a:spcBef>
            </a:pPr>
            <a:r>
              <a:rPr lang="en-US" dirty="0"/>
              <a:t>So this means we also need to have different SLI metrics for each test step</a:t>
            </a:r>
          </a:p>
          <a:p>
            <a:r>
              <a:rPr lang="en-US" dirty="0"/>
              <a:t>We will leverage </a:t>
            </a:r>
            <a:r>
              <a:rPr lang="en-US" b="1" dirty="0"/>
              <a:t>Calculated Service Metrics</a:t>
            </a:r>
            <a:r>
              <a:rPr lang="en-US" dirty="0"/>
              <a:t> in order to get distinct metrics for each test step </a:t>
            </a:r>
          </a:p>
          <a:p>
            <a:pPr lvl="1"/>
            <a:r>
              <a:rPr lang="en-US" dirty="0"/>
              <a:t>We will also use </a:t>
            </a:r>
            <a:r>
              <a:rPr lang="en-US" b="1" dirty="0"/>
              <a:t>Request Attributes </a:t>
            </a:r>
            <a:r>
              <a:rPr lang="en-US" dirty="0"/>
              <a:t>to capture the http header identifying the test step</a:t>
            </a:r>
          </a:p>
        </p:txBody>
      </p:sp>
    </p:spTree>
    <p:extLst>
      <p:ext uri="{BB962C8B-B14F-4D97-AF65-F5344CB8AC3E}">
        <p14:creationId xmlns:p14="http://schemas.microsoft.com/office/powerpoint/2010/main" val="3276758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Configure Dynatrace – Request Attributes</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199" y="1524000"/>
            <a:ext cx="11049001"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Execute the following script to create Request Attributes rules via the Dynatrace Configuration API</a:t>
            </a:r>
          </a:p>
          <a:p>
            <a:pPr marL="457200" lvl="1" indent="0">
              <a:spcBef>
                <a:spcPts val="1200"/>
              </a:spcBef>
              <a:buNone/>
            </a:pPr>
            <a:r>
              <a:rPr lang="en-US" dirty="0"/>
              <a:t># ./</a:t>
            </a:r>
            <a:r>
              <a:rPr lang="en-CA" dirty="0" err="1"/>
              <a:t>createTestRequestAttributes.sh</a:t>
            </a:r>
            <a:endParaRPr lang="en-CA" dirty="0"/>
          </a:p>
          <a:p>
            <a:r>
              <a:rPr lang="en-US" dirty="0"/>
              <a:t>This creates 3 Request Attributes named: LSN, LTN and TSN</a:t>
            </a:r>
          </a:p>
          <a:p>
            <a:pPr lvl="1"/>
            <a:endParaRPr lang="en-US" dirty="0"/>
          </a:p>
        </p:txBody>
      </p:sp>
      <p:pic>
        <p:nvPicPr>
          <p:cNvPr id="2" name="Picture 1">
            <a:extLst>
              <a:ext uri="{FF2B5EF4-FFF2-40B4-BE49-F238E27FC236}">
                <a16:creationId xmlns:a16="http://schemas.microsoft.com/office/drawing/2014/main" id="{37910A70-B2E4-0E4D-8446-A1DA814BF59E}"/>
              </a:ext>
            </a:extLst>
          </p:cNvPr>
          <p:cNvPicPr>
            <a:picLocks noChangeAspect="1"/>
          </p:cNvPicPr>
          <p:nvPr/>
        </p:nvPicPr>
        <p:blipFill>
          <a:blip r:embed="rId3"/>
          <a:stretch>
            <a:fillRect/>
          </a:stretch>
        </p:blipFill>
        <p:spPr>
          <a:xfrm>
            <a:off x="6430780" y="3102936"/>
            <a:ext cx="4923020" cy="3496057"/>
          </a:xfrm>
          <a:prstGeom prst="rect">
            <a:avLst/>
          </a:prstGeom>
          <a:ln>
            <a:solidFill>
              <a:schemeClr val="bg1">
                <a:lumMod val="65000"/>
              </a:schemeClr>
            </a:solidFill>
          </a:ln>
        </p:spPr>
      </p:pic>
      <p:pic>
        <p:nvPicPr>
          <p:cNvPr id="5" name="Picture 4">
            <a:extLst>
              <a:ext uri="{FF2B5EF4-FFF2-40B4-BE49-F238E27FC236}">
                <a16:creationId xmlns:a16="http://schemas.microsoft.com/office/drawing/2014/main" id="{060BB60A-DF0C-A340-B7FA-4FB87EFC3791}"/>
              </a:ext>
            </a:extLst>
          </p:cNvPr>
          <p:cNvPicPr>
            <a:picLocks noChangeAspect="1"/>
          </p:cNvPicPr>
          <p:nvPr/>
        </p:nvPicPr>
        <p:blipFill>
          <a:blip r:embed="rId4"/>
          <a:stretch>
            <a:fillRect/>
          </a:stretch>
        </p:blipFill>
        <p:spPr>
          <a:xfrm>
            <a:off x="778054" y="3102936"/>
            <a:ext cx="5317946" cy="3496057"/>
          </a:xfrm>
          <a:prstGeom prst="rect">
            <a:avLst/>
          </a:prstGeom>
          <a:ln>
            <a:solidFill>
              <a:schemeClr val="bg1">
                <a:lumMod val="65000"/>
              </a:schemeClr>
            </a:solidFill>
          </a:ln>
        </p:spPr>
      </p:pic>
    </p:spTree>
    <p:extLst>
      <p:ext uri="{BB962C8B-B14F-4D97-AF65-F5344CB8AC3E}">
        <p14:creationId xmlns:p14="http://schemas.microsoft.com/office/powerpoint/2010/main" val="3734352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Configure Dynatrace – Calculated Service Metrics</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6295868"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Execute the following script to create Calculated Service Metrics via the Dynatrace Configuration API</a:t>
            </a:r>
          </a:p>
          <a:p>
            <a:pPr marL="457200" lvl="1" indent="0">
              <a:spcBef>
                <a:spcPts val="1200"/>
              </a:spcBef>
              <a:buNone/>
            </a:pPr>
            <a:r>
              <a:rPr lang="en-US" dirty="0"/>
              <a:t># ./</a:t>
            </a:r>
            <a:r>
              <a:rPr lang="en-CA" dirty="0" err="1"/>
              <a:t>createTestStepCalculatedMetrics.sh</a:t>
            </a:r>
            <a:r>
              <a:rPr lang="en-CA" dirty="0"/>
              <a:t> ENVIRONMENT </a:t>
            </a:r>
            <a:r>
              <a:rPr lang="en-CA" dirty="0" err="1"/>
              <a:t>jenkinsqg</a:t>
            </a:r>
            <a:endParaRPr lang="en-US" dirty="0"/>
          </a:p>
          <a:p>
            <a:pPr lvl="1">
              <a:spcBef>
                <a:spcPts val="1200"/>
              </a:spcBef>
            </a:pPr>
            <a:r>
              <a:rPr lang="en-US" dirty="0"/>
              <a:t>The calculated service metrics will be associated to services specifically tagged</a:t>
            </a:r>
          </a:p>
          <a:p>
            <a:pPr lvl="1">
              <a:spcBef>
                <a:spcPts val="1200"/>
              </a:spcBef>
            </a:pPr>
            <a:r>
              <a:rPr lang="en-US" dirty="0"/>
              <a:t>We pass these arguments to the script : tag context (ENVIRONMENT), tag key (</a:t>
            </a:r>
            <a:r>
              <a:rPr lang="en-US" dirty="0" err="1"/>
              <a:t>jenkinsqg</a:t>
            </a:r>
            <a:r>
              <a:rPr lang="en-US" dirty="0"/>
              <a:t>)</a:t>
            </a:r>
            <a:endParaRPr lang="en-CA" dirty="0"/>
          </a:p>
        </p:txBody>
      </p:sp>
      <p:pic>
        <p:nvPicPr>
          <p:cNvPr id="4" name="Picture 3">
            <a:extLst>
              <a:ext uri="{FF2B5EF4-FFF2-40B4-BE49-F238E27FC236}">
                <a16:creationId xmlns:a16="http://schemas.microsoft.com/office/drawing/2014/main" id="{0D8913AB-C1E2-DB40-AE0A-CB04D997938A}"/>
              </a:ext>
            </a:extLst>
          </p:cNvPr>
          <p:cNvPicPr>
            <a:picLocks noChangeAspect="1"/>
          </p:cNvPicPr>
          <p:nvPr/>
        </p:nvPicPr>
        <p:blipFill>
          <a:blip r:embed="rId3"/>
          <a:stretch>
            <a:fillRect/>
          </a:stretch>
        </p:blipFill>
        <p:spPr>
          <a:xfrm>
            <a:off x="7179038" y="1524000"/>
            <a:ext cx="4708161" cy="4257689"/>
          </a:xfrm>
          <a:prstGeom prst="rect">
            <a:avLst/>
          </a:prstGeom>
          <a:ln>
            <a:solidFill>
              <a:schemeClr val="bg1">
                <a:lumMod val="65000"/>
              </a:schemeClr>
            </a:solidFill>
          </a:ln>
        </p:spPr>
      </p:pic>
    </p:spTree>
    <p:extLst>
      <p:ext uri="{BB962C8B-B14F-4D97-AF65-F5344CB8AC3E}">
        <p14:creationId xmlns:p14="http://schemas.microsoft.com/office/powerpoint/2010/main" val="485126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Jenkins</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6295868"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Log in the Jenkins console</a:t>
            </a:r>
          </a:p>
          <a:p>
            <a:pPr lvl="1">
              <a:spcBef>
                <a:spcPts val="1200"/>
              </a:spcBef>
            </a:pPr>
            <a:r>
              <a:rPr lang="en-US" dirty="0"/>
              <a:t>URL : https://</a:t>
            </a:r>
            <a:r>
              <a:rPr lang="en-US" dirty="0" err="1"/>
              <a:t>jenkins</a:t>
            </a:r>
            <a:r>
              <a:rPr lang="en-US" dirty="0"/>
              <a:t>.&lt;</a:t>
            </a:r>
            <a:r>
              <a:rPr lang="en-US" dirty="0" err="1"/>
              <a:t>your.nip.io</a:t>
            </a:r>
            <a:r>
              <a:rPr lang="en-US" dirty="0"/>
              <a:t>&gt;</a:t>
            </a:r>
          </a:p>
          <a:p>
            <a:pPr lvl="1">
              <a:spcBef>
                <a:spcPts val="1200"/>
              </a:spcBef>
            </a:pPr>
            <a:r>
              <a:rPr lang="en-US" dirty="0"/>
              <a:t>username: </a:t>
            </a:r>
            <a:r>
              <a:rPr lang="en-US" dirty="0" err="1"/>
              <a:t>keptn</a:t>
            </a:r>
            <a:endParaRPr lang="en-US" dirty="0"/>
          </a:p>
          <a:p>
            <a:pPr lvl="1">
              <a:spcBef>
                <a:spcPts val="1200"/>
              </a:spcBef>
            </a:pPr>
            <a:r>
              <a:rPr lang="en-US" dirty="0"/>
              <a:t>password: </a:t>
            </a:r>
            <a:r>
              <a:rPr lang="en-US" dirty="0" err="1"/>
              <a:t>keptn</a:t>
            </a:r>
            <a:endParaRPr lang="en-US" dirty="0"/>
          </a:p>
        </p:txBody>
      </p:sp>
      <p:pic>
        <p:nvPicPr>
          <p:cNvPr id="6" name="Picture 5">
            <a:extLst>
              <a:ext uri="{FF2B5EF4-FFF2-40B4-BE49-F238E27FC236}">
                <a16:creationId xmlns:a16="http://schemas.microsoft.com/office/drawing/2014/main" id="{CE919898-AC59-1341-AFB9-DBF9AC424B89}"/>
              </a:ext>
            </a:extLst>
          </p:cNvPr>
          <p:cNvPicPr>
            <a:picLocks noChangeAspect="1"/>
          </p:cNvPicPr>
          <p:nvPr/>
        </p:nvPicPr>
        <p:blipFill>
          <a:blip r:embed="rId3"/>
          <a:stretch>
            <a:fillRect/>
          </a:stretch>
        </p:blipFill>
        <p:spPr>
          <a:xfrm>
            <a:off x="2110595" y="3567788"/>
            <a:ext cx="9386862" cy="3177785"/>
          </a:xfrm>
          <a:prstGeom prst="rect">
            <a:avLst/>
          </a:prstGeom>
          <a:ln>
            <a:solidFill>
              <a:schemeClr val="bg1">
                <a:lumMod val="65000"/>
              </a:schemeClr>
            </a:solidFill>
          </a:ln>
        </p:spPr>
      </p:pic>
    </p:spTree>
    <p:extLst>
      <p:ext uri="{BB962C8B-B14F-4D97-AF65-F5344CB8AC3E}">
        <p14:creationId xmlns:p14="http://schemas.microsoft.com/office/powerpoint/2010/main" val="2758747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2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rgbClr val="273845"/>
              </a:buClr>
              <a:buSzPts val="2000"/>
              <a:buFont typeface="Arial"/>
              <a:buNone/>
            </a:pPr>
            <a:r>
              <a:rPr lang="en-US" sz="2400" dirty="0" err="1"/>
              <a:t>Keptn</a:t>
            </a:r>
            <a:r>
              <a:rPr lang="en-US" sz="2400" dirty="0"/>
              <a:t> for Autonomous Cloud Enablement</a:t>
            </a:r>
            <a:endParaRPr sz="2400" dirty="0"/>
          </a:p>
        </p:txBody>
      </p:sp>
      <p:grpSp>
        <p:nvGrpSpPr>
          <p:cNvPr id="40" name="Group 39">
            <a:extLst>
              <a:ext uri="{FF2B5EF4-FFF2-40B4-BE49-F238E27FC236}">
                <a16:creationId xmlns:a16="http://schemas.microsoft.com/office/drawing/2014/main" id="{8244EA1C-DB08-614E-9781-7C344A2DB9BC}"/>
              </a:ext>
            </a:extLst>
          </p:cNvPr>
          <p:cNvGrpSpPr/>
          <p:nvPr/>
        </p:nvGrpSpPr>
        <p:grpSpPr>
          <a:xfrm>
            <a:off x="4719081" y="5224104"/>
            <a:ext cx="2630849" cy="1553580"/>
            <a:chOff x="3925454" y="3512988"/>
            <a:chExt cx="2630849" cy="1553580"/>
          </a:xfrm>
        </p:grpSpPr>
        <p:pic>
          <p:nvPicPr>
            <p:cNvPr id="41" name="Picture 40" descr="A picture containing clock, device&#10;&#10;Description automatically generated">
              <a:extLst>
                <a:ext uri="{FF2B5EF4-FFF2-40B4-BE49-F238E27FC236}">
                  <a16:creationId xmlns:a16="http://schemas.microsoft.com/office/drawing/2014/main" id="{5E0DCCC3-21F4-5A4A-AF1E-24BCD13604CD}"/>
                </a:ext>
              </a:extLst>
            </p:cNvPr>
            <p:cNvPicPr>
              <a:picLocks noChangeAspect="1"/>
            </p:cNvPicPr>
            <p:nvPr/>
          </p:nvPicPr>
          <p:blipFill rotWithShape="1">
            <a:blip r:embed="rId3"/>
            <a:srcRect l="4291" t="22688" r="4909" b="23692"/>
            <a:stretch/>
          </p:blipFill>
          <p:spPr>
            <a:xfrm>
              <a:off x="3925454" y="3512988"/>
              <a:ext cx="2630849" cy="1553580"/>
            </a:xfrm>
            <a:prstGeom prst="rect">
              <a:avLst/>
            </a:prstGeom>
          </p:spPr>
        </p:pic>
        <p:pic>
          <p:nvPicPr>
            <p:cNvPr id="42" name="brain-cut">
              <a:extLst>
                <a:ext uri="{FF2B5EF4-FFF2-40B4-BE49-F238E27FC236}">
                  <a16:creationId xmlns:a16="http://schemas.microsoft.com/office/drawing/2014/main" id="{177C058C-966B-814D-9646-34F531A530C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9906" y="4014341"/>
              <a:ext cx="613038" cy="464242"/>
            </a:xfrm>
            <a:prstGeom prst="rect">
              <a:avLst/>
            </a:prstGeom>
          </p:spPr>
        </p:pic>
      </p:grpSp>
      <p:sp>
        <p:nvSpPr>
          <p:cNvPr id="43" name="Rectangle: Rounded Corners 6">
            <a:extLst>
              <a:ext uri="{FF2B5EF4-FFF2-40B4-BE49-F238E27FC236}">
                <a16:creationId xmlns:a16="http://schemas.microsoft.com/office/drawing/2014/main" id="{5E819715-DF97-8843-A82F-04B416A917FB}"/>
              </a:ext>
            </a:extLst>
          </p:cNvPr>
          <p:cNvSpPr/>
          <p:nvPr/>
        </p:nvSpPr>
        <p:spPr>
          <a:xfrm>
            <a:off x="1624064" y="1595985"/>
            <a:ext cx="8776442" cy="686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pic>
        <p:nvPicPr>
          <p:cNvPr id="44" name="Picture 2" descr="Image result for jenkins logo">
            <a:extLst>
              <a:ext uri="{FF2B5EF4-FFF2-40B4-BE49-F238E27FC236}">
                <a16:creationId xmlns:a16="http://schemas.microsoft.com/office/drawing/2014/main" id="{0E8DE7FE-B56F-1E41-B3CF-204E00A8B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305" y="1766651"/>
            <a:ext cx="1225840" cy="39424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8" descr="Image result for jmeter icon">
            <a:extLst>
              <a:ext uri="{FF2B5EF4-FFF2-40B4-BE49-F238E27FC236}">
                <a16:creationId xmlns:a16="http://schemas.microsoft.com/office/drawing/2014/main" id="{85666C1B-70A6-B14C-950F-B933F08E0B5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951933" y="1813669"/>
            <a:ext cx="918015" cy="31187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Ansible by Red Hat | LinkedIn">
            <a:extLst>
              <a:ext uri="{FF2B5EF4-FFF2-40B4-BE49-F238E27FC236}">
                <a16:creationId xmlns:a16="http://schemas.microsoft.com/office/drawing/2014/main" id="{1EF2BBDD-B8C8-D74E-8A8B-A7483E036A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8473" y="1720545"/>
            <a:ext cx="507980" cy="5079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ServiceNow IT Asset Management (ITAM) - InSource, Inc.">
            <a:extLst>
              <a:ext uri="{FF2B5EF4-FFF2-40B4-BE49-F238E27FC236}">
                <a16:creationId xmlns:a16="http://schemas.microsoft.com/office/drawing/2014/main" id="{869B6B9B-C0A6-6E46-8E2A-02F058E3E4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0028" y="1873299"/>
            <a:ext cx="907679" cy="25024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Press kit | GitLab">
            <a:extLst>
              <a:ext uri="{FF2B5EF4-FFF2-40B4-BE49-F238E27FC236}">
                <a16:creationId xmlns:a16="http://schemas.microsoft.com/office/drawing/2014/main" id="{A905B941-58FB-B84D-B6EB-DE317AE9A4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1320" y="1649861"/>
            <a:ext cx="699701" cy="63422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A795E654-3168-7F40-99BB-673E20F397B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043517" y="1790287"/>
            <a:ext cx="1236636" cy="358641"/>
          </a:xfrm>
          <a:prstGeom prst="rect">
            <a:avLst/>
          </a:prstGeom>
        </p:spPr>
      </p:pic>
      <p:grpSp>
        <p:nvGrpSpPr>
          <p:cNvPr id="50" name="Group 49">
            <a:extLst>
              <a:ext uri="{FF2B5EF4-FFF2-40B4-BE49-F238E27FC236}">
                <a16:creationId xmlns:a16="http://schemas.microsoft.com/office/drawing/2014/main" id="{A81C2D17-AF89-D54F-BAC1-17D7A5DF9D3D}"/>
              </a:ext>
            </a:extLst>
          </p:cNvPr>
          <p:cNvGrpSpPr/>
          <p:nvPr/>
        </p:nvGrpSpPr>
        <p:grpSpPr>
          <a:xfrm>
            <a:off x="1839562" y="3236108"/>
            <a:ext cx="8349375" cy="484279"/>
            <a:chOff x="2016362" y="2572567"/>
            <a:chExt cx="8349375" cy="484279"/>
          </a:xfrm>
        </p:grpSpPr>
        <p:grpSp>
          <p:nvGrpSpPr>
            <p:cNvPr id="51" name="Group 50">
              <a:extLst>
                <a:ext uri="{FF2B5EF4-FFF2-40B4-BE49-F238E27FC236}">
                  <a16:creationId xmlns:a16="http://schemas.microsoft.com/office/drawing/2014/main" id="{C0C43245-74DB-5E43-8D22-3F497C37EFF9}"/>
                </a:ext>
              </a:extLst>
            </p:cNvPr>
            <p:cNvGrpSpPr/>
            <p:nvPr/>
          </p:nvGrpSpPr>
          <p:grpSpPr>
            <a:xfrm>
              <a:off x="2016362" y="2572567"/>
              <a:ext cx="8349375" cy="484279"/>
              <a:chOff x="2338979" y="2495343"/>
              <a:chExt cx="6973133" cy="484279"/>
            </a:xfrm>
          </p:grpSpPr>
          <p:grpSp>
            <p:nvGrpSpPr>
              <p:cNvPr id="53" name="Group 52">
                <a:extLst>
                  <a:ext uri="{FF2B5EF4-FFF2-40B4-BE49-F238E27FC236}">
                    <a16:creationId xmlns:a16="http://schemas.microsoft.com/office/drawing/2014/main" id="{BE3A3F04-67BF-2A44-ACAB-092996539845}"/>
                  </a:ext>
                </a:extLst>
              </p:cNvPr>
              <p:cNvGrpSpPr/>
              <p:nvPr/>
            </p:nvGrpSpPr>
            <p:grpSpPr>
              <a:xfrm>
                <a:off x="2338979" y="2495343"/>
                <a:ext cx="6973133" cy="484279"/>
                <a:chOff x="4581823" y="3890974"/>
                <a:chExt cx="3453751" cy="484279"/>
              </a:xfrm>
            </p:grpSpPr>
            <p:sp>
              <p:nvSpPr>
                <p:cNvPr id="55" name="Rectangle 54">
                  <a:extLst>
                    <a:ext uri="{FF2B5EF4-FFF2-40B4-BE49-F238E27FC236}">
                      <a16:creationId xmlns:a16="http://schemas.microsoft.com/office/drawing/2014/main" id="{EBC944F4-6E4A-9A4A-8FCB-CC4BE75241E7}"/>
                    </a:ext>
                  </a:extLst>
                </p:cNvPr>
                <p:cNvSpPr/>
                <p:nvPr/>
              </p:nvSpPr>
              <p:spPr>
                <a:xfrm rot="5400000">
                  <a:off x="6090275" y="2430320"/>
                  <a:ext cx="429339" cy="3420955"/>
                </a:xfrm>
                <a:prstGeom prst="rect">
                  <a:avLst/>
                </a:prstGeom>
                <a:solidFill>
                  <a:schemeClr val="accent1">
                    <a:lumMod val="50000"/>
                  </a:schemeClr>
                </a:solidFill>
                <a:ln w="4762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56" name="Rectangle 55">
                  <a:extLst>
                    <a:ext uri="{FF2B5EF4-FFF2-40B4-BE49-F238E27FC236}">
                      <a16:creationId xmlns:a16="http://schemas.microsoft.com/office/drawing/2014/main" id="{320EABB7-57FF-7049-A2C6-3CC42E6561F8}"/>
                    </a:ext>
                  </a:extLst>
                </p:cNvPr>
                <p:cNvSpPr/>
                <p:nvPr/>
              </p:nvSpPr>
              <p:spPr>
                <a:xfrm>
                  <a:off x="4581823" y="3890974"/>
                  <a:ext cx="3453751" cy="4842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Bernina Sans Light"/>
                    <a:ea typeface="+mn-ea"/>
                    <a:cs typeface="+mn-cs"/>
                  </a:endParaRPr>
                </a:p>
              </p:txBody>
            </p:sp>
          </p:grpSp>
          <p:sp>
            <p:nvSpPr>
              <p:cNvPr id="54" name="TextBox 53">
                <a:extLst>
                  <a:ext uri="{FF2B5EF4-FFF2-40B4-BE49-F238E27FC236}">
                    <a16:creationId xmlns:a16="http://schemas.microsoft.com/office/drawing/2014/main" id="{8A24ECB0-749F-944C-A807-572D593AE55C}"/>
                  </a:ext>
                </a:extLst>
              </p:cNvPr>
              <p:cNvSpPr txBox="1"/>
              <p:nvPr/>
            </p:nvSpPr>
            <p:spPr>
              <a:xfrm>
                <a:off x="3945403" y="2565471"/>
                <a:ext cx="451553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2000">
                    <a:solidFill>
                      <a:srgbClr val="FFFFFF"/>
                    </a:solidFill>
                    <a:latin typeface="Calibri" panose="020F0502020204030204"/>
                  </a:rPr>
                  <a:t>Event-Driven Control Plane for Autonomous Cloud</a:t>
                </a:r>
                <a:endParaRPr kumimoji="0" lang="de-AT"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52" name="Picture 2">
              <a:extLst>
                <a:ext uri="{FF2B5EF4-FFF2-40B4-BE49-F238E27FC236}">
                  <a16:creationId xmlns:a16="http://schemas.microsoft.com/office/drawing/2014/main" id="{0B0B8C0B-88B5-EB4D-A2DC-609A53A77E6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2" t="1" r="-17348" b="5588"/>
            <a:stretch/>
          </p:blipFill>
          <p:spPr bwMode="auto">
            <a:xfrm>
              <a:off x="2247412" y="2663176"/>
              <a:ext cx="1216224" cy="337883"/>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2" descr="Image result for kubernetes icon">
            <a:extLst>
              <a:ext uri="{FF2B5EF4-FFF2-40B4-BE49-F238E27FC236}">
                <a16:creationId xmlns:a16="http://schemas.microsoft.com/office/drawing/2014/main" id="{0BF2D4CC-2A03-8F4A-8131-E32B57B753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14677" y="3133750"/>
            <a:ext cx="274906" cy="26687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6" descr="MicroK8s">
            <a:extLst>
              <a:ext uri="{FF2B5EF4-FFF2-40B4-BE49-F238E27FC236}">
                <a16:creationId xmlns:a16="http://schemas.microsoft.com/office/drawing/2014/main" id="{34B3D94D-5513-A042-8385-01875BE591C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0643" b="19829"/>
          <a:stretch/>
        </p:blipFill>
        <p:spPr bwMode="auto">
          <a:xfrm>
            <a:off x="10536917" y="3195588"/>
            <a:ext cx="376691" cy="22423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95EAE85E-0D10-FD4A-810A-31344BB3522F}"/>
              </a:ext>
            </a:extLst>
          </p:cNvPr>
          <p:cNvPicPr>
            <a:picLocks noChangeAspect="1"/>
          </p:cNvPicPr>
          <p:nvPr/>
        </p:nvPicPr>
        <p:blipFill>
          <a:blip r:embed="rId15"/>
          <a:stretch>
            <a:fillRect/>
          </a:stretch>
        </p:blipFill>
        <p:spPr>
          <a:xfrm>
            <a:off x="11096256" y="3166586"/>
            <a:ext cx="752010" cy="290777"/>
          </a:xfrm>
          <a:prstGeom prst="rect">
            <a:avLst/>
          </a:prstGeom>
        </p:spPr>
      </p:pic>
      <p:grpSp>
        <p:nvGrpSpPr>
          <p:cNvPr id="60" name="Group 59">
            <a:extLst>
              <a:ext uri="{FF2B5EF4-FFF2-40B4-BE49-F238E27FC236}">
                <a16:creationId xmlns:a16="http://schemas.microsoft.com/office/drawing/2014/main" id="{E3A5E1AC-F7C2-2445-A465-1228DD5AC931}"/>
              </a:ext>
            </a:extLst>
          </p:cNvPr>
          <p:cNvGrpSpPr/>
          <p:nvPr/>
        </p:nvGrpSpPr>
        <p:grpSpPr>
          <a:xfrm>
            <a:off x="2313106" y="4575448"/>
            <a:ext cx="7600729" cy="488176"/>
            <a:chOff x="2313106" y="4290638"/>
            <a:chExt cx="7600729" cy="488176"/>
          </a:xfrm>
        </p:grpSpPr>
        <p:sp>
          <p:nvSpPr>
            <p:cNvPr id="61" name="Rectangle 60">
              <a:extLst>
                <a:ext uri="{FF2B5EF4-FFF2-40B4-BE49-F238E27FC236}">
                  <a16:creationId xmlns:a16="http://schemas.microsoft.com/office/drawing/2014/main" id="{44E828E7-7873-044C-8D34-7F984F2640CE}"/>
                </a:ext>
              </a:extLst>
            </p:cNvPr>
            <p:cNvSpPr/>
            <p:nvPr/>
          </p:nvSpPr>
          <p:spPr>
            <a:xfrm rot="5400000">
              <a:off x="3950930" y="2711662"/>
              <a:ext cx="429339" cy="363912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62" name="Rectangle 61">
              <a:extLst>
                <a:ext uri="{FF2B5EF4-FFF2-40B4-BE49-F238E27FC236}">
                  <a16:creationId xmlns:a16="http://schemas.microsoft.com/office/drawing/2014/main" id="{B4203565-1EF4-F54A-920F-0172F87024AF}"/>
                </a:ext>
              </a:extLst>
            </p:cNvPr>
            <p:cNvSpPr/>
            <p:nvPr/>
          </p:nvSpPr>
          <p:spPr>
            <a:xfrm>
              <a:off x="2313106" y="4290638"/>
              <a:ext cx="3701144" cy="48427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Bernina Sans Light"/>
                <a:ea typeface="+mn-ea"/>
                <a:cs typeface="+mn-cs"/>
              </a:endParaRPr>
            </a:p>
          </p:txBody>
        </p:sp>
        <p:pic>
          <p:nvPicPr>
            <p:cNvPr id="63" name="Picture 6" descr="All-in-One-Plattform beschleunigt Markteinführung ...">
              <a:extLst>
                <a:ext uri="{FF2B5EF4-FFF2-40B4-BE49-F238E27FC236}">
                  <a16:creationId xmlns:a16="http://schemas.microsoft.com/office/drawing/2014/main" id="{6FF9D62F-9C87-6840-B1C8-DF8AC7662D0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6717" r="16241" b="35837"/>
            <a:stretch/>
          </p:blipFill>
          <p:spPr bwMode="auto">
            <a:xfrm>
              <a:off x="2586996" y="4319335"/>
              <a:ext cx="452038" cy="43262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80938E1A-AF27-6C4A-AB52-A154559F6EA4}"/>
                </a:ext>
              </a:extLst>
            </p:cNvPr>
            <p:cNvPicPr>
              <a:picLocks noChangeAspect="1"/>
            </p:cNvPicPr>
            <p:nvPr/>
          </p:nvPicPr>
          <p:blipFill>
            <a:blip r:embed="rId17"/>
            <a:stretch>
              <a:fillRect/>
            </a:stretch>
          </p:blipFill>
          <p:spPr>
            <a:xfrm>
              <a:off x="3541238" y="4350121"/>
              <a:ext cx="2048161" cy="371527"/>
            </a:xfrm>
            <a:prstGeom prst="rect">
              <a:avLst/>
            </a:prstGeom>
          </p:spPr>
        </p:pic>
        <p:sp>
          <p:nvSpPr>
            <p:cNvPr id="65" name="Rectangle 64">
              <a:extLst>
                <a:ext uri="{FF2B5EF4-FFF2-40B4-BE49-F238E27FC236}">
                  <a16:creationId xmlns:a16="http://schemas.microsoft.com/office/drawing/2014/main" id="{6AB0A3FD-99A6-CE4C-AF6F-3CC9873168E7}"/>
                </a:ext>
              </a:extLst>
            </p:cNvPr>
            <p:cNvSpPr/>
            <p:nvPr/>
          </p:nvSpPr>
          <p:spPr>
            <a:xfrm rot="5400000">
              <a:off x="7850515" y="2715559"/>
              <a:ext cx="429339" cy="363912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66" name="Rectangle 65">
              <a:extLst>
                <a:ext uri="{FF2B5EF4-FFF2-40B4-BE49-F238E27FC236}">
                  <a16:creationId xmlns:a16="http://schemas.microsoft.com/office/drawing/2014/main" id="{D346D555-68E7-AD43-A9E8-615E285F5BC4}"/>
                </a:ext>
              </a:extLst>
            </p:cNvPr>
            <p:cNvSpPr/>
            <p:nvPr/>
          </p:nvSpPr>
          <p:spPr>
            <a:xfrm>
              <a:off x="6212691" y="4294535"/>
              <a:ext cx="3701144" cy="48427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Bernina Sans Light"/>
                <a:ea typeface="+mn-ea"/>
                <a:cs typeface="+mn-cs"/>
              </a:endParaRPr>
            </a:p>
          </p:txBody>
        </p:sp>
        <p:pic>
          <p:nvPicPr>
            <p:cNvPr id="67" name="Picture 6" descr="All-in-One-Plattform beschleunigt Markteinführung ...">
              <a:extLst>
                <a:ext uri="{FF2B5EF4-FFF2-40B4-BE49-F238E27FC236}">
                  <a16:creationId xmlns:a16="http://schemas.microsoft.com/office/drawing/2014/main" id="{E275EB96-399F-4547-B4E8-AE83E82DECB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6717" r="16241" b="35837"/>
            <a:stretch/>
          </p:blipFill>
          <p:spPr bwMode="auto">
            <a:xfrm>
              <a:off x="6516454" y="4323232"/>
              <a:ext cx="452038" cy="43262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6E6619C1-F0F2-C943-88A7-7768D4B9BC2F}"/>
                </a:ext>
              </a:extLst>
            </p:cNvPr>
            <p:cNvPicPr>
              <a:picLocks noChangeAspect="1"/>
            </p:cNvPicPr>
            <p:nvPr/>
          </p:nvPicPr>
          <p:blipFill rotWithShape="1">
            <a:blip r:embed="rId18"/>
            <a:srcRect l="43360" t="10182" r="3280"/>
            <a:stretch/>
          </p:blipFill>
          <p:spPr>
            <a:xfrm>
              <a:off x="7414670" y="4347026"/>
              <a:ext cx="2023113" cy="385038"/>
            </a:xfrm>
            <a:prstGeom prst="rect">
              <a:avLst/>
            </a:prstGeom>
          </p:spPr>
        </p:pic>
      </p:grpSp>
      <p:sp>
        <p:nvSpPr>
          <p:cNvPr id="69" name="TextBox 68">
            <a:extLst>
              <a:ext uri="{FF2B5EF4-FFF2-40B4-BE49-F238E27FC236}">
                <a16:creationId xmlns:a16="http://schemas.microsoft.com/office/drawing/2014/main" id="{74ABB5BF-7F6A-EE4D-859C-9BFF736AE2C4}"/>
              </a:ext>
            </a:extLst>
          </p:cNvPr>
          <p:cNvSpPr txBox="1"/>
          <p:nvPr/>
        </p:nvSpPr>
        <p:spPr>
          <a:xfrm>
            <a:off x="10524722" y="3457363"/>
            <a:ext cx="1321772" cy="369332"/>
          </a:xfrm>
          <a:prstGeom prst="rect">
            <a:avLst/>
          </a:prstGeom>
          <a:noFill/>
        </p:spPr>
        <p:txBody>
          <a:bodyPr wrap="none" rtlCol="0">
            <a:spAutoFit/>
          </a:bodyPr>
          <a:lstStyle/>
          <a:p>
            <a:r>
              <a:rPr lang="de-AT">
                <a:solidFill>
                  <a:schemeClr val="bg1"/>
                </a:solidFill>
              </a:rPr>
              <a:t>keptn install</a:t>
            </a:r>
          </a:p>
        </p:txBody>
      </p:sp>
      <p:cxnSp>
        <p:nvCxnSpPr>
          <p:cNvPr id="70" name="Straight Arrow Connector 69">
            <a:extLst>
              <a:ext uri="{FF2B5EF4-FFF2-40B4-BE49-F238E27FC236}">
                <a16:creationId xmlns:a16="http://schemas.microsoft.com/office/drawing/2014/main" id="{7C260D15-C218-EF40-8687-F7DE3A4D9431}"/>
              </a:ext>
            </a:extLst>
          </p:cNvPr>
          <p:cNvCxnSpPr>
            <a:cxnSpLocks/>
          </p:cNvCxnSpPr>
          <p:nvPr/>
        </p:nvCxnSpPr>
        <p:spPr>
          <a:xfrm>
            <a:off x="5725311" y="3755361"/>
            <a:ext cx="0" cy="791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BA9AF9A-F397-4C43-88C7-A91A8978A12E}"/>
              </a:ext>
            </a:extLst>
          </p:cNvPr>
          <p:cNvCxnSpPr>
            <a:cxnSpLocks/>
          </p:cNvCxnSpPr>
          <p:nvPr/>
        </p:nvCxnSpPr>
        <p:spPr>
          <a:xfrm>
            <a:off x="6420909" y="3755361"/>
            <a:ext cx="0" cy="791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82DE01B-9AB8-004A-8084-A567270EFCFC}"/>
              </a:ext>
            </a:extLst>
          </p:cNvPr>
          <p:cNvCxnSpPr>
            <a:cxnSpLocks/>
          </p:cNvCxnSpPr>
          <p:nvPr/>
        </p:nvCxnSpPr>
        <p:spPr>
          <a:xfrm>
            <a:off x="2510474" y="2364003"/>
            <a:ext cx="0" cy="791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25BB0F6-E18C-6A43-A851-C2C9132D3C82}"/>
              </a:ext>
            </a:extLst>
          </p:cNvPr>
          <p:cNvCxnSpPr>
            <a:cxnSpLocks/>
          </p:cNvCxnSpPr>
          <p:nvPr/>
        </p:nvCxnSpPr>
        <p:spPr>
          <a:xfrm>
            <a:off x="5959225" y="2364003"/>
            <a:ext cx="0" cy="791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087221E-8AB4-F24D-9441-F925F137F4EB}"/>
              </a:ext>
            </a:extLst>
          </p:cNvPr>
          <p:cNvCxnSpPr>
            <a:cxnSpLocks/>
          </p:cNvCxnSpPr>
          <p:nvPr/>
        </p:nvCxnSpPr>
        <p:spPr>
          <a:xfrm>
            <a:off x="8849689" y="2364003"/>
            <a:ext cx="0" cy="791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5" name="Picture 18" descr="Image result for api icon">
            <a:extLst>
              <a:ext uri="{FF2B5EF4-FFF2-40B4-BE49-F238E27FC236}">
                <a16:creationId xmlns:a16="http://schemas.microsoft.com/office/drawing/2014/main" id="{E6A9AD26-33B7-EE49-A103-2A62A357A57C}"/>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67353" y="3028012"/>
            <a:ext cx="335153" cy="33515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0" descr="Image result for webui icon">
            <a:extLst>
              <a:ext uri="{FF2B5EF4-FFF2-40B4-BE49-F238E27FC236}">
                <a16:creationId xmlns:a16="http://schemas.microsoft.com/office/drawing/2014/main" id="{0FB3168B-AFC7-164F-8114-2D90F6C709BF}"/>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56714" y="3554358"/>
            <a:ext cx="327217" cy="292485"/>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0E5D6BC8-2C16-414D-B0B4-D25454FA3E8F}"/>
              </a:ext>
            </a:extLst>
          </p:cNvPr>
          <p:cNvSpPr txBox="1"/>
          <p:nvPr/>
        </p:nvSpPr>
        <p:spPr>
          <a:xfrm>
            <a:off x="307528" y="3046535"/>
            <a:ext cx="123249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de-AT" sz="1400"/>
              <a:t>api.keptn.*</a:t>
            </a:r>
          </a:p>
        </p:txBody>
      </p:sp>
      <p:sp>
        <p:nvSpPr>
          <p:cNvPr id="78" name="TextBox 77">
            <a:extLst>
              <a:ext uri="{FF2B5EF4-FFF2-40B4-BE49-F238E27FC236}">
                <a16:creationId xmlns:a16="http://schemas.microsoft.com/office/drawing/2014/main" id="{49FC5236-5601-8D40-9372-FD5D15B52ED5}"/>
              </a:ext>
            </a:extLst>
          </p:cNvPr>
          <p:cNvSpPr txBox="1"/>
          <p:nvPr/>
        </p:nvSpPr>
        <p:spPr>
          <a:xfrm>
            <a:off x="299038" y="3546711"/>
            <a:ext cx="1245854"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AT" sz="1400"/>
              <a:t>bridge.keptn.*</a:t>
            </a:r>
          </a:p>
        </p:txBody>
      </p:sp>
      <p:cxnSp>
        <p:nvCxnSpPr>
          <p:cNvPr id="79" name="Straight Arrow Connector 78">
            <a:extLst>
              <a:ext uri="{FF2B5EF4-FFF2-40B4-BE49-F238E27FC236}">
                <a16:creationId xmlns:a16="http://schemas.microsoft.com/office/drawing/2014/main" id="{AFD8CAC7-A797-B94D-B6EF-D2A9773C0CB5}"/>
              </a:ext>
            </a:extLst>
          </p:cNvPr>
          <p:cNvCxnSpPr>
            <a:cxnSpLocks/>
          </p:cNvCxnSpPr>
          <p:nvPr/>
        </p:nvCxnSpPr>
        <p:spPr>
          <a:xfrm>
            <a:off x="7036660" y="3755361"/>
            <a:ext cx="0" cy="791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C6291CE-9F1F-AA47-8933-AF1804007CF8}"/>
              </a:ext>
            </a:extLst>
          </p:cNvPr>
          <p:cNvCxnSpPr>
            <a:cxnSpLocks/>
          </p:cNvCxnSpPr>
          <p:nvPr/>
        </p:nvCxnSpPr>
        <p:spPr>
          <a:xfrm>
            <a:off x="7732258" y="3755361"/>
            <a:ext cx="0" cy="791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4C8D8F-29BA-CD4B-8F22-A5AEEA491B75}"/>
              </a:ext>
            </a:extLst>
          </p:cNvPr>
          <p:cNvCxnSpPr>
            <a:cxnSpLocks/>
          </p:cNvCxnSpPr>
          <p:nvPr/>
        </p:nvCxnSpPr>
        <p:spPr>
          <a:xfrm>
            <a:off x="4350167" y="3755361"/>
            <a:ext cx="0" cy="791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ECE8F86-976B-C445-983C-03B9B86BD9D4}"/>
              </a:ext>
            </a:extLst>
          </p:cNvPr>
          <p:cNvCxnSpPr>
            <a:cxnSpLocks/>
          </p:cNvCxnSpPr>
          <p:nvPr/>
        </p:nvCxnSpPr>
        <p:spPr>
          <a:xfrm>
            <a:off x="5045765" y="3755361"/>
            <a:ext cx="0" cy="791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1365C33-F411-1742-8476-DDEDC1D1C7DF}"/>
              </a:ext>
            </a:extLst>
          </p:cNvPr>
          <p:cNvSpPr txBox="1"/>
          <p:nvPr/>
        </p:nvSpPr>
        <p:spPr>
          <a:xfrm>
            <a:off x="2510474" y="2544802"/>
            <a:ext cx="1194686" cy="461665"/>
          </a:xfrm>
          <a:prstGeom prst="rect">
            <a:avLst/>
          </a:prstGeom>
          <a:noFill/>
        </p:spPr>
        <p:txBody>
          <a:bodyPr wrap="none" rtlCol="0">
            <a:spAutoFit/>
          </a:bodyPr>
          <a:lstStyle/>
          <a:p>
            <a:pPr algn="ctr"/>
            <a:r>
              <a:rPr lang="de-AT" sz="1200">
                <a:solidFill>
                  <a:schemeClr val="bg1"/>
                </a:solidFill>
              </a:rPr>
              <a:t>Performance as </a:t>
            </a:r>
          </a:p>
          <a:p>
            <a:pPr algn="ctr"/>
            <a:r>
              <a:rPr lang="de-AT" sz="1200">
                <a:solidFill>
                  <a:schemeClr val="bg1"/>
                </a:solidFill>
              </a:rPr>
              <a:t>a Self-Service</a:t>
            </a:r>
          </a:p>
        </p:txBody>
      </p:sp>
      <p:sp>
        <p:nvSpPr>
          <p:cNvPr id="84" name="TextBox 83">
            <a:extLst>
              <a:ext uri="{FF2B5EF4-FFF2-40B4-BE49-F238E27FC236}">
                <a16:creationId xmlns:a16="http://schemas.microsoft.com/office/drawing/2014/main" id="{3EFFB051-9DFC-B645-BBAF-32C81CC1E233}"/>
              </a:ext>
            </a:extLst>
          </p:cNvPr>
          <p:cNvSpPr txBox="1"/>
          <p:nvPr/>
        </p:nvSpPr>
        <p:spPr>
          <a:xfrm>
            <a:off x="5991287" y="2544802"/>
            <a:ext cx="1610313" cy="461665"/>
          </a:xfrm>
          <a:prstGeom prst="rect">
            <a:avLst/>
          </a:prstGeom>
          <a:noFill/>
        </p:spPr>
        <p:txBody>
          <a:bodyPr wrap="none" rtlCol="0">
            <a:spAutoFit/>
          </a:bodyPr>
          <a:lstStyle/>
          <a:p>
            <a:pPr algn="ctr"/>
            <a:r>
              <a:rPr lang="de-AT" sz="1200">
                <a:solidFill>
                  <a:schemeClr val="bg1"/>
                </a:solidFill>
              </a:rPr>
              <a:t>Deployment Validation</a:t>
            </a:r>
          </a:p>
          <a:p>
            <a:pPr algn="ctr"/>
            <a:r>
              <a:rPr lang="de-AT" sz="1200">
                <a:solidFill>
                  <a:schemeClr val="bg1"/>
                </a:solidFill>
              </a:rPr>
              <a:t>Progressive Delivery</a:t>
            </a:r>
          </a:p>
        </p:txBody>
      </p:sp>
      <p:sp>
        <p:nvSpPr>
          <p:cNvPr id="85" name="TextBox 84">
            <a:extLst>
              <a:ext uri="{FF2B5EF4-FFF2-40B4-BE49-F238E27FC236}">
                <a16:creationId xmlns:a16="http://schemas.microsoft.com/office/drawing/2014/main" id="{0AB59F53-5C46-3A4E-A993-DAA324D23FB3}"/>
              </a:ext>
            </a:extLst>
          </p:cNvPr>
          <p:cNvSpPr txBox="1"/>
          <p:nvPr/>
        </p:nvSpPr>
        <p:spPr>
          <a:xfrm>
            <a:off x="8944606" y="2618944"/>
            <a:ext cx="1326837" cy="276999"/>
          </a:xfrm>
          <a:prstGeom prst="rect">
            <a:avLst/>
          </a:prstGeom>
          <a:noFill/>
        </p:spPr>
        <p:txBody>
          <a:bodyPr wrap="none" rtlCol="0">
            <a:spAutoFit/>
          </a:bodyPr>
          <a:lstStyle/>
          <a:p>
            <a:pPr algn="ctr"/>
            <a:r>
              <a:rPr lang="de-AT" sz="1200">
                <a:solidFill>
                  <a:schemeClr val="bg1"/>
                </a:solidFill>
              </a:rPr>
              <a:t>Auto-Remediation</a:t>
            </a:r>
          </a:p>
        </p:txBody>
      </p:sp>
    </p:spTree>
    <p:extLst>
      <p:ext uri="{BB962C8B-B14F-4D97-AF65-F5344CB8AC3E}">
        <p14:creationId xmlns:p14="http://schemas.microsoft.com/office/powerpoint/2010/main" val="5886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par>
                                <p:cTn id="23" presetID="10"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5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par>
                                <p:cTn id="37" presetID="10"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par>
                                <p:cTn id="40" presetID="10" presetClass="entr" presetSubtype="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500"/>
                                        <p:tgtEl>
                                          <p:spTgt spid="71"/>
                                        </p:tgtEl>
                                      </p:cBhvr>
                                    </p:animEffect>
                                  </p:childTnLst>
                                </p:cTn>
                              </p:par>
                              <p:par>
                                <p:cTn id="60" presetID="10" presetClass="entr" presetSubtype="0" fill="hold"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10" presetClass="entr" presetSubtype="0" fill="hold" nodeType="with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par>
                                <p:cTn id="66" presetID="10" presetClass="entr" presetSubtype="0" fill="hold"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nodeType="with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7" grpId="0" animBg="1"/>
      <p:bldP spid="78" grpId="0" animBg="1"/>
      <p:bldP spid="83" grpId="0"/>
      <p:bldP spid="84" grpId="0"/>
      <p:bldP spid="8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err="1">
                <a:latin typeface="Bernina Sans Condensed" pitchFamily="2" charset="77"/>
              </a:rPr>
              <a:t>Keptn</a:t>
            </a:r>
            <a:r>
              <a:rPr lang="en-US" sz="2400" dirty="0">
                <a:latin typeface="Bernina Sans Condensed" pitchFamily="2" charset="77"/>
              </a:rPr>
              <a:t> Jenkins Library</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10284502"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The integration between Jenkins and </a:t>
            </a:r>
            <a:r>
              <a:rPr lang="en-US" dirty="0" err="1"/>
              <a:t>Keptn</a:t>
            </a:r>
            <a:r>
              <a:rPr lang="en-US" dirty="0"/>
              <a:t> is done via a library</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The </a:t>
            </a:r>
            <a:r>
              <a:rPr lang="en-US" dirty="0" err="1"/>
              <a:t>Keptn</a:t>
            </a:r>
            <a:r>
              <a:rPr lang="en-US" dirty="0"/>
              <a:t> Jenkins Library is still in </a:t>
            </a:r>
            <a:r>
              <a:rPr lang="en-US" b="1" dirty="0"/>
              <a:t>sandbox</a:t>
            </a:r>
            <a:r>
              <a:rPr lang="en-US" dirty="0"/>
              <a:t> (the graduated integrations are in </a:t>
            </a:r>
            <a:r>
              <a:rPr lang="en-US" b="1" dirty="0" err="1"/>
              <a:t>contrib</a:t>
            </a:r>
            <a:r>
              <a:rPr lang="en-US" dirty="0"/>
              <a:t>)</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Wraps </a:t>
            </a:r>
            <a:r>
              <a:rPr lang="en-US" dirty="0" err="1"/>
              <a:t>keptn</a:t>
            </a:r>
            <a:r>
              <a:rPr lang="en-US" dirty="0"/>
              <a:t> API calls in groovy methods</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Required plugins:</a:t>
            </a:r>
          </a:p>
          <a:p>
            <a:pPr lvl="1">
              <a:spcBef>
                <a:spcPts val="1200"/>
              </a:spcBef>
            </a:pPr>
            <a:r>
              <a:rPr lang="en-US" dirty="0" err="1"/>
              <a:t>httpRequest</a:t>
            </a:r>
            <a:r>
              <a:rPr lang="en-US" dirty="0"/>
              <a:t> Plugin</a:t>
            </a:r>
          </a:p>
          <a:p>
            <a:pPr lvl="1">
              <a:spcBef>
                <a:spcPts val="1200"/>
              </a:spcBef>
            </a:pPr>
            <a:r>
              <a:rPr lang="en-US" dirty="0"/>
              <a:t>Pipeline Utility Step Plugin </a:t>
            </a:r>
          </a:p>
        </p:txBody>
      </p:sp>
      <p:pic>
        <p:nvPicPr>
          <p:cNvPr id="4" name="Picture 3">
            <a:extLst>
              <a:ext uri="{FF2B5EF4-FFF2-40B4-BE49-F238E27FC236}">
                <a16:creationId xmlns:a16="http://schemas.microsoft.com/office/drawing/2014/main" id="{807BCCB7-9061-6B45-9F62-4BAA08D93C6E}"/>
              </a:ext>
            </a:extLst>
          </p:cNvPr>
          <p:cNvPicPr>
            <a:picLocks noChangeAspect="1"/>
          </p:cNvPicPr>
          <p:nvPr/>
        </p:nvPicPr>
        <p:blipFill>
          <a:blip r:embed="rId3"/>
          <a:stretch>
            <a:fillRect/>
          </a:stretch>
        </p:blipFill>
        <p:spPr>
          <a:xfrm>
            <a:off x="5353362" y="2726244"/>
            <a:ext cx="6000438" cy="3766630"/>
          </a:xfrm>
          <a:prstGeom prst="rect">
            <a:avLst/>
          </a:prstGeom>
          <a:ln>
            <a:solidFill>
              <a:schemeClr val="bg1">
                <a:lumMod val="65000"/>
              </a:schemeClr>
            </a:solidFill>
          </a:ln>
        </p:spPr>
      </p:pic>
    </p:spTree>
    <p:extLst>
      <p:ext uri="{BB962C8B-B14F-4D97-AF65-F5344CB8AC3E}">
        <p14:creationId xmlns:p14="http://schemas.microsoft.com/office/powerpoint/2010/main" val="2790494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Multi-step Quality Gate pipeline </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10284502"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The pipeline is configured as code (from SCM – </a:t>
            </a:r>
            <a:r>
              <a:rPr lang="en-US" dirty="0" err="1"/>
              <a:t>github</a:t>
            </a:r>
            <a:r>
              <a:rPr lang="en-US" dirty="0"/>
              <a:t> repo)</a:t>
            </a:r>
          </a:p>
          <a:p>
            <a:pPr lvl="0"/>
            <a:r>
              <a:rPr lang="en-US" dirty="0"/>
              <a:t>The Jenkins file is located in the </a:t>
            </a:r>
            <a:r>
              <a:rPr lang="en-US" b="1" dirty="0"/>
              <a:t>3-Jenkins_Integration</a:t>
            </a:r>
            <a:r>
              <a:rPr lang="en-US" dirty="0"/>
              <a:t> directory</a:t>
            </a:r>
          </a:p>
          <a:p>
            <a:r>
              <a:rPr lang="en-US" dirty="0"/>
              <a:t>Launch the build : </a:t>
            </a:r>
            <a:r>
              <a:rPr lang="en-CA" b="1" dirty="0"/>
              <a:t>Pipeline 01-multi-step-test-qualitygate -&gt; Build now</a:t>
            </a:r>
          </a:p>
          <a:p>
            <a:r>
              <a:rPr lang="en-CA" dirty="0"/>
              <a:t>It will fail the first run – this is normal because there’s no parameter set. Refresh the page.</a:t>
            </a:r>
          </a:p>
          <a:p>
            <a:pPr lvl="0"/>
            <a:endParaRPr lang="en-US" dirty="0"/>
          </a:p>
        </p:txBody>
      </p:sp>
      <p:pic>
        <p:nvPicPr>
          <p:cNvPr id="2" name="Picture 1">
            <a:extLst>
              <a:ext uri="{FF2B5EF4-FFF2-40B4-BE49-F238E27FC236}">
                <a16:creationId xmlns:a16="http://schemas.microsoft.com/office/drawing/2014/main" id="{D8F47C45-9091-7C4C-BC50-63DEB84DF512}"/>
              </a:ext>
            </a:extLst>
          </p:cNvPr>
          <p:cNvPicPr>
            <a:picLocks noChangeAspect="1"/>
          </p:cNvPicPr>
          <p:nvPr/>
        </p:nvPicPr>
        <p:blipFill>
          <a:blip r:embed="rId3"/>
          <a:stretch>
            <a:fillRect/>
          </a:stretch>
        </p:blipFill>
        <p:spPr>
          <a:xfrm>
            <a:off x="3129660" y="3672163"/>
            <a:ext cx="4693020" cy="2926830"/>
          </a:xfrm>
          <a:prstGeom prst="rect">
            <a:avLst/>
          </a:prstGeom>
          <a:ln>
            <a:solidFill>
              <a:schemeClr val="bg1">
                <a:lumMod val="65000"/>
              </a:schemeClr>
            </a:solidFill>
          </a:ln>
        </p:spPr>
      </p:pic>
    </p:spTree>
    <p:extLst>
      <p:ext uri="{BB962C8B-B14F-4D97-AF65-F5344CB8AC3E}">
        <p14:creationId xmlns:p14="http://schemas.microsoft.com/office/powerpoint/2010/main" val="2523395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Multi-step Quality Gate pipeline – Build 1 </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10284502"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Now there should be a </a:t>
            </a:r>
            <a:r>
              <a:rPr lang="en-US" b="1" dirty="0"/>
              <a:t>Build with Parameters</a:t>
            </a:r>
            <a:r>
              <a:rPr lang="en-US" dirty="0"/>
              <a:t> button</a:t>
            </a:r>
          </a:p>
          <a:p>
            <a:pPr lvl="0"/>
            <a:r>
              <a:rPr lang="en-US" dirty="0"/>
              <a:t>Launch again</a:t>
            </a:r>
          </a:p>
          <a:p>
            <a:r>
              <a:rPr lang="en-US" dirty="0"/>
              <a:t>For the </a:t>
            </a:r>
            <a:r>
              <a:rPr lang="en-US" dirty="0" err="1"/>
              <a:t>DeploymentURI</a:t>
            </a:r>
            <a:r>
              <a:rPr lang="en-US" dirty="0"/>
              <a:t> parameter, replace with </a:t>
            </a:r>
            <a:r>
              <a:rPr lang="en-US" dirty="0" err="1"/>
              <a:t>your.nip.io</a:t>
            </a:r>
            <a:r>
              <a:rPr lang="en-US" dirty="0"/>
              <a:t> domain.</a:t>
            </a:r>
            <a:endParaRPr lang="en-CA" dirty="0"/>
          </a:p>
          <a:p>
            <a:r>
              <a:rPr lang="en-CA" dirty="0"/>
              <a:t>Pick Build 1.</a:t>
            </a:r>
          </a:p>
          <a:p>
            <a:pPr lvl="0"/>
            <a:endParaRPr lang="en-US" dirty="0"/>
          </a:p>
        </p:txBody>
      </p:sp>
      <p:pic>
        <p:nvPicPr>
          <p:cNvPr id="4" name="Picture 3">
            <a:extLst>
              <a:ext uri="{FF2B5EF4-FFF2-40B4-BE49-F238E27FC236}">
                <a16:creationId xmlns:a16="http://schemas.microsoft.com/office/drawing/2014/main" id="{2D94A2FA-1ACA-484B-A09C-9684F98265D1}"/>
              </a:ext>
            </a:extLst>
          </p:cNvPr>
          <p:cNvPicPr>
            <a:picLocks noChangeAspect="1"/>
          </p:cNvPicPr>
          <p:nvPr/>
        </p:nvPicPr>
        <p:blipFill>
          <a:blip r:embed="rId3"/>
          <a:stretch>
            <a:fillRect/>
          </a:stretch>
        </p:blipFill>
        <p:spPr>
          <a:xfrm>
            <a:off x="2984505" y="3224559"/>
            <a:ext cx="5065212" cy="3494355"/>
          </a:xfrm>
          <a:prstGeom prst="rect">
            <a:avLst/>
          </a:prstGeom>
          <a:ln>
            <a:solidFill>
              <a:schemeClr val="bg1">
                <a:lumMod val="65000"/>
              </a:schemeClr>
            </a:solidFill>
          </a:ln>
        </p:spPr>
      </p:pic>
    </p:spTree>
    <p:extLst>
      <p:ext uri="{BB962C8B-B14F-4D97-AF65-F5344CB8AC3E}">
        <p14:creationId xmlns:p14="http://schemas.microsoft.com/office/powerpoint/2010/main" val="683818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Multi-step Quality Gate pipeline – Build 1</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3074233"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Build 1 passed</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Let’s look at it in the Bridge</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...and Dynatrace!</a:t>
            </a:r>
          </a:p>
          <a:p>
            <a:pPr marL="0" lvl="0" indent="0">
              <a:buNone/>
            </a:pPr>
            <a:endParaRPr lang="en-US" dirty="0"/>
          </a:p>
        </p:txBody>
      </p:sp>
      <p:pic>
        <p:nvPicPr>
          <p:cNvPr id="2" name="Picture 1">
            <a:extLst>
              <a:ext uri="{FF2B5EF4-FFF2-40B4-BE49-F238E27FC236}">
                <a16:creationId xmlns:a16="http://schemas.microsoft.com/office/drawing/2014/main" id="{93EC394F-CCEC-A44D-A34D-70CE7EEE1D0C}"/>
              </a:ext>
            </a:extLst>
          </p:cNvPr>
          <p:cNvPicPr>
            <a:picLocks noChangeAspect="1"/>
          </p:cNvPicPr>
          <p:nvPr/>
        </p:nvPicPr>
        <p:blipFill>
          <a:blip r:embed="rId3"/>
          <a:stretch>
            <a:fillRect/>
          </a:stretch>
        </p:blipFill>
        <p:spPr>
          <a:xfrm>
            <a:off x="4046095" y="1681308"/>
            <a:ext cx="7874000" cy="4338345"/>
          </a:xfrm>
          <a:prstGeom prst="rect">
            <a:avLst/>
          </a:prstGeom>
          <a:ln>
            <a:solidFill>
              <a:schemeClr val="bg1">
                <a:lumMod val="65000"/>
              </a:schemeClr>
            </a:solidFill>
          </a:ln>
        </p:spPr>
      </p:pic>
    </p:spTree>
    <p:extLst>
      <p:ext uri="{BB962C8B-B14F-4D97-AF65-F5344CB8AC3E}">
        <p14:creationId xmlns:p14="http://schemas.microsoft.com/office/powerpoint/2010/main" val="469367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Multi-step Quality Gate pipeline – Build 1</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3074233"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Build 1 passed</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Let’s look at it in the Bridge</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...and Dynatrace!</a:t>
            </a:r>
          </a:p>
          <a:p>
            <a:pPr marL="0" lvl="0" indent="0">
              <a:buNone/>
            </a:pPr>
            <a:endParaRPr lang="en-US" dirty="0"/>
          </a:p>
        </p:txBody>
      </p:sp>
      <p:pic>
        <p:nvPicPr>
          <p:cNvPr id="4" name="Picture 3">
            <a:extLst>
              <a:ext uri="{FF2B5EF4-FFF2-40B4-BE49-F238E27FC236}">
                <a16:creationId xmlns:a16="http://schemas.microsoft.com/office/drawing/2014/main" id="{8756D326-7C19-AA42-930D-D8B3F1C098E0}"/>
              </a:ext>
            </a:extLst>
          </p:cNvPr>
          <p:cNvPicPr>
            <a:picLocks noChangeAspect="1"/>
          </p:cNvPicPr>
          <p:nvPr/>
        </p:nvPicPr>
        <p:blipFill>
          <a:blip r:embed="rId3"/>
          <a:stretch>
            <a:fillRect/>
          </a:stretch>
        </p:blipFill>
        <p:spPr>
          <a:xfrm>
            <a:off x="4849110" y="1101970"/>
            <a:ext cx="6121400" cy="5511800"/>
          </a:xfrm>
          <a:prstGeom prst="rect">
            <a:avLst/>
          </a:prstGeom>
          <a:ln>
            <a:solidFill>
              <a:schemeClr val="bg1">
                <a:lumMod val="65000"/>
              </a:schemeClr>
            </a:solidFill>
          </a:ln>
        </p:spPr>
      </p:pic>
    </p:spTree>
    <p:extLst>
      <p:ext uri="{BB962C8B-B14F-4D97-AF65-F5344CB8AC3E}">
        <p14:creationId xmlns:p14="http://schemas.microsoft.com/office/powerpoint/2010/main" val="1356850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Multi-step Quality Gate pipeline – Build 1</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3074233"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Build 1 passed</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Let’s look at it in the Bridge</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...and Dynatrace!</a:t>
            </a:r>
          </a:p>
          <a:p>
            <a:pPr marL="0" lvl="0" indent="0">
              <a:buNone/>
            </a:pPr>
            <a:endParaRPr lang="en-US" dirty="0"/>
          </a:p>
        </p:txBody>
      </p:sp>
      <p:pic>
        <p:nvPicPr>
          <p:cNvPr id="2" name="Picture 1">
            <a:extLst>
              <a:ext uri="{FF2B5EF4-FFF2-40B4-BE49-F238E27FC236}">
                <a16:creationId xmlns:a16="http://schemas.microsoft.com/office/drawing/2014/main" id="{06465577-D30B-D74B-B180-0F384C0DA373}"/>
              </a:ext>
            </a:extLst>
          </p:cNvPr>
          <p:cNvPicPr>
            <a:picLocks noChangeAspect="1"/>
          </p:cNvPicPr>
          <p:nvPr/>
        </p:nvPicPr>
        <p:blipFill>
          <a:blip r:embed="rId3"/>
          <a:stretch>
            <a:fillRect/>
          </a:stretch>
        </p:blipFill>
        <p:spPr>
          <a:xfrm>
            <a:off x="5618398" y="1042327"/>
            <a:ext cx="5322341" cy="5616308"/>
          </a:xfrm>
          <a:prstGeom prst="rect">
            <a:avLst/>
          </a:prstGeom>
          <a:ln>
            <a:solidFill>
              <a:schemeClr val="bg1">
                <a:lumMod val="65000"/>
              </a:schemeClr>
            </a:solidFill>
          </a:ln>
        </p:spPr>
      </p:pic>
    </p:spTree>
    <p:extLst>
      <p:ext uri="{BB962C8B-B14F-4D97-AF65-F5344CB8AC3E}">
        <p14:creationId xmlns:p14="http://schemas.microsoft.com/office/powerpoint/2010/main" val="1738770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Multi-step Quality Gate pipeline – Build 1</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3074233"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Build 1 passed</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Let’s look at it in the Bridge</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dirty="0"/>
              <a:t>...and Dynatrace!</a:t>
            </a:r>
          </a:p>
          <a:p>
            <a:pPr marL="0" lvl="0" indent="0">
              <a:buNone/>
            </a:pPr>
            <a:endParaRPr lang="en-US" dirty="0"/>
          </a:p>
        </p:txBody>
      </p:sp>
      <p:pic>
        <p:nvPicPr>
          <p:cNvPr id="2" name="Picture 1">
            <a:extLst>
              <a:ext uri="{FF2B5EF4-FFF2-40B4-BE49-F238E27FC236}">
                <a16:creationId xmlns:a16="http://schemas.microsoft.com/office/drawing/2014/main" id="{06465577-D30B-D74B-B180-0F384C0DA373}"/>
              </a:ext>
            </a:extLst>
          </p:cNvPr>
          <p:cNvPicPr>
            <a:picLocks noChangeAspect="1"/>
          </p:cNvPicPr>
          <p:nvPr/>
        </p:nvPicPr>
        <p:blipFill>
          <a:blip r:embed="rId3"/>
          <a:stretch>
            <a:fillRect/>
          </a:stretch>
        </p:blipFill>
        <p:spPr>
          <a:xfrm>
            <a:off x="5618398" y="1042327"/>
            <a:ext cx="5322341" cy="5616308"/>
          </a:xfrm>
          <a:prstGeom prst="rect">
            <a:avLst/>
          </a:prstGeom>
          <a:ln>
            <a:solidFill>
              <a:schemeClr val="bg1">
                <a:lumMod val="65000"/>
              </a:schemeClr>
            </a:solidFill>
          </a:ln>
        </p:spPr>
      </p:pic>
    </p:spTree>
    <p:extLst>
      <p:ext uri="{BB962C8B-B14F-4D97-AF65-F5344CB8AC3E}">
        <p14:creationId xmlns:p14="http://schemas.microsoft.com/office/powerpoint/2010/main" val="1025504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0C778-919E-454D-A852-94EB7ADFFF06}"/>
              </a:ext>
            </a:extLst>
          </p:cNvPr>
          <p:cNvSpPr>
            <a:spLocks noGrp="1"/>
          </p:cNvSpPr>
          <p:nvPr>
            <p:ph type="title"/>
          </p:nvPr>
        </p:nvSpPr>
        <p:spPr/>
        <p:txBody>
          <a:bodyPr>
            <a:normAutofit/>
          </a:bodyPr>
          <a:lstStyle/>
          <a:p>
            <a:r>
              <a:rPr lang="en-US" sz="2400" dirty="0">
                <a:latin typeface="Bernina Sans Condensed" pitchFamily="2" charset="77"/>
              </a:rPr>
              <a:t>Multi-step Quality Gate pipeline – Builds 2 and 3</a:t>
            </a:r>
          </a:p>
        </p:txBody>
      </p:sp>
      <p:sp>
        <p:nvSpPr>
          <p:cNvPr id="8" name="Text Placeholder 2">
            <a:extLst>
              <a:ext uri="{FF2B5EF4-FFF2-40B4-BE49-F238E27FC236}">
                <a16:creationId xmlns:a16="http://schemas.microsoft.com/office/drawing/2014/main" id="{381D47E3-C11E-4240-82FC-406EACAE6AB1}"/>
              </a:ext>
            </a:extLst>
          </p:cNvPr>
          <p:cNvSpPr txBox="1">
            <a:spLocks/>
          </p:cNvSpPr>
          <p:nvPr/>
        </p:nvSpPr>
        <p:spPr>
          <a:xfrm>
            <a:off x="838200" y="1524000"/>
            <a:ext cx="3853721" cy="46529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sz="2400" dirty="0"/>
              <a:t>Repeat for Builds #2 and #3</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sz="2400" dirty="0"/>
              <a:t>Build #2 fails</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sz="2400" dirty="0"/>
              <a:t>Build #3 is in warning</a:t>
            </a: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lang="en-US" sz="2400" dirty="0"/>
              <a:t>Let’s find out why</a:t>
            </a:r>
          </a:p>
          <a:p>
            <a:pPr marL="0" lvl="0" indent="0">
              <a:buNone/>
            </a:pPr>
            <a:endParaRPr lang="en-US" dirty="0"/>
          </a:p>
        </p:txBody>
      </p:sp>
      <p:pic>
        <p:nvPicPr>
          <p:cNvPr id="2" name="Picture 1">
            <a:extLst>
              <a:ext uri="{FF2B5EF4-FFF2-40B4-BE49-F238E27FC236}">
                <a16:creationId xmlns:a16="http://schemas.microsoft.com/office/drawing/2014/main" id="{9607C561-1676-3742-8380-FAE179A8FDFE}"/>
              </a:ext>
            </a:extLst>
          </p:cNvPr>
          <p:cNvPicPr>
            <a:picLocks noChangeAspect="1"/>
          </p:cNvPicPr>
          <p:nvPr/>
        </p:nvPicPr>
        <p:blipFill>
          <a:blip r:embed="rId3"/>
          <a:stretch>
            <a:fillRect/>
          </a:stretch>
        </p:blipFill>
        <p:spPr>
          <a:xfrm>
            <a:off x="5516380" y="1271562"/>
            <a:ext cx="5981076" cy="3157892"/>
          </a:xfrm>
          <a:prstGeom prst="rect">
            <a:avLst/>
          </a:prstGeom>
          <a:ln>
            <a:solidFill>
              <a:schemeClr val="bg1">
                <a:lumMod val="65000"/>
              </a:schemeClr>
            </a:solidFill>
          </a:ln>
        </p:spPr>
      </p:pic>
      <p:pic>
        <p:nvPicPr>
          <p:cNvPr id="5" name="Picture 4">
            <a:extLst>
              <a:ext uri="{FF2B5EF4-FFF2-40B4-BE49-F238E27FC236}">
                <a16:creationId xmlns:a16="http://schemas.microsoft.com/office/drawing/2014/main" id="{84B1BE97-D5F6-514A-ADAC-1403F632B3CD}"/>
              </a:ext>
            </a:extLst>
          </p:cNvPr>
          <p:cNvPicPr>
            <a:picLocks noChangeAspect="1"/>
          </p:cNvPicPr>
          <p:nvPr/>
        </p:nvPicPr>
        <p:blipFill>
          <a:blip r:embed="rId4"/>
          <a:stretch>
            <a:fillRect/>
          </a:stretch>
        </p:blipFill>
        <p:spPr>
          <a:xfrm>
            <a:off x="6096000" y="4677145"/>
            <a:ext cx="4968303" cy="1818586"/>
          </a:xfrm>
          <a:prstGeom prst="rect">
            <a:avLst/>
          </a:prstGeom>
          <a:ln>
            <a:solidFill>
              <a:schemeClr val="bg1">
                <a:lumMod val="65000"/>
              </a:schemeClr>
            </a:solidFill>
          </a:ln>
        </p:spPr>
      </p:pic>
    </p:spTree>
    <p:extLst>
      <p:ext uri="{BB962C8B-B14F-4D97-AF65-F5344CB8AC3E}">
        <p14:creationId xmlns:p14="http://schemas.microsoft.com/office/powerpoint/2010/main" val="4212633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9"/>
          <p:cNvSpPr txBox="1">
            <a:spLocks noGrp="1"/>
          </p:cNvSpPr>
          <p:nvPr>
            <p:ph type="title"/>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2000"/>
              <a:buFont typeface="Arial"/>
              <a:buNone/>
            </a:pPr>
            <a:r>
              <a:rPr lang="en-US"/>
              <a:t>Continuous Delivery</a:t>
            </a:r>
            <a:endParaRPr/>
          </a:p>
        </p:txBody>
      </p:sp>
      <p:pic>
        <p:nvPicPr>
          <p:cNvPr id="745" name="Google Shape;745;p19" descr="A close up of a logo&#10;&#10;Description automatically generated"/>
          <p:cNvPicPr preferRelativeResize="0"/>
          <p:nvPr/>
        </p:nvPicPr>
        <p:blipFill rotWithShape="1">
          <a:blip r:embed="rId3">
            <a:alphaModFix/>
          </a:blip>
          <a:srcRect/>
          <a:stretch/>
        </p:blipFill>
        <p:spPr>
          <a:xfrm>
            <a:off x="679707" y="1488286"/>
            <a:ext cx="814917" cy="814917"/>
          </a:xfrm>
          <a:prstGeom prst="rect">
            <a:avLst/>
          </a:prstGeom>
          <a:noFill/>
          <a:ln>
            <a:noFill/>
          </a:ln>
        </p:spPr>
      </p:pic>
      <p:cxnSp>
        <p:nvCxnSpPr>
          <p:cNvPr id="746" name="Google Shape;746;p19"/>
          <p:cNvCxnSpPr>
            <a:stCxn id="745" idx="3"/>
            <a:endCxn id="747" idx="2"/>
          </p:cNvCxnSpPr>
          <p:nvPr/>
        </p:nvCxnSpPr>
        <p:spPr>
          <a:xfrm>
            <a:off x="1494624" y="1895745"/>
            <a:ext cx="1128300" cy="0"/>
          </a:xfrm>
          <a:prstGeom prst="straightConnector1">
            <a:avLst/>
          </a:prstGeom>
          <a:noFill/>
          <a:ln w="31750" cap="flat" cmpd="sng">
            <a:solidFill>
              <a:schemeClr val="accent1"/>
            </a:solidFill>
            <a:prstDash val="solid"/>
            <a:miter lim="800000"/>
            <a:headEnd type="none" w="sm" len="sm"/>
            <a:tailEnd type="triangle" w="med" len="med"/>
          </a:ln>
        </p:spPr>
      </p:cxnSp>
      <p:sp>
        <p:nvSpPr>
          <p:cNvPr id="748" name="Google Shape;748;p19"/>
          <p:cNvSpPr txBox="1"/>
          <p:nvPr/>
        </p:nvSpPr>
        <p:spPr>
          <a:xfrm>
            <a:off x="1467148" y="1591240"/>
            <a:ext cx="104102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New artifact</a:t>
            </a:r>
            <a:endParaRPr/>
          </a:p>
        </p:txBody>
      </p:sp>
      <p:pic>
        <p:nvPicPr>
          <p:cNvPr id="749" name="Google Shape;749;p19"/>
          <p:cNvPicPr preferRelativeResize="0"/>
          <p:nvPr/>
        </p:nvPicPr>
        <p:blipFill rotWithShape="1">
          <a:blip r:embed="rId4">
            <a:alphaModFix/>
          </a:blip>
          <a:srcRect/>
          <a:stretch/>
        </p:blipFill>
        <p:spPr>
          <a:xfrm>
            <a:off x="3077873" y="3572536"/>
            <a:ext cx="720000" cy="720000"/>
          </a:xfrm>
          <a:prstGeom prst="rect">
            <a:avLst/>
          </a:prstGeom>
          <a:noFill/>
          <a:ln>
            <a:noFill/>
          </a:ln>
        </p:spPr>
      </p:pic>
      <p:pic>
        <p:nvPicPr>
          <p:cNvPr id="750" name="Google Shape;750;p19"/>
          <p:cNvPicPr preferRelativeResize="0"/>
          <p:nvPr/>
        </p:nvPicPr>
        <p:blipFill rotWithShape="1">
          <a:blip r:embed="rId5">
            <a:alphaModFix/>
          </a:blip>
          <a:srcRect/>
          <a:stretch/>
        </p:blipFill>
        <p:spPr>
          <a:xfrm>
            <a:off x="6273018" y="3463154"/>
            <a:ext cx="720000" cy="720000"/>
          </a:xfrm>
          <a:prstGeom prst="rect">
            <a:avLst/>
          </a:prstGeom>
          <a:noFill/>
          <a:ln>
            <a:noFill/>
          </a:ln>
        </p:spPr>
      </p:pic>
      <p:sp>
        <p:nvSpPr>
          <p:cNvPr id="751" name="Google Shape;751;p19"/>
          <p:cNvSpPr/>
          <p:nvPr/>
        </p:nvSpPr>
        <p:spPr>
          <a:xfrm>
            <a:off x="4262946" y="3372117"/>
            <a:ext cx="401400" cy="2907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accent6"/>
              </a:buClr>
              <a:buSzPts val="1400"/>
              <a:buFont typeface="Calibri"/>
              <a:buNone/>
            </a:pPr>
            <a:endParaRPr sz="1100" b="0" i="0" u="none" strike="noStrike" cap="none">
              <a:solidFill>
                <a:schemeClr val="dk1"/>
              </a:solidFill>
              <a:latin typeface="Arial"/>
              <a:ea typeface="Arial"/>
              <a:cs typeface="Arial"/>
              <a:sym typeface="Arial"/>
            </a:endParaRPr>
          </a:p>
        </p:txBody>
      </p:sp>
      <p:sp>
        <p:nvSpPr>
          <p:cNvPr id="752" name="Google Shape;752;p19"/>
          <p:cNvSpPr/>
          <p:nvPr/>
        </p:nvSpPr>
        <p:spPr>
          <a:xfrm>
            <a:off x="4836392" y="3378031"/>
            <a:ext cx="403800" cy="2661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accent6"/>
              </a:buClr>
              <a:buSzPts val="1400"/>
              <a:buFont typeface="Calibri"/>
              <a:buNone/>
            </a:pPr>
            <a:endParaRPr sz="1100" b="0" i="0" u="none" strike="noStrike" cap="none">
              <a:solidFill>
                <a:schemeClr val="dk1"/>
              </a:solidFill>
              <a:latin typeface="Arial"/>
              <a:ea typeface="Arial"/>
              <a:cs typeface="Arial"/>
              <a:sym typeface="Arial"/>
            </a:endParaRPr>
          </a:p>
        </p:txBody>
      </p:sp>
      <p:sp>
        <p:nvSpPr>
          <p:cNvPr id="753" name="Google Shape;753;p19"/>
          <p:cNvSpPr/>
          <p:nvPr/>
        </p:nvSpPr>
        <p:spPr>
          <a:xfrm>
            <a:off x="4262946" y="3735877"/>
            <a:ext cx="401400" cy="2907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endParaRPr sz="1400" b="1" i="0" u="none" strike="noStrike" cap="none">
              <a:solidFill>
                <a:srgbClr val="FFC000"/>
              </a:solidFill>
              <a:latin typeface="Calibri"/>
              <a:ea typeface="Calibri"/>
              <a:cs typeface="Calibri"/>
              <a:sym typeface="Calibri"/>
            </a:endParaRPr>
          </a:p>
        </p:txBody>
      </p:sp>
      <p:sp>
        <p:nvSpPr>
          <p:cNvPr id="754" name="Google Shape;754;p19"/>
          <p:cNvSpPr/>
          <p:nvPr/>
        </p:nvSpPr>
        <p:spPr>
          <a:xfrm>
            <a:off x="4836392" y="3741791"/>
            <a:ext cx="403800" cy="2661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endParaRPr sz="1400" b="1" i="0" u="none" strike="noStrike" cap="none">
              <a:solidFill>
                <a:srgbClr val="FFC000"/>
              </a:solidFill>
              <a:latin typeface="Calibri"/>
              <a:ea typeface="Calibri"/>
              <a:cs typeface="Calibri"/>
              <a:sym typeface="Calibri"/>
            </a:endParaRPr>
          </a:p>
        </p:txBody>
      </p:sp>
      <p:sp>
        <p:nvSpPr>
          <p:cNvPr id="755" name="Google Shape;755;p19"/>
          <p:cNvSpPr/>
          <p:nvPr/>
        </p:nvSpPr>
        <p:spPr>
          <a:xfrm>
            <a:off x="4097244" y="3319592"/>
            <a:ext cx="1843784" cy="1225889"/>
          </a:xfrm>
          <a:prstGeom prst="rect">
            <a:avLst/>
          </a:prstGeom>
          <a:noFill/>
          <a:ln w="22225" cap="flat" cmpd="sng">
            <a:solidFill>
              <a:schemeClr val="lt1"/>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nvGrpSpPr>
          <p:cNvPr id="756" name="Google Shape;756;p19"/>
          <p:cNvGrpSpPr/>
          <p:nvPr/>
        </p:nvGrpSpPr>
        <p:grpSpPr>
          <a:xfrm>
            <a:off x="5775878" y="4379501"/>
            <a:ext cx="341775" cy="329850"/>
            <a:chOff x="4566662" y="1900255"/>
            <a:chExt cx="455700" cy="439800"/>
          </a:xfrm>
        </p:grpSpPr>
        <p:sp>
          <p:nvSpPr>
            <p:cNvPr id="757" name="Google Shape;757;p19"/>
            <p:cNvSpPr/>
            <p:nvPr/>
          </p:nvSpPr>
          <p:spPr>
            <a:xfrm>
              <a:off x="4566662" y="1900255"/>
              <a:ext cx="455700" cy="439800"/>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pic>
          <p:nvPicPr>
            <p:cNvPr id="758" name="Google Shape;758;p19"/>
            <p:cNvPicPr preferRelativeResize="0"/>
            <p:nvPr/>
          </p:nvPicPr>
          <p:blipFill rotWithShape="1">
            <a:blip r:embed="rId6">
              <a:alphaModFix/>
            </a:blip>
            <a:srcRect/>
            <a:stretch/>
          </p:blipFill>
          <p:spPr>
            <a:xfrm>
              <a:off x="4619210" y="1929212"/>
              <a:ext cx="369332" cy="369332"/>
            </a:xfrm>
            <a:prstGeom prst="rect">
              <a:avLst/>
            </a:prstGeom>
            <a:noFill/>
            <a:ln>
              <a:noFill/>
            </a:ln>
          </p:spPr>
        </p:pic>
      </p:grpSp>
      <p:sp>
        <p:nvSpPr>
          <p:cNvPr id="759" name="Google Shape;759;p19"/>
          <p:cNvSpPr/>
          <p:nvPr/>
        </p:nvSpPr>
        <p:spPr>
          <a:xfrm>
            <a:off x="4262946" y="4124237"/>
            <a:ext cx="401400" cy="2907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endParaRPr sz="1400" b="1" i="0" u="none" strike="noStrike" cap="none">
              <a:solidFill>
                <a:srgbClr val="FFC000"/>
              </a:solidFill>
              <a:latin typeface="Calibri"/>
              <a:ea typeface="Calibri"/>
              <a:cs typeface="Calibri"/>
              <a:sym typeface="Calibri"/>
            </a:endParaRPr>
          </a:p>
        </p:txBody>
      </p:sp>
      <p:sp>
        <p:nvSpPr>
          <p:cNvPr id="760" name="Google Shape;760;p19"/>
          <p:cNvSpPr/>
          <p:nvPr/>
        </p:nvSpPr>
        <p:spPr>
          <a:xfrm>
            <a:off x="4836392" y="4130151"/>
            <a:ext cx="403800" cy="2661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endParaRPr sz="1400" b="1" i="0" u="none" strike="noStrike" cap="none">
              <a:solidFill>
                <a:srgbClr val="FFC000"/>
              </a:solidFill>
              <a:latin typeface="Calibri"/>
              <a:ea typeface="Calibri"/>
              <a:cs typeface="Calibri"/>
              <a:sym typeface="Calibri"/>
            </a:endParaRPr>
          </a:p>
        </p:txBody>
      </p:sp>
      <p:sp>
        <p:nvSpPr>
          <p:cNvPr id="761" name="Google Shape;761;p19"/>
          <p:cNvSpPr/>
          <p:nvPr/>
        </p:nvSpPr>
        <p:spPr>
          <a:xfrm>
            <a:off x="5410958" y="3740429"/>
            <a:ext cx="403800" cy="266100"/>
          </a:xfrm>
          <a:prstGeom prst="pentagon">
            <a:avLst>
              <a:gd name="hf" fmla="val 105146"/>
              <a:gd name="vf" fmla="val 110557"/>
            </a:avLst>
          </a:prstGeom>
          <a:solidFill>
            <a:srgbClr val="A9E272"/>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endParaRPr sz="1400" b="1" i="0" u="none" strike="noStrike" cap="none">
              <a:solidFill>
                <a:srgbClr val="FFC000"/>
              </a:solidFill>
              <a:latin typeface="Calibri"/>
              <a:ea typeface="Calibri"/>
              <a:cs typeface="Calibri"/>
              <a:sym typeface="Calibri"/>
            </a:endParaRPr>
          </a:p>
        </p:txBody>
      </p:sp>
      <p:cxnSp>
        <p:nvCxnSpPr>
          <p:cNvPr id="762" name="Google Shape;762;p19"/>
          <p:cNvCxnSpPr/>
          <p:nvPr/>
        </p:nvCxnSpPr>
        <p:spPr>
          <a:xfrm rot="5400000">
            <a:off x="2873707" y="2743997"/>
            <a:ext cx="1128333" cy="0"/>
          </a:xfrm>
          <a:prstGeom prst="straightConnector1">
            <a:avLst/>
          </a:prstGeom>
          <a:noFill/>
          <a:ln w="31750" cap="flat" cmpd="sng">
            <a:solidFill>
              <a:schemeClr val="accent1"/>
            </a:solidFill>
            <a:prstDash val="solid"/>
            <a:miter lim="800000"/>
            <a:headEnd type="none" w="sm" len="sm"/>
            <a:tailEnd type="triangle" w="med" len="med"/>
          </a:ln>
        </p:spPr>
      </p:cxnSp>
      <p:sp>
        <p:nvSpPr>
          <p:cNvPr id="763" name="Google Shape;763;p19"/>
          <p:cNvSpPr txBox="1"/>
          <p:nvPr/>
        </p:nvSpPr>
        <p:spPr>
          <a:xfrm>
            <a:off x="2323483" y="2299802"/>
            <a:ext cx="111439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Update</a:t>
            </a:r>
            <a:endParaRPr/>
          </a:p>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Config</a:t>
            </a:r>
            <a:endParaRPr/>
          </a:p>
        </p:txBody>
      </p:sp>
      <p:cxnSp>
        <p:nvCxnSpPr>
          <p:cNvPr id="764" name="Google Shape;764;p19"/>
          <p:cNvCxnSpPr/>
          <p:nvPr/>
        </p:nvCxnSpPr>
        <p:spPr>
          <a:xfrm rot="5400000">
            <a:off x="4481368" y="2726051"/>
            <a:ext cx="1128333" cy="0"/>
          </a:xfrm>
          <a:prstGeom prst="straightConnector1">
            <a:avLst/>
          </a:prstGeom>
          <a:noFill/>
          <a:ln w="31750" cap="flat" cmpd="sng">
            <a:solidFill>
              <a:schemeClr val="accent1"/>
            </a:solidFill>
            <a:prstDash val="solid"/>
            <a:miter lim="800000"/>
            <a:headEnd type="none" w="sm" len="sm"/>
            <a:tailEnd type="triangle" w="med" len="med"/>
          </a:ln>
        </p:spPr>
      </p:cxnSp>
      <p:sp>
        <p:nvSpPr>
          <p:cNvPr id="765" name="Google Shape;765;p19"/>
          <p:cNvSpPr txBox="1"/>
          <p:nvPr/>
        </p:nvSpPr>
        <p:spPr>
          <a:xfrm>
            <a:off x="3457069" y="2281856"/>
            <a:ext cx="170324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Deployment of Artifact </a:t>
            </a:r>
            <a:endParaRPr/>
          </a:p>
        </p:txBody>
      </p:sp>
      <p:cxnSp>
        <p:nvCxnSpPr>
          <p:cNvPr id="766" name="Google Shape;766;p19"/>
          <p:cNvCxnSpPr/>
          <p:nvPr/>
        </p:nvCxnSpPr>
        <p:spPr>
          <a:xfrm rot="5400000">
            <a:off x="6089029" y="2742850"/>
            <a:ext cx="1128333" cy="0"/>
          </a:xfrm>
          <a:prstGeom prst="straightConnector1">
            <a:avLst/>
          </a:prstGeom>
          <a:noFill/>
          <a:ln w="31750" cap="flat" cmpd="sng">
            <a:solidFill>
              <a:schemeClr val="accent1"/>
            </a:solidFill>
            <a:prstDash val="solid"/>
            <a:miter lim="800000"/>
            <a:headEnd type="none" w="sm" len="sm"/>
            <a:tailEnd type="triangle" w="med" len="med"/>
          </a:ln>
        </p:spPr>
      </p:cxnSp>
      <p:sp>
        <p:nvSpPr>
          <p:cNvPr id="767" name="Google Shape;767;p19"/>
          <p:cNvSpPr txBox="1"/>
          <p:nvPr/>
        </p:nvSpPr>
        <p:spPr>
          <a:xfrm>
            <a:off x="5860450" y="2298655"/>
            <a:ext cx="77355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Run</a:t>
            </a:r>
            <a:endParaRPr/>
          </a:p>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Tests</a:t>
            </a:r>
            <a:endParaRPr/>
          </a:p>
        </p:txBody>
      </p:sp>
      <p:cxnSp>
        <p:nvCxnSpPr>
          <p:cNvPr id="768" name="Google Shape;768;p19"/>
          <p:cNvCxnSpPr/>
          <p:nvPr/>
        </p:nvCxnSpPr>
        <p:spPr>
          <a:xfrm rot="5400000">
            <a:off x="7696690" y="2726051"/>
            <a:ext cx="1128333" cy="0"/>
          </a:xfrm>
          <a:prstGeom prst="straightConnector1">
            <a:avLst/>
          </a:prstGeom>
          <a:noFill/>
          <a:ln w="31750" cap="flat" cmpd="sng">
            <a:solidFill>
              <a:schemeClr val="accent1"/>
            </a:solidFill>
            <a:prstDash val="solid"/>
            <a:miter lim="800000"/>
            <a:headEnd type="none" w="sm" len="sm"/>
            <a:tailEnd type="triangle" w="med" len="med"/>
          </a:ln>
        </p:spPr>
      </p:cxnSp>
      <p:sp>
        <p:nvSpPr>
          <p:cNvPr id="769" name="Google Shape;769;p19"/>
          <p:cNvSpPr txBox="1"/>
          <p:nvPr/>
        </p:nvSpPr>
        <p:spPr>
          <a:xfrm>
            <a:off x="7164497" y="2281856"/>
            <a:ext cx="10963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Validate Quality Gates: SLO</a:t>
            </a:r>
            <a:endParaRPr/>
          </a:p>
        </p:txBody>
      </p:sp>
      <p:cxnSp>
        <p:nvCxnSpPr>
          <p:cNvPr id="770" name="Google Shape;770;p19"/>
          <p:cNvCxnSpPr/>
          <p:nvPr/>
        </p:nvCxnSpPr>
        <p:spPr>
          <a:xfrm rot="5400000">
            <a:off x="9304350" y="2742851"/>
            <a:ext cx="1128333" cy="0"/>
          </a:xfrm>
          <a:prstGeom prst="straightConnector1">
            <a:avLst/>
          </a:prstGeom>
          <a:noFill/>
          <a:ln w="31750" cap="flat" cmpd="sng">
            <a:solidFill>
              <a:schemeClr val="accent1"/>
            </a:solidFill>
            <a:prstDash val="solid"/>
            <a:miter lim="800000"/>
            <a:headEnd type="none" w="sm" len="sm"/>
            <a:tailEnd type="triangle" w="med" len="med"/>
          </a:ln>
        </p:spPr>
      </p:cxnSp>
      <p:sp>
        <p:nvSpPr>
          <p:cNvPr id="771" name="Google Shape;771;p19"/>
          <p:cNvSpPr txBox="1"/>
          <p:nvPr/>
        </p:nvSpPr>
        <p:spPr>
          <a:xfrm>
            <a:off x="8734793" y="2298656"/>
            <a:ext cx="113372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Release or </a:t>
            </a:r>
            <a:endParaRPr/>
          </a:p>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Rollback</a:t>
            </a:r>
            <a:endParaRPr/>
          </a:p>
        </p:txBody>
      </p:sp>
      <p:sp>
        <p:nvSpPr>
          <p:cNvPr id="772" name="Google Shape;772;p19"/>
          <p:cNvSpPr/>
          <p:nvPr/>
        </p:nvSpPr>
        <p:spPr>
          <a:xfrm>
            <a:off x="4789234" y="3697518"/>
            <a:ext cx="1088346" cy="385613"/>
          </a:xfrm>
          <a:prstGeom prst="rect">
            <a:avLst/>
          </a:prstGeom>
          <a:noFill/>
          <a:ln w="22225" cap="flat" cmpd="sng">
            <a:solidFill>
              <a:schemeClr val="lt1"/>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73" name="Google Shape;773;p19"/>
          <p:cNvSpPr/>
          <p:nvPr/>
        </p:nvSpPr>
        <p:spPr>
          <a:xfrm>
            <a:off x="9497280" y="3515679"/>
            <a:ext cx="401400" cy="2907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accent6"/>
              </a:buClr>
              <a:buSzPts val="1400"/>
              <a:buFont typeface="Calibri"/>
              <a:buNone/>
            </a:pPr>
            <a:endParaRPr sz="1100" b="0" i="0" u="none" strike="noStrike" cap="none">
              <a:solidFill>
                <a:schemeClr val="dk1"/>
              </a:solidFill>
              <a:latin typeface="Arial"/>
              <a:ea typeface="Arial"/>
              <a:cs typeface="Arial"/>
              <a:sym typeface="Arial"/>
            </a:endParaRPr>
          </a:p>
        </p:txBody>
      </p:sp>
      <p:sp>
        <p:nvSpPr>
          <p:cNvPr id="774" name="Google Shape;774;p19"/>
          <p:cNvSpPr/>
          <p:nvPr/>
        </p:nvSpPr>
        <p:spPr>
          <a:xfrm>
            <a:off x="10070726" y="3521593"/>
            <a:ext cx="403800" cy="2661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accent6"/>
              </a:buClr>
              <a:buSzPts val="1400"/>
              <a:buFont typeface="Calibri"/>
              <a:buNone/>
            </a:pPr>
            <a:endParaRPr sz="1100" b="0" i="0" u="none" strike="noStrike" cap="none">
              <a:solidFill>
                <a:schemeClr val="dk1"/>
              </a:solidFill>
              <a:latin typeface="Arial"/>
              <a:ea typeface="Arial"/>
              <a:cs typeface="Arial"/>
              <a:sym typeface="Arial"/>
            </a:endParaRPr>
          </a:p>
        </p:txBody>
      </p:sp>
      <p:sp>
        <p:nvSpPr>
          <p:cNvPr id="775" name="Google Shape;775;p19"/>
          <p:cNvSpPr/>
          <p:nvPr/>
        </p:nvSpPr>
        <p:spPr>
          <a:xfrm>
            <a:off x="9497280" y="3879439"/>
            <a:ext cx="401400" cy="2907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endParaRPr sz="1400" b="1" i="0" u="none" strike="noStrike" cap="none">
              <a:solidFill>
                <a:srgbClr val="FFC000"/>
              </a:solidFill>
              <a:latin typeface="Calibri"/>
              <a:ea typeface="Calibri"/>
              <a:cs typeface="Calibri"/>
              <a:sym typeface="Calibri"/>
            </a:endParaRPr>
          </a:p>
        </p:txBody>
      </p:sp>
      <p:sp>
        <p:nvSpPr>
          <p:cNvPr id="776" name="Google Shape;776;p19"/>
          <p:cNvSpPr/>
          <p:nvPr/>
        </p:nvSpPr>
        <p:spPr>
          <a:xfrm>
            <a:off x="10070726" y="3885353"/>
            <a:ext cx="403800" cy="2661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endParaRPr sz="1400" b="1" i="0" u="none" strike="noStrike" cap="none">
              <a:solidFill>
                <a:srgbClr val="FFC000"/>
              </a:solidFill>
              <a:latin typeface="Calibri"/>
              <a:ea typeface="Calibri"/>
              <a:cs typeface="Calibri"/>
              <a:sym typeface="Calibri"/>
            </a:endParaRPr>
          </a:p>
        </p:txBody>
      </p:sp>
      <p:sp>
        <p:nvSpPr>
          <p:cNvPr id="777" name="Google Shape;777;p19"/>
          <p:cNvSpPr/>
          <p:nvPr/>
        </p:nvSpPr>
        <p:spPr>
          <a:xfrm>
            <a:off x="9331578" y="3463154"/>
            <a:ext cx="1843784" cy="1225889"/>
          </a:xfrm>
          <a:prstGeom prst="rect">
            <a:avLst/>
          </a:prstGeom>
          <a:noFill/>
          <a:ln w="22225" cap="flat" cmpd="sng">
            <a:solidFill>
              <a:schemeClr val="lt1"/>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nvGrpSpPr>
          <p:cNvPr id="778" name="Google Shape;778;p19"/>
          <p:cNvGrpSpPr/>
          <p:nvPr/>
        </p:nvGrpSpPr>
        <p:grpSpPr>
          <a:xfrm>
            <a:off x="11010212" y="4523063"/>
            <a:ext cx="341775" cy="329850"/>
            <a:chOff x="4566662" y="1900255"/>
            <a:chExt cx="455700" cy="439800"/>
          </a:xfrm>
        </p:grpSpPr>
        <p:sp>
          <p:nvSpPr>
            <p:cNvPr id="779" name="Google Shape;779;p19"/>
            <p:cNvSpPr/>
            <p:nvPr/>
          </p:nvSpPr>
          <p:spPr>
            <a:xfrm>
              <a:off x="4566662" y="1900255"/>
              <a:ext cx="455700" cy="439800"/>
            </a:xfrm>
            <a:prstGeom prst="ellipse">
              <a:avLst/>
            </a:prstGeom>
            <a:solidFill>
              <a:srgbClr val="0071CE"/>
            </a:solidFill>
            <a:ln w="12700" cap="flat" cmpd="sng">
              <a:solidFill>
                <a:srgbClr val="7F7F7F"/>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pic>
          <p:nvPicPr>
            <p:cNvPr id="780" name="Google Shape;780;p19"/>
            <p:cNvPicPr preferRelativeResize="0"/>
            <p:nvPr/>
          </p:nvPicPr>
          <p:blipFill rotWithShape="1">
            <a:blip r:embed="rId6">
              <a:alphaModFix/>
            </a:blip>
            <a:srcRect/>
            <a:stretch/>
          </p:blipFill>
          <p:spPr>
            <a:xfrm>
              <a:off x="4619210" y="1929212"/>
              <a:ext cx="369332" cy="369332"/>
            </a:xfrm>
            <a:prstGeom prst="rect">
              <a:avLst/>
            </a:prstGeom>
            <a:noFill/>
            <a:ln>
              <a:noFill/>
            </a:ln>
          </p:spPr>
        </p:pic>
      </p:grpSp>
      <p:sp>
        <p:nvSpPr>
          <p:cNvPr id="781" name="Google Shape;781;p19"/>
          <p:cNvSpPr/>
          <p:nvPr/>
        </p:nvSpPr>
        <p:spPr>
          <a:xfrm>
            <a:off x="9497280" y="4267799"/>
            <a:ext cx="401400" cy="2907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endParaRPr sz="1400" b="1" i="0" u="none" strike="noStrike" cap="none">
              <a:solidFill>
                <a:srgbClr val="FFC000"/>
              </a:solidFill>
              <a:latin typeface="Calibri"/>
              <a:ea typeface="Calibri"/>
              <a:cs typeface="Calibri"/>
              <a:sym typeface="Calibri"/>
            </a:endParaRPr>
          </a:p>
        </p:txBody>
      </p:sp>
      <p:sp>
        <p:nvSpPr>
          <p:cNvPr id="782" name="Google Shape;782;p19"/>
          <p:cNvSpPr/>
          <p:nvPr/>
        </p:nvSpPr>
        <p:spPr>
          <a:xfrm>
            <a:off x="10070726" y="4273713"/>
            <a:ext cx="403800" cy="2661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endParaRPr sz="1400" b="1" i="0" u="none" strike="noStrike" cap="none">
              <a:solidFill>
                <a:srgbClr val="FFC000"/>
              </a:solidFill>
              <a:latin typeface="Calibri"/>
              <a:ea typeface="Calibri"/>
              <a:cs typeface="Calibri"/>
              <a:sym typeface="Calibri"/>
            </a:endParaRPr>
          </a:p>
        </p:txBody>
      </p:sp>
      <p:pic>
        <p:nvPicPr>
          <p:cNvPr id="783" name="Google Shape;783;p19"/>
          <p:cNvPicPr preferRelativeResize="0"/>
          <p:nvPr/>
        </p:nvPicPr>
        <p:blipFill rotWithShape="1">
          <a:blip r:embed="rId7">
            <a:alphaModFix/>
          </a:blip>
          <a:srcRect/>
          <a:stretch/>
        </p:blipFill>
        <p:spPr>
          <a:xfrm>
            <a:off x="2709199" y="5199604"/>
            <a:ext cx="4121692" cy="1295389"/>
          </a:xfrm>
          <a:prstGeom prst="rect">
            <a:avLst/>
          </a:prstGeom>
          <a:noFill/>
          <a:ln w="25400" cap="flat" cmpd="sng">
            <a:solidFill>
              <a:schemeClr val="lt1"/>
            </a:solidFill>
            <a:prstDash val="solid"/>
            <a:round/>
            <a:headEnd type="none" w="sm" len="sm"/>
            <a:tailEnd type="none" w="sm" len="sm"/>
          </a:ln>
        </p:spPr>
      </p:pic>
      <p:sp>
        <p:nvSpPr>
          <p:cNvPr id="784" name="Google Shape;784;p19"/>
          <p:cNvSpPr/>
          <p:nvPr/>
        </p:nvSpPr>
        <p:spPr>
          <a:xfrm>
            <a:off x="6956799" y="5169130"/>
            <a:ext cx="3698015" cy="120236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85" name="Google Shape;785;p19"/>
          <p:cNvPicPr preferRelativeResize="0"/>
          <p:nvPr/>
        </p:nvPicPr>
        <p:blipFill rotWithShape="1">
          <a:blip r:embed="rId7">
            <a:alphaModFix/>
          </a:blip>
          <a:srcRect/>
          <a:stretch/>
        </p:blipFill>
        <p:spPr>
          <a:xfrm>
            <a:off x="7028255" y="5199604"/>
            <a:ext cx="4121692" cy="1295389"/>
          </a:xfrm>
          <a:prstGeom prst="rect">
            <a:avLst/>
          </a:prstGeom>
          <a:noFill/>
          <a:ln w="25400" cap="flat" cmpd="sng">
            <a:solidFill>
              <a:schemeClr val="lt1"/>
            </a:solidFill>
            <a:prstDash val="solid"/>
            <a:round/>
            <a:headEnd type="none" w="sm" len="sm"/>
            <a:tailEnd type="none" w="sm" len="sm"/>
          </a:ln>
        </p:spPr>
      </p:pic>
      <p:sp>
        <p:nvSpPr>
          <p:cNvPr id="786" name="Google Shape;786;p19"/>
          <p:cNvSpPr txBox="1"/>
          <p:nvPr/>
        </p:nvSpPr>
        <p:spPr>
          <a:xfrm>
            <a:off x="369439" y="5203558"/>
            <a:ext cx="2161670"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0" i="0" u="none" strike="noStrike" cap="none">
                <a:solidFill>
                  <a:schemeClr val="lt1"/>
                </a:solidFill>
                <a:latin typeface="Arial"/>
                <a:ea typeface="Arial"/>
                <a:cs typeface="Arial"/>
                <a:sym typeface="Arial"/>
              </a:rPr>
              <a:t>Repeatable for other stages:</a:t>
            </a:r>
            <a:endParaRPr/>
          </a:p>
        </p:txBody>
      </p:sp>
      <p:sp>
        <p:nvSpPr>
          <p:cNvPr id="787" name="Google Shape;787;p19"/>
          <p:cNvSpPr/>
          <p:nvPr/>
        </p:nvSpPr>
        <p:spPr>
          <a:xfrm>
            <a:off x="5974813" y="3244334"/>
            <a:ext cx="2423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p:txBody>
      </p:sp>
      <p:grpSp>
        <p:nvGrpSpPr>
          <p:cNvPr id="788" name="Google Shape;788;p19"/>
          <p:cNvGrpSpPr/>
          <p:nvPr/>
        </p:nvGrpSpPr>
        <p:grpSpPr>
          <a:xfrm>
            <a:off x="7376475" y="3367871"/>
            <a:ext cx="1785905" cy="1593190"/>
            <a:chOff x="7625584" y="3736761"/>
            <a:chExt cx="1785905" cy="1593190"/>
          </a:xfrm>
        </p:grpSpPr>
        <p:pic>
          <p:nvPicPr>
            <p:cNvPr id="789" name="Google Shape;789;p19"/>
            <p:cNvPicPr preferRelativeResize="0"/>
            <p:nvPr/>
          </p:nvPicPr>
          <p:blipFill rotWithShape="1">
            <a:blip r:embed="rId8">
              <a:alphaModFix/>
            </a:blip>
            <a:srcRect/>
            <a:stretch/>
          </p:blipFill>
          <p:spPr>
            <a:xfrm>
              <a:off x="8256382" y="4789951"/>
              <a:ext cx="540000" cy="540000"/>
            </a:xfrm>
            <a:prstGeom prst="rect">
              <a:avLst/>
            </a:prstGeom>
            <a:noFill/>
            <a:ln>
              <a:noFill/>
            </a:ln>
          </p:spPr>
        </p:pic>
        <p:pic>
          <p:nvPicPr>
            <p:cNvPr id="790" name="Google Shape;790;p19"/>
            <p:cNvPicPr preferRelativeResize="0"/>
            <p:nvPr/>
          </p:nvPicPr>
          <p:blipFill rotWithShape="1">
            <a:blip r:embed="rId9">
              <a:alphaModFix/>
            </a:blip>
            <a:srcRect/>
            <a:stretch/>
          </p:blipFill>
          <p:spPr>
            <a:xfrm>
              <a:off x="8383944" y="3736761"/>
              <a:ext cx="278437" cy="720000"/>
            </a:xfrm>
            <a:prstGeom prst="rect">
              <a:avLst/>
            </a:prstGeom>
            <a:noFill/>
            <a:ln>
              <a:noFill/>
            </a:ln>
          </p:spPr>
        </p:pic>
        <p:pic>
          <p:nvPicPr>
            <p:cNvPr id="791" name="Google Shape;791;p19"/>
            <p:cNvPicPr preferRelativeResize="0"/>
            <p:nvPr/>
          </p:nvPicPr>
          <p:blipFill rotWithShape="1">
            <a:blip r:embed="rId10">
              <a:alphaModFix/>
            </a:blip>
            <a:srcRect r="85738" b="63627"/>
            <a:stretch/>
          </p:blipFill>
          <p:spPr>
            <a:xfrm>
              <a:off x="7625584" y="4780340"/>
              <a:ext cx="607229" cy="540000"/>
            </a:xfrm>
            <a:prstGeom prst="rect">
              <a:avLst/>
            </a:prstGeom>
            <a:noFill/>
            <a:ln>
              <a:noFill/>
            </a:ln>
          </p:spPr>
        </p:pic>
        <p:pic>
          <p:nvPicPr>
            <p:cNvPr id="792" name="Google Shape;792;p19" descr="A picture containing clock, drawing&#10;&#10;Description automatically generated"/>
            <p:cNvPicPr preferRelativeResize="0"/>
            <p:nvPr/>
          </p:nvPicPr>
          <p:blipFill rotWithShape="1">
            <a:blip r:embed="rId11">
              <a:alphaModFix/>
            </a:blip>
            <a:srcRect/>
            <a:stretch/>
          </p:blipFill>
          <p:spPr>
            <a:xfrm>
              <a:off x="8871490" y="4786307"/>
              <a:ext cx="540000" cy="540000"/>
            </a:xfrm>
            <a:prstGeom prst="rect">
              <a:avLst/>
            </a:prstGeom>
            <a:noFill/>
            <a:ln>
              <a:noFill/>
            </a:ln>
          </p:spPr>
        </p:pic>
        <p:cxnSp>
          <p:nvCxnSpPr>
            <p:cNvPr id="793" name="Google Shape;793;p19"/>
            <p:cNvCxnSpPr>
              <a:stCxn id="791" idx="0"/>
            </p:cNvCxnSpPr>
            <p:nvPr/>
          </p:nvCxnSpPr>
          <p:spPr>
            <a:xfrm rot="10800000" flipH="1">
              <a:off x="7929199" y="4492340"/>
              <a:ext cx="360000" cy="288000"/>
            </a:xfrm>
            <a:prstGeom prst="straightConnector1">
              <a:avLst/>
            </a:prstGeom>
            <a:noFill/>
            <a:ln w="9525" cap="flat" cmpd="sng">
              <a:solidFill>
                <a:srgbClr val="A5A5A5"/>
              </a:solidFill>
              <a:prstDash val="solid"/>
              <a:miter lim="800000"/>
              <a:headEnd type="none" w="sm" len="sm"/>
              <a:tailEnd type="none" w="sm" len="sm"/>
            </a:ln>
          </p:spPr>
        </p:cxnSp>
        <p:cxnSp>
          <p:nvCxnSpPr>
            <p:cNvPr id="794" name="Google Shape;794;p19"/>
            <p:cNvCxnSpPr/>
            <p:nvPr/>
          </p:nvCxnSpPr>
          <p:spPr>
            <a:xfrm rot="10800000">
              <a:off x="8523163" y="4481928"/>
              <a:ext cx="0" cy="288000"/>
            </a:xfrm>
            <a:prstGeom prst="straightConnector1">
              <a:avLst/>
            </a:prstGeom>
            <a:noFill/>
            <a:ln w="9525" cap="flat" cmpd="sng">
              <a:solidFill>
                <a:srgbClr val="A5A5A5"/>
              </a:solidFill>
              <a:prstDash val="solid"/>
              <a:miter lim="800000"/>
              <a:headEnd type="none" w="sm" len="sm"/>
              <a:tailEnd type="none" w="sm" len="sm"/>
            </a:ln>
          </p:spPr>
        </p:cxnSp>
        <p:cxnSp>
          <p:nvCxnSpPr>
            <p:cNvPr id="795" name="Google Shape;795;p19"/>
            <p:cNvCxnSpPr>
              <a:endCxn id="792" idx="0"/>
            </p:cNvCxnSpPr>
            <p:nvPr/>
          </p:nvCxnSpPr>
          <p:spPr>
            <a:xfrm>
              <a:off x="8781490" y="4534307"/>
              <a:ext cx="360000" cy="252000"/>
            </a:xfrm>
            <a:prstGeom prst="straightConnector1">
              <a:avLst/>
            </a:prstGeom>
            <a:noFill/>
            <a:ln w="9525" cap="flat" cmpd="sng">
              <a:solidFill>
                <a:srgbClr val="A5A5A5"/>
              </a:solidFill>
              <a:prstDash val="solid"/>
              <a:miter lim="800000"/>
              <a:headEnd type="none" w="sm" len="sm"/>
              <a:tailEnd type="none" w="sm" len="sm"/>
            </a:ln>
          </p:spPr>
        </p:cxnSp>
      </p:grpSp>
      <p:grpSp>
        <p:nvGrpSpPr>
          <p:cNvPr id="796" name="Google Shape;796;p19"/>
          <p:cNvGrpSpPr/>
          <p:nvPr/>
        </p:nvGrpSpPr>
        <p:grpSpPr>
          <a:xfrm rot="5400000">
            <a:off x="6315151" y="-2077099"/>
            <a:ext cx="561300" cy="7945687"/>
            <a:chOff x="3240200" y="-3020887"/>
            <a:chExt cx="561300" cy="7945687"/>
          </a:xfrm>
        </p:grpSpPr>
        <p:sp>
          <p:nvSpPr>
            <p:cNvPr id="747" name="Google Shape;747;p19"/>
            <p:cNvSpPr/>
            <p:nvPr/>
          </p:nvSpPr>
          <p:spPr>
            <a:xfrm>
              <a:off x="3240200" y="-3020887"/>
              <a:ext cx="561300" cy="7945687"/>
            </a:xfrm>
            <a:prstGeom prst="rect">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pic>
          <p:nvPicPr>
            <p:cNvPr id="797" name="Google Shape;797;p19"/>
            <p:cNvPicPr preferRelativeResize="0"/>
            <p:nvPr/>
          </p:nvPicPr>
          <p:blipFill rotWithShape="1">
            <a:blip r:embed="rId12">
              <a:alphaModFix/>
            </a:blip>
            <a:srcRect/>
            <a:stretch/>
          </p:blipFill>
          <p:spPr>
            <a:xfrm rot="-5400000">
              <a:off x="2785725" y="3891750"/>
              <a:ext cx="1470250" cy="502550"/>
            </a:xfrm>
            <a:prstGeom prst="rect">
              <a:avLst/>
            </a:prstGeom>
            <a:noFill/>
            <a:ln>
              <a:noFill/>
            </a:ln>
          </p:spPr>
        </p:pic>
      </p:grpSp>
    </p:spTree>
    <p:extLst>
      <p:ext uri="{BB962C8B-B14F-4D97-AF65-F5344CB8AC3E}">
        <p14:creationId xmlns:p14="http://schemas.microsoft.com/office/powerpoint/2010/main" val="374335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6"/>
                                        </p:tgtEl>
                                        <p:attrNameLst>
                                          <p:attrName>style.visibility</p:attrName>
                                        </p:attrNameLst>
                                      </p:cBhvr>
                                      <p:to>
                                        <p:strVal val="visible"/>
                                      </p:to>
                                    </p:set>
                                    <p:animEffect transition="in" filter="fade">
                                      <p:cBhvr>
                                        <p:cTn id="7" dur="500"/>
                                        <p:tgtEl>
                                          <p:spTgt spid="746"/>
                                        </p:tgtEl>
                                      </p:cBhvr>
                                    </p:animEffect>
                                  </p:childTnLst>
                                </p:cTn>
                              </p:par>
                              <p:par>
                                <p:cTn id="8" presetID="10" presetClass="entr" presetSubtype="0" fill="hold" nodeType="withEffect">
                                  <p:stCondLst>
                                    <p:cond delay="0"/>
                                  </p:stCondLst>
                                  <p:childTnLst>
                                    <p:set>
                                      <p:cBhvr>
                                        <p:cTn id="9" dur="1" fill="hold">
                                          <p:stCondLst>
                                            <p:cond delay="0"/>
                                          </p:stCondLst>
                                        </p:cTn>
                                        <p:tgtEl>
                                          <p:spTgt spid="748"/>
                                        </p:tgtEl>
                                        <p:attrNameLst>
                                          <p:attrName>style.visibility</p:attrName>
                                        </p:attrNameLst>
                                      </p:cBhvr>
                                      <p:to>
                                        <p:strVal val="visible"/>
                                      </p:to>
                                    </p:set>
                                    <p:animEffect transition="in" filter="fade">
                                      <p:cBhvr>
                                        <p:cTn id="10" dur="500"/>
                                        <p:tgtEl>
                                          <p:spTgt spid="748"/>
                                        </p:tgtEl>
                                      </p:cBhvr>
                                    </p:animEffect>
                                  </p:childTnLst>
                                </p:cTn>
                              </p:par>
                              <p:par>
                                <p:cTn id="11" presetID="10" presetClass="entr" presetSubtype="0" fill="hold" nodeType="withEffect">
                                  <p:stCondLst>
                                    <p:cond delay="0"/>
                                  </p:stCondLst>
                                  <p:childTnLst>
                                    <p:set>
                                      <p:cBhvr>
                                        <p:cTn id="12" dur="1" fill="hold">
                                          <p:stCondLst>
                                            <p:cond delay="0"/>
                                          </p:stCondLst>
                                        </p:cTn>
                                        <p:tgtEl>
                                          <p:spTgt spid="745"/>
                                        </p:tgtEl>
                                        <p:attrNameLst>
                                          <p:attrName>style.visibility</p:attrName>
                                        </p:attrNameLst>
                                      </p:cBhvr>
                                      <p:to>
                                        <p:strVal val="visible"/>
                                      </p:to>
                                    </p:set>
                                    <p:animEffect transition="in" filter="fade">
                                      <p:cBhvr>
                                        <p:cTn id="13" dur="500"/>
                                        <p:tgtEl>
                                          <p:spTgt spid="7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63"/>
                                        </p:tgtEl>
                                        <p:attrNameLst>
                                          <p:attrName>style.visibility</p:attrName>
                                        </p:attrNameLst>
                                      </p:cBhvr>
                                      <p:to>
                                        <p:strVal val="visible"/>
                                      </p:to>
                                    </p:set>
                                    <p:animEffect transition="in" filter="fade">
                                      <p:cBhvr>
                                        <p:cTn id="18" dur="500"/>
                                        <p:tgtEl>
                                          <p:spTgt spid="763"/>
                                        </p:tgtEl>
                                      </p:cBhvr>
                                    </p:animEffect>
                                  </p:childTnLst>
                                </p:cTn>
                              </p:par>
                              <p:par>
                                <p:cTn id="19" presetID="10" presetClass="entr" presetSubtype="0" fill="hold" nodeType="withEffect">
                                  <p:stCondLst>
                                    <p:cond delay="0"/>
                                  </p:stCondLst>
                                  <p:childTnLst>
                                    <p:set>
                                      <p:cBhvr>
                                        <p:cTn id="20" dur="1" fill="hold">
                                          <p:stCondLst>
                                            <p:cond delay="0"/>
                                          </p:stCondLst>
                                        </p:cTn>
                                        <p:tgtEl>
                                          <p:spTgt spid="762"/>
                                        </p:tgtEl>
                                        <p:attrNameLst>
                                          <p:attrName>style.visibility</p:attrName>
                                        </p:attrNameLst>
                                      </p:cBhvr>
                                      <p:to>
                                        <p:strVal val="visible"/>
                                      </p:to>
                                    </p:set>
                                    <p:animEffect transition="in" filter="fade">
                                      <p:cBhvr>
                                        <p:cTn id="21" dur="500"/>
                                        <p:tgtEl>
                                          <p:spTgt spid="762"/>
                                        </p:tgtEl>
                                      </p:cBhvr>
                                    </p:animEffect>
                                  </p:childTnLst>
                                </p:cTn>
                              </p:par>
                              <p:par>
                                <p:cTn id="22" presetID="10" presetClass="entr" presetSubtype="0" fill="hold" nodeType="withEffect">
                                  <p:stCondLst>
                                    <p:cond delay="0"/>
                                  </p:stCondLst>
                                  <p:childTnLst>
                                    <p:set>
                                      <p:cBhvr>
                                        <p:cTn id="23" dur="1" fill="hold">
                                          <p:stCondLst>
                                            <p:cond delay="0"/>
                                          </p:stCondLst>
                                        </p:cTn>
                                        <p:tgtEl>
                                          <p:spTgt spid="749"/>
                                        </p:tgtEl>
                                        <p:attrNameLst>
                                          <p:attrName>style.visibility</p:attrName>
                                        </p:attrNameLst>
                                      </p:cBhvr>
                                      <p:to>
                                        <p:strVal val="visible"/>
                                      </p:to>
                                    </p:set>
                                    <p:animEffect transition="in" filter="fade">
                                      <p:cBhvr>
                                        <p:cTn id="24" dur="500"/>
                                        <p:tgtEl>
                                          <p:spTgt spid="7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65"/>
                                        </p:tgtEl>
                                        <p:attrNameLst>
                                          <p:attrName>style.visibility</p:attrName>
                                        </p:attrNameLst>
                                      </p:cBhvr>
                                      <p:to>
                                        <p:strVal val="visible"/>
                                      </p:to>
                                    </p:set>
                                    <p:animEffect transition="in" filter="fade">
                                      <p:cBhvr>
                                        <p:cTn id="29" dur="500"/>
                                        <p:tgtEl>
                                          <p:spTgt spid="765"/>
                                        </p:tgtEl>
                                      </p:cBhvr>
                                    </p:animEffect>
                                  </p:childTnLst>
                                </p:cTn>
                              </p:par>
                              <p:par>
                                <p:cTn id="30" presetID="10" presetClass="entr" presetSubtype="0" fill="hold" nodeType="withEffect">
                                  <p:stCondLst>
                                    <p:cond delay="0"/>
                                  </p:stCondLst>
                                  <p:childTnLst>
                                    <p:set>
                                      <p:cBhvr>
                                        <p:cTn id="31" dur="1" fill="hold">
                                          <p:stCondLst>
                                            <p:cond delay="0"/>
                                          </p:stCondLst>
                                        </p:cTn>
                                        <p:tgtEl>
                                          <p:spTgt spid="764"/>
                                        </p:tgtEl>
                                        <p:attrNameLst>
                                          <p:attrName>style.visibility</p:attrName>
                                        </p:attrNameLst>
                                      </p:cBhvr>
                                      <p:to>
                                        <p:strVal val="visible"/>
                                      </p:to>
                                    </p:set>
                                    <p:animEffect transition="in" filter="fade">
                                      <p:cBhvr>
                                        <p:cTn id="32" dur="500"/>
                                        <p:tgtEl>
                                          <p:spTgt spid="764"/>
                                        </p:tgtEl>
                                      </p:cBhvr>
                                    </p:animEffect>
                                  </p:childTnLst>
                                </p:cTn>
                              </p:par>
                              <p:par>
                                <p:cTn id="33" presetID="10" presetClass="entr" presetSubtype="0" fill="hold" nodeType="withEffect">
                                  <p:stCondLst>
                                    <p:cond delay="0"/>
                                  </p:stCondLst>
                                  <p:childTnLst>
                                    <p:set>
                                      <p:cBhvr>
                                        <p:cTn id="34" dur="1" fill="hold">
                                          <p:stCondLst>
                                            <p:cond delay="0"/>
                                          </p:stCondLst>
                                        </p:cTn>
                                        <p:tgtEl>
                                          <p:spTgt spid="751"/>
                                        </p:tgtEl>
                                        <p:attrNameLst>
                                          <p:attrName>style.visibility</p:attrName>
                                        </p:attrNameLst>
                                      </p:cBhvr>
                                      <p:to>
                                        <p:strVal val="visible"/>
                                      </p:to>
                                    </p:set>
                                    <p:animEffect transition="in" filter="fade">
                                      <p:cBhvr>
                                        <p:cTn id="35" dur="500"/>
                                        <p:tgtEl>
                                          <p:spTgt spid="751"/>
                                        </p:tgtEl>
                                      </p:cBhvr>
                                    </p:animEffect>
                                  </p:childTnLst>
                                </p:cTn>
                              </p:par>
                              <p:par>
                                <p:cTn id="36" presetID="10" presetClass="entr" presetSubtype="0" fill="hold" nodeType="withEffect">
                                  <p:stCondLst>
                                    <p:cond delay="0"/>
                                  </p:stCondLst>
                                  <p:childTnLst>
                                    <p:set>
                                      <p:cBhvr>
                                        <p:cTn id="37" dur="1" fill="hold">
                                          <p:stCondLst>
                                            <p:cond delay="0"/>
                                          </p:stCondLst>
                                        </p:cTn>
                                        <p:tgtEl>
                                          <p:spTgt spid="752"/>
                                        </p:tgtEl>
                                        <p:attrNameLst>
                                          <p:attrName>style.visibility</p:attrName>
                                        </p:attrNameLst>
                                      </p:cBhvr>
                                      <p:to>
                                        <p:strVal val="visible"/>
                                      </p:to>
                                    </p:set>
                                    <p:animEffect transition="in" filter="fade">
                                      <p:cBhvr>
                                        <p:cTn id="38" dur="500"/>
                                        <p:tgtEl>
                                          <p:spTgt spid="752"/>
                                        </p:tgtEl>
                                      </p:cBhvr>
                                    </p:animEffect>
                                  </p:childTnLst>
                                </p:cTn>
                              </p:par>
                              <p:par>
                                <p:cTn id="39" presetID="10" presetClass="entr" presetSubtype="0" fill="hold" nodeType="withEffect">
                                  <p:stCondLst>
                                    <p:cond delay="0"/>
                                  </p:stCondLst>
                                  <p:childTnLst>
                                    <p:set>
                                      <p:cBhvr>
                                        <p:cTn id="40" dur="1" fill="hold">
                                          <p:stCondLst>
                                            <p:cond delay="0"/>
                                          </p:stCondLst>
                                        </p:cTn>
                                        <p:tgtEl>
                                          <p:spTgt spid="753"/>
                                        </p:tgtEl>
                                        <p:attrNameLst>
                                          <p:attrName>style.visibility</p:attrName>
                                        </p:attrNameLst>
                                      </p:cBhvr>
                                      <p:to>
                                        <p:strVal val="visible"/>
                                      </p:to>
                                    </p:set>
                                    <p:animEffect transition="in" filter="fade">
                                      <p:cBhvr>
                                        <p:cTn id="41" dur="500"/>
                                        <p:tgtEl>
                                          <p:spTgt spid="753"/>
                                        </p:tgtEl>
                                      </p:cBhvr>
                                    </p:animEffect>
                                  </p:childTnLst>
                                </p:cTn>
                              </p:par>
                              <p:par>
                                <p:cTn id="42" presetID="10" presetClass="entr" presetSubtype="0" fill="hold" nodeType="withEffect">
                                  <p:stCondLst>
                                    <p:cond delay="0"/>
                                  </p:stCondLst>
                                  <p:childTnLst>
                                    <p:set>
                                      <p:cBhvr>
                                        <p:cTn id="43" dur="1" fill="hold">
                                          <p:stCondLst>
                                            <p:cond delay="0"/>
                                          </p:stCondLst>
                                        </p:cTn>
                                        <p:tgtEl>
                                          <p:spTgt spid="754"/>
                                        </p:tgtEl>
                                        <p:attrNameLst>
                                          <p:attrName>style.visibility</p:attrName>
                                        </p:attrNameLst>
                                      </p:cBhvr>
                                      <p:to>
                                        <p:strVal val="visible"/>
                                      </p:to>
                                    </p:set>
                                    <p:animEffect transition="in" filter="fade">
                                      <p:cBhvr>
                                        <p:cTn id="44" dur="500"/>
                                        <p:tgtEl>
                                          <p:spTgt spid="754"/>
                                        </p:tgtEl>
                                      </p:cBhvr>
                                    </p:animEffect>
                                  </p:childTnLst>
                                </p:cTn>
                              </p:par>
                              <p:par>
                                <p:cTn id="45" presetID="10" presetClass="entr" presetSubtype="0" fill="hold" nodeType="withEffect">
                                  <p:stCondLst>
                                    <p:cond delay="0"/>
                                  </p:stCondLst>
                                  <p:childTnLst>
                                    <p:set>
                                      <p:cBhvr>
                                        <p:cTn id="46" dur="1" fill="hold">
                                          <p:stCondLst>
                                            <p:cond delay="0"/>
                                          </p:stCondLst>
                                        </p:cTn>
                                        <p:tgtEl>
                                          <p:spTgt spid="755"/>
                                        </p:tgtEl>
                                        <p:attrNameLst>
                                          <p:attrName>style.visibility</p:attrName>
                                        </p:attrNameLst>
                                      </p:cBhvr>
                                      <p:to>
                                        <p:strVal val="visible"/>
                                      </p:to>
                                    </p:set>
                                    <p:animEffect transition="in" filter="fade">
                                      <p:cBhvr>
                                        <p:cTn id="47" dur="500"/>
                                        <p:tgtEl>
                                          <p:spTgt spid="755"/>
                                        </p:tgtEl>
                                      </p:cBhvr>
                                    </p:animEffect>
                                  </p:childTnLst>
                                </p:cTn>
                              </p:par>
                              <p:par>
                                <p:cTn id="48" presetID="10" presetClass="entr" presetSubtype="0" fill="hold" nodeType="withEffect">
                                  <p:stCondLst>
                                    <p:cond delay="0"/>
                                  </p:stCondLst>
                                  <p:childTnLst>
                                    <p:set>
                                      <p:cBhvr>
                                        <p:cTn id="49" dur="1" fill="hold">
                                          <p:stCondLst>
                                            <p:cond delay="0"/>
                                          </p:stCondLst>
                                        </p:cTn>
                                        <p:tgtEl>
                                          <p:spTgt spid="756"/>
                                        </p:tgtEl>
                                        <p:attrNameLst>
                                          <p:attrName>style.visibility</p:attrName>
                                        </p:attrNameLst>
                                      </p:cBhvr>
                                      <p:to>
                                        <p:strVal val="visible"/>
                                      </p:to>
                                    </p:set>
                                    <p:animEffect transition="in" filter="fade">
                                      <p:cBhvr>
                                        <p:cTn id="50" dur="500"/>
                                        <p:tgtEl>
                                          <p:spTgt spid="756"/>
                                        </p:tgtEl>
                                      </p:cBhvr>
                                    </p:animEffect>
                                  </p:childTnLst>
                                </p:cTn>
                              </p:par>
                              <p:par>
                                <p:cTn id="51" presetID="10" presetClass="entr" presetSubtype="0" fill="hold" nodeType="withEffect">
                                  <p:stCondLst>
                                    <p:cond delay="0"/>
                                  </p:stCondLst>
                                  <p:childTnLst>
                                    <p:set>
                                      <p:cBhvr>
                                        <p:cTn id="52" dur="1" fill="hold">
                                          <p:stCondLst>
                                            <p:cond delay="0"/>
                                          </p:stCondLst>
                                        </p:cTn>
                                        <p:tgtEl>
                                          <p:spTgt spid="759"/>
                                        </p:tgtEl>
                                        <p:attrNameLst>
                                          <p:attrName>style.visibility</p:attrName>
                                        </p:attrNameLst>
                                      </p:cBhvr>
                                      <p:to>
                                        <p:strVal val="visible"/>
                                      </p:to>
                                    </p:set>
                                    <p:animEffect transition="in" filter="fade">
                                      <p:cBhvr>
                                        <p:cTn id="53" dur="500"/>
                                        <p:tgtEl>
                                          <p:spTgt spid="759"/>
                                        </p:tgtEl>
                                      </p:cBhvr>
                                    </p:animEffect>
                                  </p:childTnLst>
                                </p:cTn>
                              </p:par>
                              <p:par>
                                <p:cTn id="54" presetID="10" presetClass="entr" presetSubtype="0" fill="hold" nodeType="withEffect">
                                  <p:stCondLst>
                                    <p:cond delay="0"/>
                                  </p:stCondLst>
                                  <p:childTnLst>
                                    <p:set>
                                      <p:cBhvr>
                                        <p:cTn id="55" dur="1" fill="hold">
                                          <p:stCondLst>
                                            <p:cond delay="0"/>
                                          </p:stCondLst>
                                        </p:cTn>
                                        <p:tgtEl>
                                          <p:spTgt spid="760"/>
                                        </p:tgtEl>
                                        <p:attrNameLst>
                                          <p:attrName>style.visibility</p:attrName>
                                        </p:attrNameLst>
                                      </p:cBhvr>
                                      <p:to>
                                        <p:strVal val="visible"/>
                                      </p:to>
                                    </p:set>
                                    <p:animEffect transition="in" filter="fade">
                                      <p:cBhvr>
                                        <p:cTn id="56" dur="500"/>
                                        <p:tgtEl>
                                          <p:spTgt spid="760"/>
                                        </p:tgtEl>
                                      </p:cBhvr>
                                    </p:animEffect>
                                  </p:childTnLst>
                                </p:cTn>
                              </p:par>
                              <p:par>
                                <p:cTn id="57" presetID="10" presetClass="entr" presetSubtype="0" fill="hold" nodeType="withEffect">
                                  <p:stCondLst>
                                    <p:cond delay="0"/>
                                  </p:stCondLst>
                                  <p:childTnLst>
                                    <p:set>
                                      <p:cBhvr>
                                        <p:cTn id="58" dur="1" fill="hold">
                                          <p:stCondLst>
                                            <p:cond delay="0"/>
                                          </p:stCondLst>
                                        </p:cTn>
                                        <p:tgtEl>
                                          <p:spTgt spid="761"/>
                                        </p:tgtEl>
                                        <p:attrNameLst>
                                          <p:attrName>style.visibility</p:attrName>
                                        </p:attrNameLst>
                                      </p:cBhvr>
                                      <p:to>
                                        <p:strVal val="visible"/>
                                      </p:to>
                                    </p:set>
                                    <p:animEffect transition="in" filter="fade">
                                      <p:cBhvr>
                                        <p:cTn id="59" dur="500"/>
                                        <p:tgtEl>
                                          <p:spTgt spid="761"/>
                                        </p:tgtEl>
                                      </p:cBhvr>
                                    </p:animEffect>
                                  </p:childTnLst>
                                </p:cTn>
                              </p:par>
                              <p:par>
                                <p:cTn id="60" presetID="10" presetClass="entr" presetSubtype="0" fill="hold" nodeType="withEffect">
                                  <p:stCondLst>
                                    <p:cond delay="0"/>
                                  </p:stCondLst>
                                  <p:childTnLst>
                                    <p:set>
                                      <p:cBhvr>
                                        <p:cTn id="61" dur="1" fill="hold">
                                          <p:stCondLst>
                                            <p:cond delay="0"/>
                                          </p:stCondLst>
                                        </p:cTn>
                                        <p:tgtEl>
                                          <p:spTgt spid="772"/>
                                        </p:tgtEl>
                                        <p:attrNameLst>
                                          <p:attrName>style.visibility</p:attrName>
                                        </p:attrNameLst>
                                      </p:cBhvr>
                                      <p:to>
                                        <p:strVal val="visible"/>
                                      </p:to>
                                    </p:set>
                                    <p:animEffect transition="in" filter="fade">
                                      <p:cBhvr>
                                        <p:cTn id="62" dur="500"/>
                                        <p:tgtEl>
                                          <p:spTgt spid="77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67"/>
                                        </p:tgtEl>
                                        <p:attrNameLst>
                                          <p:attrName>style.visibility</p:attrName>
                                        </p:attrNameLst>
                                      </p:cBhvr>
                                      <p:to>
                                        <p:strVal val="visible"/>
                                      </p:to>
                                    </p:set>
                                    <p:animEffect transition="in" filter="fade">
                                      <p:cBhvr>
                                        <p:cTn id="67" dur="500"/>
                                        <p:tgtEl>
                                          <p:spTgt spid="767"/>
                                        </p:tgtEl>
                                      </p:cBhvr>
                                    </p:animEffect>
                                  </p:childTnLst>
                                </p:cTn>
                              </p:par>
                              <p:par>
                                <p:cTn id="68" presetID="10" presetClass="entr" presetSubtype="0" fill="hold" nodeType="withEffect">
                                  <p:stCondLst>
                                    <p:cond delay="0"/>
                                  </p:stCondLst>
                                  <p:childTnLst>
                                    <p:set>
                                      <p:cBhvr>
                                        <p:cTn id="69" dur="1" fill="hold">
                                          <p:stCondLst>
                                            <p:cond delay="0"/>
                                          </p:stCondLst>
                                        </p:cTn>
                                        <p:tgtEl>
                                          <p:spTgt spid="766"/>
                                        </p:tgtEl>
                                        <p:attrNameLst>
                                          <p:attrName>style.visibility</p:attrName>
                                        </p:attrNameLst>
                                      </p:cBhvr>
                                      <p:to>
                                        <p:strVal val="visible"/>
                                      </p:to>
                                    </p:set>
                                    <p:animEffect transition="in" filter="fade">
                                      <p:cBhvr>
                                        <p:cTn id="70" dur="500"/>
                                        <p:tgtEl>
                                          <p:spTgt spid="766"/>
                                        </p:tgtEl>
                                      </p:cBhvr>
                                    </p:animEffect>
                                  </p:childTnLst>
                                </p:cTn>
                              </p:par>
                              <p:par>
                                <p:cTn id="71" presetID="10" presetClass="entr" presetSubtype="0" fill="hold" nodeType="withEffect">
                                  <p:stCondLst>
                                    <p:cond delay="0"/>
                                  </p:stCondLst>
                                  <p:childTnLst>
                                    <p:set>
                                      <p:cBhvr>
                                        <p:cTn id="72" dur="1" fill="hold">
                                          <p:stCondLst>
                                            <p:cond delay="0"/>
                                          </p:stCondLst>
                                        </p:cTn>
                                        <p:tgtEl>
                                          <p:spTgt spid="750"/>
                                        </p:tgtEl>
                                        <p:attrNameLst>
                                          <p:attrName>style.visibility</p:attrName>
                                        </p:attrNameLst>
                                      </p:cBhvr>
                                      <p:to>
                                        <p:strVal val="visible"/>
                                      </p:to>
                                    </p:set>
                                    <p:animEffect transition="in" filter="fade">
                                      <p:cBhvr>
                                        <p:cTn id="73" dur="500"/>
                                        <p:tgtEl>
                                          <p:spTgt spid="7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69"/>
                                        </p:tgtEl>
                                        <p:attrNameLst>
                                          <p:attrName>style.visibility</p:attrName>
                                        </p:attrNameLst>
                                      </p:cBhvr>
                                      <p:to>
                                        <p:strVal val="visible"/>
                                      </p:to>
                                    </p:set>
                                    <p:animEffect transition="in" filter="fade">
                                      <p:cBhvr>
                                        <p:cTn id="78" dur="500"/>
                                        <p:tgtEl>
                                          <p:spTgt spid="769"/>
                                        </p:tgtEl>
                                      </p:cBhvr>
                                    </p:animEffect>
                                  </p:childTnLst>
                                </p:cTn>
                              </p:par>
                              <p:par>
                                <p:cTn id="79" presetID="1" presetClass="entr" presetSubtype="0" fill="hold" nodeType="withEffect">
                                  <p:stCondLst>
                                    <p:cond delay="0"/>
                                  </p:stCondLst>
                                  <p:childTnLst>
                                    <p:set>
                                      <p:cBhvr>
                                        <p:cTn id="80" dur="1" fill="hold">
                                          <p:stCondLst>
                                            <p:cond delay="0"/>
                                          </p:stCondLst>
                                        </p:cTn>
                                        <p:tgtEl>
                                          <p:spTgt spid="788"/>
                                        </p:tgtEl>
                                        <p:attrNameLst>
                                          <p:attrName>style.visibility</p:attrName>
                                        </p:attrNameLst>
                                      </p:cBhvr>
                                      <p:to>
                                        <p:strVal val="visible"/>
                                      </p:to>
                                    </p:set>
                                  </p:childTnLst>
                                </p:cTn>
                              </p:par>
                              <p:par>
                                <p:cTn id="81" presetID="10" presetClass="entr" presetSubtype="0" fill="hold" nodeType="withEffect">
                                  <p:stCondLst>
                                    <p:cond delay="0"/>
                                  </p:stCondLst>
                                  <p:childTnLst>
                                    <p:set>
                                      <p:cBhvr>
                                        <p:cTn id="82" dur="1" fill="hold">
                                          <p:stCondLst>
                                            <p:cond delay="0"/>
                                          </p:stCondLst>
                                        </p:cTn>
                                        <p:tgtEl>
                                          <p:spTgt spid="768"/>
                                        </p:tgtEl>
                                        <p:attrNameLst>
                                          <p:attrName>style.visibility</p:attrName>
                                        </p:attrNameLst>
                                      </p:cBhvr>
                                      <p:to>
                                        <p:strVal val="visible"/>
                                      </p:to>
                                    </p:set>
                                    <p:animEffect transition="in" filter="fade">
                                      <p:cBhvr>
                                        <p:cTn id="83" dur="500"/>
                                        <p:tgtEl>
                                          <p:spTgt spid="76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73"/>
                                        </p:tgtEl>
                                        <p:attrNameLst>
                                          <p:attrName>style.visibility</p:attrName>
                                        </p:attrNameLst>
                                      </p:cBhvr>
                                      <p:to>
                                        <p:strVal val="visible"/>
                                      </p:to>
                                    </p:set>
                                    <p:animEffect transition="in" filter="fade">
                                      <p:cBhvr>
                                        <p:cTn id="88" dur="500"/>
                                        <p:tgtEl>
                                          <p:spTgt spid="773"/>
                                        </p:tgtEl>
                                      </p:cBhvr>
                                    </p:animEffect>
                                  </p:childTnLst>
                                </p:cTn>
                              </p:par>
                              <p:par>
                                <p:cTn id="89" presetID="10" presetClass="entr" presetSubtype="0" fill="hold" nodeType="withEffect">
                                  <p:stCondLst>
                                    <p:cond delay="0"/>
                                  </p:stCondLst>
                                  <p:childTnLst>
                                    <p:set>
                                      <p:cBhvr>
                                        <p:cTn id="90" dur="1" fill="hold">
                                          <p:stCondLst>
                                            <p:cond delay="0"/>
                                          </p:stCondLst>
                                        </p:cTn>
                                        <p:tgtEl>
                                          <p:spTgt spid="774"/>
                                        </p:tgtEl>
                                        <p:attrNameLst>
                                          <p:attrName>style.visibility</p:attrName>
                                        </p:attrNameLst>
                                      </p:cBhvr>
                                      <p:to>
                                        <p:strVal val="visible"/>
                                      </p:to>
                                    </p:set>
                                    <p:animEffect transition="in" filter="fade">
                                      <p:cBhvr>
                                        <p:cTn id="91" dur="500"/>
                                        <p:tgtEl>
                                          <p:spTgt spid="774"/>
                                        </p:tgtEl>
                                      </p:cBhvr>
                                    </p:animEffect>
                                  </p:childTnLst>
                                </p:cTn>
                              </p:par>
                              <p:par>
                                <p:cTn id="92" presetID="10" presetClass="entr" presetSubtype="0" fill="hold" nodeType="withEffect">
                                  <p:stCondLst>
                                    <p:cond delay="0"/>
                                  </p:stCondLst>
                                  <p:childTnLst>
                                    <p:set>
                                      <p:cBhvr>
                                        <p:cTn id="93" dur="1" fill="hold">
                                          <p:stCondLst>
                                            <p:cond delay="0"/>
                                          </p:stCondLst>
                                        </p:cTn>
                                        <p:tgtEl>
                                          <p:spTgt spid="775"/>
                                        </p:tgtEl>
                                        <p:attrNameLst>
                                          <p:attrName>style.visibility</p:attrName>
                                        </p:attrNameLst>
                                      </p:cBhvr>
                                      <p:to>
                                        <p:strVal val="visible"/>
                                      </p:to>
                                    </p:set>
                                    <p:animEffect transition="in" filter="fade">
                                      <p:cBhvr>
                                        <p:cTn id="94" dur="500"/>
                                        <p:tgtEl>
                                          <p:spTgt spid="775"/>
                                        </p:tgtEl>
                                      </p:cBhvr>
                                    </p:animEffect>
                                  </p:childTnLst>
                                </p:cTn>
                              </p:par>
                              <p:par>
                                <p:cTn id="95" presetID="10" presetClass="entr" presetSubtype="0" fill="hold" nodeType="withEffect">
                                  <p:stCondLst>
                                    <p:cond delay="0"/>
                                  </p:stCondLst>
                                  <p:childTnLst>
                                    <p:set>
                                      <p:cBhvr>
                                        <p:cTn id="96" dur="1" fill="hold">
                                          <p:stCondLst>
                                            <p:cond delay="0"/>
                                          </p:stCondLst>
                                        </p:cTn>
                                        <p:tgtEl>
                                          <p:spTgt spid="776"/>
                                        </p:tgtEl>
                                        <p:attrNameLst>
                                          <p:attrName>style.visibility</p:attrName>
                                        </p:attrNameLst>
                                      </p:cBhvr>
                                      <p:to>
                                        <p:strVal val="visible"/>
                                      </p:to>
                                    </p:set>
                                    <p:animEffect transition="in" filter="fade">
                                      <p:cBhvr>
                                        <p:cTn id="97" dur="500"/>
                                        <p:tgtEl>
                                          <p:spTgt spid="776"/>
                                        </p:tgtEl>
                                      </p:cBhvr>
                                    </p:animEffect>
                                  </p:childTnLst>
                                </p:cTn>
                              </p:par>
                              <p:par>
                                <p:cTn id="98" presetID="10" presetClass="entr" presetSubtype="0" fill="hold" nodeType="withEffect">
                                  <p:stCondLst>
                                    <p:cond delay="0"/>
                                  </p:stCondLst>
                                  <p:childTnLst>
                                    <p:set>
                                      <p:cBhvr>
                                        <p:cTn id="99" dur="1" fill="hold">
                                          <p:stCondLst>
                                            <p:cond delay="0"/>
                                          </p:stCondLst>
                                        </p:cTn>
                                        <p:tgtEl>
                                          <p:spTgt spid="777"/>
                                        </p:tgtEl>
                                        <p:attrNameLst>
                                          <p:attrName>style.visibility</p:attrName>
                                        </p:attrNameLst>
                                      </p:cBhvr>
                                      <p:to>
                                        <p:strVal val="visible"/>
                                      </p:to>
                                    </p:set>
                                    <p:animEffect transition="in" filter="fade">
                                      <p:cBhvr>
                                        <p:cTn id="100" dur="500"/>
                                        <p:tgtEl>
                                          <p:spTgt spid="777"/>
                                        </p:tgtEl>
                                      </p:cBhvr>
                                    </p:animEffect>
                                  </p:childTnLst>
                                </p:cTn>
                              </p:par>
                              <p:par>
                                <p:cTn id="101" presetID="10" presetClass="entr" presetSubtype="0" fill="hold" nodeType="withEffect">
                                  <p:stCondLst>
                                    <p:cond delay="0"/>
                                  </p:stCondLst>
                                  <p:childTnLst>
                                    <p:set>
                                      <p:cBhvr>
                                        <p:cTn id="102" dur="1" fill="hold">
                                          <p:stCondLst>
                                            <p:cond delay="0"/>
                                          </p:stCondLst>
                                        </p:cTn>
                                        <p:tgtEl>
                                          <p:spTgt spid="778"/>
                                        </p:tgtEl>
                                        <p:attrNameLst>
                                          <p:attrName>style.visibility</p:attrName>
                                        </p:attrNameLst>
                                      </p:cBhvr>
                                      <p:to>
                                        <p:strVal val="visible"/>
                                      </p:to>
                                    </p:set>
                                    <p:animEffect transition="in" filter="fade">
                                      <p:cBhvr>
                                        <p:cTn id="103" dur="500"/>
                                        <p:tgtEl>
                                          <p:spTgt spid="778"/>
                                        </p:tgtEl>
                                      </p:cBhvr>
                                    </p:animEffect>
                                  </p:childTnLst>
                                </p:cTn>
                              </p:par>
                              <p:par>
                                <p:cTn id="104" presetID="10" presetClass="entr" presetSubtype="0" fill="hold" nodeType="withEffect">
                                  <p:stCondLst>
                                    <p:cond delay="0"/>
                                  </p:stCondLst>
                                  <p:childTnLst>
                                    <p:set>
                                      <p:cBhvr>
                                        <p:cTn id="105" dur="1" fill="hold">
                                          <p:stCondLst>
                                            <p:cond delay="0"/>
                                          </p:stCondLst>
                                        </p:cTn>
                                        <p:tgtEl>
                                          <p:spTgt spid="781"/>
                                        </p:tgtEl>
                                        <p:attrNameLst>
                                          <p:attrName>style.visibility</p:attrName>
                                        </p:attrNameLst>
                                      </p:cBhvr>
                                      <p:to>
                                        <p:strVal val="visible"/>
                                      </p:to>
                                    </p:set>
                                    <p:animEffect transition="in" filter="fade">
                                      <p:cBhvr>
                                        <p:cTn id="106" dur="500"/>
                                        <p:tgtEl>
                                          <p:spTgt spid="781"/>
                                        </p:tgtEl>
                                      </p:cBhvr>
                                    </p:animEffect>
                                  </p:childTnLst>
                                </p:cTn>
                              </p:par>
                              <p:par>
                                <p:cTn id="107" presetID="10" presetClass="entr" presetSubtype="0" fill="hold" nodeType="withEffect">
                                  <p:stCondLst>
                                    <p:cond delay="0"/>
                                  </p:stCondLst>
                                  <p:childTnLst>
                                    <p:set>
                                      <p:cBhvr>
                                        <p:cTn id="108" dur="1" fill="hold">
                                          <p:stCondLst>
                                            <p:cond delay="0"/>
                                          </p:stCondLst>
                                        </p:cTn>
                                        <p:tgtEl>
                                          <p:spTgt spid="782"/>
                                        </p:tgtEl>
                                        <p:attrNameLst>
                                          <p:attrName>style.visibility</p:attrName>
                                        </p:attrNameLst>
                                      </p:cBhvr>
                                      <p:to>
                                        <p:strVal val="visible"/>
                                      </p:to>
                                    </p:set>
                                    <p:animEffect transition="in" filter="fade">
                                      <p:cBhvr>
                                        <p:cTn id="109" dur="500"/>
                                        <p:tgtEl>
                                          <p:spTgt spid="782"/>
                                        </p:tgtEl>
                                      </p:cBhvr>
                                    </p:animEffect>
                                  </p:childTnLst>
                                </p:cTn>
                              </p:par>
                              <p:par>
                                <p:cTn id="110" presetID="10" presetClass="entr" presetSubtype="0" fill="hold" nodeType="withEffect">
                                  <p:stCondLst>
                                    <p:cond delay="0"/>
                                  </p:stCondLst>
                                  <p:childTnLst>
                                    <p:set>
                                      <p:cBhvr>
                                        <p:cTn id="111" dur="1" fill="hold">
                                          <p:stCondLst>
                                            <p:cond delay="0"/>
                                          </p:stCondLst>
                                        </p:cTn>
                                        <p:tgtEl>
                                          <p:spTgt spid="771"/>
                                        </p:tgtEl>
                                        <p:attrNameLst>
                                          <p:attrName>style.visibility</p:attrName>
                                        </p:attrNameLst>
                                      </p:cBhvr>
                                      <p:to>
                                        <p:strVal val="visible"/>
                                      </p:to>
                                    </p:set>
                                    <p:animEffect transition="in" filter="fade">
                                      <p:cBhvr>
                                        <p:cTn id="112" dur="500"/>
                                        <p:tgtEl>
                                          <p:spTgt spid="771"/>
                                        </p:tgtEl>
                                      </p:cBhvr>
                                    </p:animEffect>
                                  </p:childTnLst>
                                </p:cTn>
                              </p:par>
                              <p:par>
                                <p:cTn id="113" presetID="10" presetClass="entr" presetSubtype="0" fill="hold" nodeType="withEffect">
                                  <p:stCondLst>
                                    <p:cond delay="0"/>
                                  </p:stCondLst>
                                  <p:childTnLst>
                                    <p:set>
                                      <p:cBhvr>
                                        <p:cTn id="114" dur="1" fill="hold">
                                          <p:stCondLst>
                                            <p:cond delay="0"/>
                                          </p:stCondLst>
                                        </p:cTn>
                                        <p:tgtEl>
                                          <p:spTgt spid="770"/>
                                        </p:tgtEl>
                                        <p:attrNameLst>
                                          <p:attrName>style.visibility</p:attrName>
                                        </p:attrNameLst>
                                      </p:cBhvr>
                                      <p:to>
                                        <p:strVal val="visible"/>
                                      </p:to>
                                    </p:set>
                                    <p:animEffect transition="in" filter="fade">
                                      <p:cBhvr>
                                        <p:cTn id="115" dur="500"/>
                                        <p:tgtEl>
                                          <p:spTgt spid="77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783"/>
                                        </p:tgtEl>
                                        <p:attrNameLst>
                                          <p:attrName>style.visibility</p:attrName>
                                        </p:attrNameLst>
                                      </p:cBhvr>
                                      <p:to>
                                        <p:strVal val="visible"/>
                                      </p:to>
                                    </p:set>
                                    <p:animEffect transition="in" filter="fade">
                                      <p:cBhvr>
                                        <p:cTn id="120" dur="500"/>
                                        <p:tgtEl>
                                          <p:spTgt spid="783"/>
                                        </p:tgtEl>
                                      </p:cBhvr>
                                    </p:animEffect>
                                  </p:childTnLst>
                                </p:cTn>
                              </p:par>
                              <p:par>
                                <p:cTn id="121" presetID="10" presetClass="entr" presetSubtype="0" fill="hold" nodeType="withEffect">
                                  <p:stCondLst>
                                    <p:cond delay="0"/>
                                  </p:stCondLst>
                                  <p:childTnLst>
                                    <p:set>
                                      <p:cBhvr>
                                        <p:cTn id="122" dur="1" fill="hold">
                                          <p:stCondLst>
                                            <p:cond delay="0"/>
                                          </p:stCondLst>
                                        </p:cTn>
                                        <p:tgtEl>
                                          <p:spTgt spid="784"/>
                                        </p:tgtEl>
                                        <p:attrNameLst>
                                          <p:attrName>style.visibility</p:attrName>
                                        </p:attrNameLst>
                                      </p:cBhvr>
                                      <p:to>
                                        <p:strVal val="visible"/>
                                      </p:to>
                                    </p:set>
                                    <p:animEffect transition="in" filter="fade">
                                      <p:cBhvr>
                                        <p:cTn id="123" dur="500"/>
                                        <p:tgtEl>
                                          <p:spTgt spid="784"/>
                                        </p:tgtEl>
                                      </p:cBhvr>
                                    </p:animEffect>
                                  </p:childTnLst>
                                </p:cTn>
                              </p:par>
                              <p:par>
                                <p:cTn id="124" presetID="10" presetClass="entr" presetSubtype="0" fill="hold" nodeType="withEffect">
                                  <p:stCondLst>
                                    <p:cond delay="0"/>
                                  </p:stCondLst>
                                  <p:childTnLst>
                                    <p:set>
                                      <p:cBhvr>
                                        <p:cTn id="125" dur="1" fill="hold">
                                          <p:stCondLst>
                                            <p:cond delay="0"/>
                                          </p:stCondLst>
                                        </p:cTn>
                                        <p:tgtEl>
                                          <p:spTgt spid="785"/>
                                        </p:tgtEl>
                                        <p:attrNameLst>
                                          <p:attrName>style.visibility</p:attrName>
                                        </p:attrNameLst>
                                      </p:cBhvr>
                                      <p:to>
                                        <p:strVal val="visible"/>
                                      </p:to>
                                    </p:set>
                                    <p:animEffect transition="in" filter="fade">
                                      <p:cBhvr>
                                        <p:cTn id="126" dur="500"/>
                                        <p:tgtEl>
                                          <p:spTgt spid="785"/>
                                        </p:tgtEl>
                                      </p:cBhvr>
                                    </p:animEffect>
                                  </p:childTnLst>
                                </p:cTn>
                              </p:par>
                              <p:par>
                                <p:cTn id="127" presetID="10" presetClass="entr" presetSubtype="0" fill="hold" nodeType="withEffect">
                                  <p:stCondLst>
                                    <p:cond delay="0"/>
                                  </p:stCondLst>
                                  <p:childTnLst>
                                    <p:set>
                                      <p:cBhvr>
                                        <p:cTn id="128" dur="1" fill="hold">
                                          <p:stCondLst>
                                            <p:cond delay="0"/>
                                          </p:stCondLst>
                                        </p:cTn>
                                        <p:tgtEl>
                                          <p:spTgt spid="786"/>
                                        </p:tgtEl>
                                        <p:attrNameLst>
                                          <p:attrName>style.visibility</p:attrName>
                                        </p:attrNameLst>
                                      </p:cBhvr>
                                      <p:to>
                                        <p:strVal val="visible"/>
                                      </p:to>
                                    </p:set>
                                    <p:animEffect transition="in" filter="fade">
                                      <p:cBhvr>
                                        <p:cTn id="129" dur="500"/>
                                        <p:tgtEl>
                                          <p:spTgt spid="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20"/>
          <p:cNvSpPr txBox="1">
            <a:spLocks noGrp="1"/>
          </p:cNvSpPr>
          <p:nvPr>
            <p:ph type="title"/>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2000"/>
              <a:buFont typeface="Arial"/>
              <a:buNone/>
            </a:pPr>
            <a:r>
              <a:rPr lang="en-US"/>
              <a:t>Automated Operations</a:t>
            </a:r>
            <a:endParaRPr/>
          </a:p>
        </p:txBody>
      </p:sp>
      <p:cxnSp>
        <p:nvCxnSpPr>
          <p:cNvPr id="803" name="Google Shape;803;p20"/>
          <p:cNvCxnSpPr>
            <a:stCxn id="804" idx="3"/>
            <a:endCxn id="805" idx="2"/>
          </p:cNvCxnSpPr>
          <p:nvPr/>
        </p:nvCxnSpPr>
        <p:spPr>
          <a:xfrm>
            <a:off x="2120068" y="2315385"/>
            <a:ext cx="1147800" cy="3900"/>
          </a:xfrm>
          <a:prstGeom prst="straightConnector1">
            <a:avLst/>
          </a:prstGeom>
          <a:noFill/>
          <a:ln w="31750" cap="flat" cmpd="sng">
            <a:solidFill>
              <a:schemeClr val="accent1"/>
            </a:solidFill>
            <a:prstDash val="solid"/>
            <a:miter lim="800000"/>
            <a:headEnd type="none" w="sm" len="sm"/>
            <a:tailEnd type="triangle" w="med" len="med"/>
          </a:ln>
        </p:spPr>
      </p:cxnSp>
      <p:sp>
        <p:nvSpPr>
          <p:cNvPr id="806" name="Google Shape;806;p20"/>
          <p:cNvSpPr txBox="1"/>
          <p:nvPr/>
        </p:nvSpPr>
        <p:spPr>
          <a:xfrm>
            <a:off x="2120068" y="1631622"/>
            <a:ext cx="11477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Alert by  Problem</a:t>
            </a:r>
            <a:endParaRPr/>
          </a:p>
        </p:txBody>
      </p:sp>
      <p:pic>
        <p:nvPicPr>
          <p:cNvPr id="807" name="Google Shape;807;p20"/>
          <p:cNvPicPr preferRelativeResize="0"/>
          <p:nvPr/>
        </p:nvPicPr>
        <p:blipFill rotWithShape="1">
          <a:blip r:embed="rId3">
            <a:alphaModFix/>
          </a:blip>
          <a:srcRect/>
          <a:stretch/>
        </p:blipFill>
        <p:spPr>
          <a:xfrm>
            <a:off x="3722767" y="3996037"/>
            <a:ext cx="720000" cy="720000"/>
          </a:xfrm>
          <a:prstGeom prst="rect">
            <a:avLst/>
          </a:prstGeom>
          <a:noFill/>
          <a:ln>
            <a:noFill/>
          </a:ln>
        </p:spPr>
      </p:pic>
      <p:sp>
        <p:nvSpPr>
          <p:cNvPr id="808" name="Google Shape;808;p20"/>
          <p:cNvSpPr/>
          <p:nvPr/>
        </p:nvSpPr>
        <p:spPr>
          <a:xfrm>
            <a:off x="4740882" y="3765167"/>
            <a:ext cx="698400" cy="5148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accent6"/>
              </a:buClr>
              <a:buSzPts val="1400"/>
              <a:buFont typeface="Calibri"/>
              <a:buNone/>
            </a:pPr>
            <a:r>
              <a:rPr lang="en-US" sz="1600">
                <a:solidFill>
                  <a:schemeClr val="dk1"/>
                </a:solidFill>
                <a:latin typeface="Arial"/>
                <a:ea typeface="Arial"/>
                <a:cs typeface="Arial"/>
                <a:sym typeface="Arial"/>
              </a:rPr>
              <a:t>v1</a:t>
            </a:r>
            <a:endParaRPr sz="1600">
              <a:solidFill>
                <a:schemeClr val="dk1"/>
              </a:solidFill>
              <a:latin typeface="Arial"/>
              <a:ea typeface="Arial"/>
              <a:cs typeface="Arial"/>
              <a:sym typeface="Arial"/>
            </a:endParaRPr>
          </a:p>
        </p:txBody>
      </p:sp>
      <p:sp>
        <p:nvSpPr>
          <p:cNvPr id="809" name="Google Shape;809;p20"/>
          <p:cNvSpPr/>
          <p:nvPr/>
        </p:nvSpPr>
        <p:spPr>
          <a:xfrm>
            <a:off x="4614719" y="3714091"/>
            <a:ext cx="948290" cy="1225889"/>
          </a:xfrm>
          <a:prstGeom prst="rect">
            <a:avLst/>
          </a:prstGeom>
          <a:noFill/>
          <a:ln w="22225" cap="flat" cmpd="sng">
            <a:solidFill>
              <a:schemeClr val="lt1"/>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cxnSp>
        <p:nvCxnSpPr>
          <p:cNvPr id="810" name="Google Shape;810;p20"/>
          <p:cNvCxnSpPr/>
          <p:nvPr/>
        </p:nvCxnSpPr>
        <p:spPr>
          <a:xfrm rot="5400000">
            <a:off x="3518601" y="3167498"/>
            <a:ext cx="1128333" cy="0"/>
          </a:xfrm>
          <a:prstGeom prst="straightConnector1">
            <a:avLst/>
          </a:prstGeom>
          <a:noFill/>
          <a:ln w="31750" cap="flat" cmpd="sng">
            <a:solidFill>
              <a:schemeClr val="accent1"/>
            </a:solidFill>
            <a:prstDash val="solid"/>
            <a:miter lim="800000"/>
            <a:headEnd type="none" w="sm" len="sm"/>
            <a:tailEnd type="triangle" w="med" len="med"/>
          </a:ln>
        </p:spPr>
      </p:cxnSp>
      <p:sp>
        <p:nvSpPr>
          <p:cNvPr id="811" name="Google Shape;811;p20"/>
          <p:cNvSpPr txBox="1"/>
          <p:nvPr/>
        </p:nvSpPr>
        <p:spPr>
          <a:xfrm>
            <a:off x="2494728" y="2723303"/>
            <a:ext cx="158804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Get remediation action</a:t>
            </a:r>
            <a:endParaRPr/>
          </a:p>
        </p:txBody>
      </p:sp>
      <p:cxnSp>
        <p:nvCxnSpPr>
          <p:cNvPr id="812" name="Google Shape;812;p20"/>
          <p:cNvCxnSpPr/>
          <p:nvPr/>
        </p:nvCxnSpPr>
        <p:spPr>
          <a:xfrm rot="5400000">
            <a:off x="5126262" y="3149552"/>
            <a:ext cx="1128333" cy="0"/>
          </a:xfrm>
          <a:prstGeom prst="straightConnector1">
            <a:avLst/>
          </a:prstGeom>
          <a:noFill/>
          <a:ln w="31750" cap="flat" cmpd="sng">
            <a:solidFill>
              <a:schemeClr val="accent1"/>
            </a:solidFill>
            <a:prstDash val="solid"/>
            <a:miter lim="800000"/>
            <a:headEnd type="none" w="sm" len="sm"/>
            <a:tailEnd type="triangle" w="med" len="med"/>
          </a:ln>
        </p:spPr>
      </p:cxnSp>
      <p:sp>
        <p:nvSpPr>
          <p:cNvPr id="813" name="Google Shape;813;p20"/>
          <p:cNvSpPr txBox="1"/>
          <p:nvPr/>
        </p:nvSpPr>
        <p:spPr>
          <a:xfrm>
            <a:off x="4101963" y="2705357"/>
            <a:ext cx="170324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Execute</a:t>
            </a:r>
            <a:endParaRPr/>
          </a:p>
          <a:p>
            <a:pPr marL="0" marR="0" lvl="0" indent="0" algn="ctr" rtl="0">
              <a:spcBef>
                <a:spcPts val="0"/>
              </a:spcBef>
              <a:spcAft>
                <a:spcPts val="0"/>
              </a:spcAft>
              <a:buNone/>
            </a:pPr>
            <a:r>
              <a:rPr lang="en-US" sz="1800">
                <a:solidFill>
                  <a:schemeClr val="lt1"/>
                </a:solidFill>
                <a:latin typeface="Arial"/>
                <a:ea typeface="Arial"/>
                <a:cs typeface="Arial"/>
                <a:sym typeface="Arial"/>
              </a:rPr>
              <a:t>remediation</a:t>
            </a:r>
            <a:endParaRPr/>
          </a:p>
          <a:p>
            <a:pPr marL="0" marR="0" lvl="0" indent="0" algn="ctr" rtl="0">
              <a:spcBef>
                <a:spcPts val="0"/>
              </a:spcBef>
              <a:spcAft>
                <a:spcPts val="0"/>
              </a:spcAft>
              <a:buNone/>
            </a:pPr>
            <a:r>
              <a:rPr lang="en-US" sz="1800">
                <a:solidFill>
                  <a:schemeClr val="lt1"/>
                </a:solidFill>
                <a:latin typeface="Arial"/>
                <a:ea typeface="Arial"/>
                <a:cs typeface="Arial"/>
                <a:sym typeface="Arial"/>
              </a:rPr>
              <a:t>action </a:t>
            </a:r>
            <a:endParaRPr/>
          </a:p>
        </p:txBody>
      </p:sp>
      <p:cxnSp>
        <p:nvCxnSpPr>
          <p:cNvPr id="814" name="Google Shape;814;p20"/>
          <p:cNvCxnSpPr/>
          <p:nvPr/>
        </p:nvCxnSpPr>
        <p:spPr>
          <a:xfrm rot="5400000">
            <a:off x="7959001" y="3149552"/>
            <a:ext cx="1128333" cy="0"/>
          </a:xfrm>
          <a:prstGeom prst="straightConnector1">
            <a:avLst/>
          </a:prstGeom>
          <a:noFill/>
          <a:ln w="31750" cap="flat" cmpd="sng">
            <a:solidFill>
              <a:schemeClr val="accent1"/>
            </a:solidFill>
            <a:prstDash val="solid"/>
            <a:miter lim="800000"/>
            <a:headEnd type="none" w="sm" len="sm"/>
            <a:tailEnd type="triangle" w="med" len="med"/>
          </a:ln>
        </p:spPr>
      </p:cxnSp>
      <p:sp>
        <p:nvSpPr>
          <p:cNvPr id="815" name="Google Shape;815;p20"/>
          <p:cNvSpPr txBox="1"/>
          <p:nvPr/>
        </p:nvSpPr>
        <p:spPr>
          <a:xfrm>
            <a:off x="7011094" y="2705357"/>
            <a:ext cx="151207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Re-validate SLO</a:t>
            </a:r>
            <a:endParaRPr/>
          </a:p>
        </p:txBody>
      </p:sp>
      <p:pic>
        <p:nvPicPr>
          <p:cNvPr id="804" name="Google Shape;804;p20"/>
          <p:cNvPicPr preferRelativeResize="0"/>
          <p:nvPr/>
        </p:nvPicPr>
        <p:blipFill rotWithShape="1">
          <a:blip r:embed="rId4">
            <a:alphaModFix/>
          </a:blip>
          <a:srcRect r="85738" b="63627"/>
          <a:stretch/>
        </p:blipFill>
        <p:spPr>
          <a:xfrm>
            <a:off x="1512839" y="2045385"/>
            <a:ext cx="607229" cy="540000"/>
          </a:xfrm>
          <a:prstGeom prst="rect">
            <a:avLst/>
          </a:prstGeom>
          <a:noFill/>
          <a:ln>
            <a:noFill/>
          </a:ln>
        </p:spPr>
      </p:pic>
      <p:pic>
        <p:nvPicPr>
          <p:cNvPr id="816" name="Google Shape;816;p20"/>
          <p:cNvPicPr preferRelativeResize="0"/>
          <p:nvPr/>
        </p:nvPicPr>
        <p:blipFill rotWithShape="1">
          <a:blip r:embed="rId5">
            <a:alphaModFix amt="35000"/>
          </a:blip>
          <a:srcRect/>
          <a:stretch/>
        </p:blipFill>
        <p:spPr>
          <a:xfrm>
            <a:off x="926189" y="2020075"/>
            <a:ext cx="540000" cy="540000"/>
          </a:xfrm>
          <a:prstGeom prst="rect">
            <a:avLst/>
          </a:prstGeom>
          <a:noFill/>
          <a:ln>
            <a:noFill/>
          </a:ln>
        </p:spPr>
      </p:pic>
      <p:sp>
        <p:nvSpPr>
          <p:cNvPr id="817" name="Google Shape;817;p20"/>
          <p:cNvSpPr txBox="1"/>
          <p:nvPr/>
        </p:nvSpPr>
        <p:spPr>
          <a:xfrm>
            <a:off x="4442767" y="5084827"/>
            <a:ext cx="442872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Examples:</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Rollback to old version</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Toggle feature flag</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Scale up Deployment/restart Pods</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YOUR manual operation tasks</a:t>
            </a:r>
            <a:endParaRPr/>
          </a:p>
        </p:txBody>
      </p:sp>
      <p:sp>
        <p:nvSpPr>
          <p:cNvPr id="818" name="Google Shape;818;p20"/>
          <p:cNvSpPr/>
          <p:nvPr/>
        </p:nvSpPr>
        <p:spPr>
          <a:xfrm>
            <a:off x="4740881" y="4336097"/>
            <a:ext cx="699501" cy="513460"/>
          </a:xfrm>
          <a:prstGeom prst="pentagon">
            <a:avLst>
              <a:gd name="hf" fmla="val 105146"/>
              <a:gd name="vf" fmla="val 110557"/>
            </a:avLst>
          </a:prstGeom>
          <a:solidFill>
            <a:srgbClr val="A9E272"/>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C000"/>
              </a:buClr>
              <a:buSzPts val="1400"/>
              <a:buFont typeface="Calibri"/>
              <a:buNone/>
            </a:pPr>
            <a:r>
              <a:rPr lang="en-US" sz="1600" i="0" u="none" strike="noStrike" cap="none">
                <a:solidFill>
                  <a:schemeClr val="dk1"/>
                </a:solidFill>
                <a:latin typeface="Arial"/>
                <a:ea typeface="Arial"/>
                <a:cs typeface="Arial"/>
                <a:sym typeface="Arial"/>
              </a:rPr>
              <a:t>v2</a:t>
            </a:r>
            <a:endParaRPr sz="1600" i="0" u="none" strike="noStrike" cap="none">
              <a:solidFill>
                <a:schemeClr val="dk1"/>
              </a:solidFill>
              <a:latin typeface="Arial"/>
              <a:ea typeface="Arial"/>
              <a:cs typeface="Arial"/>
              <a:sym typeface="Arial"/>
            </a:endParaRPr>
          </a:p>
        </p:txBody>
      </p:sp>
      <p:sp>
        <p:nvSpPr>
          <p:cNvPr id="819" name="Google Shape;819;p20"/>
          <p:cNvSpPr/>
          <p:nvPr/>
        </p:nvSpPr>
        <p:spPr>
          <a:xfrm>
            <a:off x="5933172" y="3766616"/>
            <a:ext cx="698400" cy="5148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accent6"/>
              </a:buClr>
              <a:buSzPts val="1400"/>
              <a:buFont typeface="Calibri"/>
              <a:buNone/>
            </a:pPr>
            <a:r>
              <a:rPr lang="en-US" sz="1600">
                <a:solidFill>
                  <a:schemeClr val="dk1"/>
                </a:solidFill>
                <a:latin typeface="Arial"/>
                <a:ea typeface="Arial"/>
                <a:cs typeface="Arial"/>
                <a:sym typeface="Arial"/>
              </a:rPr>
              <a:t>v1</a:t>
            </a:r>
            <a:endParaRPr sz="1600">
              <a:solidFill>
                <a:schemeClr val="dk1"/>
              </a:solidFill>
              <a:latin typeface="Arial"/>
              <a:ea typeface="Arial"/>
              <a:cs typeface="Arial"/>
              <a:sym typeface="Arial"/>
            </a:endParaRPr>
          </a:p>
        </p:txBody>
      </p:sp>
      <p:sp>
        <p:nvSpPr>
          <p:cNvPr id="820" name="Google Shape;820;p20"/>
          <p:cNvSpPr/>
          <p:nvPr/>
        </p:nvSpPr>
        <p:spPr>
          <a:xfrm>
            <a:off x="5808227" y="3714091"/>
            <a:ext cx="948290" cy="1225889"/>
          </a:xfrm>
          <a:prstGeom prst="rect">
            <a:avLst/>
          </a:prstGeom>
          <a:noFill/>
          <a:ln w="22225" cap="flat" cmpd="sng">
            <a:solidFill>
              <a:schemeClr val="lt1"/>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821" name="Google Shape;821;p20"/>
          <p:cNvSpPr/>
          <p:nvPr/>
        </p:nvSpPr>
        <p:spPr>
          <a:xfrm>
            <a:off x="5929955" y="4353298"/>
            <a:ext cx="698400" cy="514800"/>
          </a:xfrm>
          <a:prstGeom prst="pentagon">
            <a:avLst>
              <a:gd name="hf" fmla="val 105146"/>
              <a:gd name="vf" fmla="val 110557"/>
            </a:avLst>
          </a:prstGeom>
          <a:solidFill>
            <a:srgbClr val="D0E9FE"/>
          </a:solid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accent6"/>
              </a:buClr>
              <a:buSzPts val="1400"/>
              <a:buFont typeface="Calibri"/>
              <a:buNone/>
            </a:pPr>
            <a:r>
              <a:rPr lang="en-US" sz="1600">
                <a:solidFill>
                  <a:schemeClr val="dk1"/>
                </a:solidFill>
                <a:latin typeface="Arial"/>
                <a:ea typeface="Arial"/>
                <a:cs typeface="Arial"/>
                <a:sym typeface="Arial"/>
              </a:rPr>
              <a:t>v1</a:t>
            </a:r>
            <a:endParaRPr sz="1600">
              <a:solidFill>
                <a:schemeClr val="dk1"/>
              </a:solidFill>
              <a:latin typeface="Arial"/>
              <a:ea typeface="Arial"/>
              <a:cs typeface="Arial"/>
              <a:sym typeface="Arial"/>
            </a:endParaRPr>
          </a:p>
        </p:txBody>
      </p:sp>
      <p:cxnSp>
        <p:nvCxnSpPr>
          <p:cNvPr id="822" name="Google Shape;822;p20"/>
          <p:cNvCxnSpPr>
            <a:stCxn id="809" idx="3"/>
            <a:endCxn id="820" idx="1"/>
          </p:cNvCxnSpPr>
          <p:nvPr/>
        </p:nvCxnSpPr>
        <p:spPr>
          <a:xfrm>
            <a:off x="5563009" y="4327036"/>
            <a:ext cx="245100" cy="0"/>
          </a:xfrm>
          <a:prstGeom prst="straightConnector1">
            <a:avLst/>
          </a:prstGeom>
          <a:noFill/>
          <a:ln w="31750" cap="flat" cmpd="sng">
            <a:solidFill>
              <a:schemeClr val="accent1"/>
            </a:solidFill>
            <a:prstDash val="solid"/>
            <a:miter lim="800000"/>
            <a:headEnd type="none" w="sm" len="sm"/>
            <a:tailEnd type="triangle" w="med" len="med"/>
          </a:ln>
        </p:spPr>
      </p:cxnSp>
      <p:pic>
        <p:nvPicPr>
          <p:cNvPr id="823" name="Google Shape;823;p20" descr="A picture containing clock&#10;&#10;Description automatically generated"/>
          <p:cNvPicPr preferRelativeResize="0"/>
          <p:nvPr/>
        </p:nvPicPr>
        <p:blipFill rotWithShape="1">
          <a:blip r:embed="rId6">
            <a:alphaModFix/>
          </a:blip>
          <a:srcRect/>
          <a:stretch/>
        </p:blipFill>
        <p:spPr>
          <a:xfrm>
            <a:off x="9655751" y="3797781"/>
            <a:ext cx="634057" cy="634057"/>
          </a:xfrm>
          <a:prstGeom prst="rect">
            <a:avLst/>
          </a:prstGeom>
          <a:noFill/>
          <a:ln>
            <a:noFill/>
          </a:ln>
        </p:spPr>
      </p:pic>
      <p:cxnSp>
        <p:nvCxnSpPr>
          <p:cNvPr id="824" name="Google Shape;824;p20"/>
          <p:cNvCxnSpPr/>
          <p:nvPr/>
        </p:nvCxnSpPr>
        <p:spPr>
          <a:xfrm rot="5400000">
            <a:off x="9403988" y="3174643"/>
            <a:ext cx="1128333" cy="0"/>
          </a:xfrm>
          <a:prstGeom prst="straightConnector1">
            <a:avLst/>
          </a:prstGeom>
          <a:noFill/>
          <a:ln w="31750" cap="flat" cmpd="sng">
            <a:solidFill>
              <a:schemeClr val="accent1"/>
            </a:solidFill>
            <a:prstDash val="solid"/>
            <a:miter lim="800000"/>
            <a:headEnd type="none" w="sm" len="sm"/>
            <a:tailEnd type="triangle" w="med" len="med"/>
          </a:ln>
        </p:spPr>
      </p:cxnSp>
      <p:sp>
        <p:nvSpPr>
          <p:cNvPr id="825" name="Google Shape;825;p20"/>
          <p:cNvSpPr txBox="1"/>
          <p:nvPr/>
        </p:nvSpPr>
        <p:spPr>
          <a:xfrm>
            <a:off x="8608366" y="2892793"/>
            <a:ext cx="151207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Escalate?</a:t>
            </a:r>
            <a:endParaRPr/>
          </a:p>
        </p:txBody>
      </p:sp>
      <p:grpSp>
        <p:nvGrpSpPr>
          <p:cNvPr id="826" name="Google Shape;826;p20"/>
          <p:cNvGrpSpPr/>
          <p:nvPr/>
        </p:nvGrpSpPr>
        <p:grpSpPr>
          <a:xfrm>
            <a:off x="7625584" y="3736761"/>
            <a:ext cx="1785905" cy="1593190"/>
            <a:chOff x="7625584" y="3736761"/>
            <a:chExt cx="1785905" cy="1593190"/>
          </a:xfrm>
        </p:grpSpPr>
        <p:pic>
          <p:nvPicPr>
            <p:cNvPr id="827" name="Google Shape;827;p20"/>
            <p:cNvPicPr preferRelativeResize="0"/>
            <p:nvPr/>
          </p:nvPicPr>
          <p:blipFill rotWithShape="1">
            <a:blip r:embed="rId5">
              <a:alphaModFix/>
            </a:blip>
            <a:srcRect/>
            <a:stretch/>
          </p:blipFill>
          <p:spPr>
            <a:xfrm>
              <a:off x="8256382" y="4789951"/>
              <a:ext cx="540000" cy="540000"/>
            </a:xfrm>
            <a:prstGeom prst="rect">
              <a:avLst/>
            </a:prstGeom>
            <a:noFill/>
            <a:ln>
              <a:noFill/>
            </a:ln>
          </p:spPr>
        </p:pic>
        <p:pic>
          <p:nvPicPr>
            <p:cNvPr id="828" name="Google Shape;828;p20"/>
            <p:cNvPicPr preferRelativeResize="0"/>
            <p:nvPr/>
          </p:nvPicPr>
          <p:blipFill rotWithShape="1">
            <a:blip r:embed="rId7">
              <a:alphaModFix/>
            </a:blip>
            <a:srcRect/>
            <a:stretch/>
          </p:blipFill>
          <p:spPr>
            <a:xfrm>
              <a:off x="8383944" y="3736761"/>
              <a:ext cx="278437" cy="720000"/>
            </a:xfrm>
            <a:prstGeom prst="rect">
              <a:avLst/>
            </a:prstGeom>
            <a:noFill/>
            <a:ln>
              <a:noFill/>
            </a:ln>
          </p:spPr>
        </p:pic>
        <p:pic>
          <p:nvPicPr>
            <p:cNvPr id="829" name="Google Shape;829;p20"/>
            <p:cNvPicPr preferRelativeResize="0"/>
            <p:nvPr/>
          </p:nvPicPr>
          <p:blipFill rotWithShape="1">
            <a:blip r:embed="rId4">
              <a:alphaModFix/>
            </a:blip>
            <a:srcRect r="85738" b="63627"/>
            <a:stretch/>
          </p:blipFill>
          <p:spPr>
            <a:xfrm>
              <a:off x="7625584" y="4780340"/>
              <a:ext cx="607229" cy="540000"/>
            </a:xfrm>
            <a:prstGeom prst="rect">
              <a:avLst/>
            </a:prstGeom>
            <a:noFill/>
            <a:ln>
              <a:noFill/>
            </a:ln>
          </p:spPr>
        </p:pic>
        <p:pic>
          <p:nvPicPr>
            <p:cNvPr id="830" name="Google Shape;830;p20" descr="A picture containing clock, drawing&#10;&#10;Description automatically generated"/>
            <p:cNvPicPr preferRelativeResize="0"/>
            <p:nvPr/>
          </p:nvPicPr>
          <p:blipFill rotWithShape="1">
            <a:blip r:embed="rId8">
              <a:alphaModFix/>
            </a:blip>
            <a:srcRect/>
            <a:stretch/>
          </p:blipFill>
          <p:spPr>
            <a:xfrm>
              <a:off x="8871490" y="4786307"/>
              <a:ext cx="540000" cy="540000"/>
            </a:xfrm>
            <a:prstGeom prst="rect">
              <a:avLst/>
            </a:prstGeom>
            <a:noFill/>
            <a:ln>
              <a:noFill/>
            </a:ln>
          </p:spPr>
        </p:pic>
        <p:cxnSp>
          <p:nvCxnSpPr>
            <p:cNvPr id="831" name="Google Shape;831;p20"/>
            <p:cNvCxnSpPr>
              <a:stCxn id="829" idx="0"/>
            </p:cNvCxnSpPr>
            <p:nvPr/>
          </p:nvCxnSpPr>
          <p:spPr>
            <a:xfrm rot="10800000" flipH="1">
              <a:off x="7929199" y="4492340"/>
              <a:ext cx="360000" cy="288000"/>
            </a:xfrm>
            <a:prstGeom prst="straightConnector1">
              <a:avLst/>
            </a:prstGeom>
            <a:noFill/>
            <a:ln w="9525" cap="flat" cmpd="sng">
              <a:solidFill>
                <a:srgbClr val="A5A5A5"/>
              </a:solidFill>
              <a:prstDash val="solid"/>
              <a:miter lim="800000"/>
              <a:headEnd type="none" w="sm" len="sm"/>
              <a:tailEnd type="none" w="sm" len="sm"/>
            </a:ln>
          </p:spPr>
        </p:cxnSp>
        <p:cxnSp>
          <p:nvCxnSpPr>
            <p:cNvPr id="832" name="Google Shape;832;p20"/>
            <p:cNvCxnSpPr/>
            <p:nvPr/>
          </p:nvCxnSpPr>
          <p:spPr>
            <a:xfrm rot="10800000">
              <a:off x="8523163" y="4481928"/>
              <a:ext cx="0" cy="288000"/>
            </a:xfrm>
            <a:prstGeom prst="straightConnector1">
              <a:avLst/>
            </a:prstGeom>
            <a:noFill/>
            <a:ln w="9525" cap="flat" cmpd="sng">
              <a:solidFill>
                <a:srgbClr val="A5A5A5"/>
              </a:solidFill>
              <a:prstDash val="solid"/>
              <a:miter lim="800000"/>
              <a:headEnd type="none" w="sm" len="sm"/>
              <a:tailEnd type="none" w="sm" len="sm"/>
            </a:ln>
          </p:spPr>
        </p:cxnSp>
        <p:cxnSp>
          <p:nvCxnSpPr>
            <p:cNvPr id="833" name="Google Shape;833;p20"/>
            <p:cNvCxnSpPr>
              <a:endCxn id="830" idx="0"/>
            </p:cNvCxnSpPr>
            <p:nvPr/>
          </p:nvCxnSpPr>
          <p:spPr>
            <a:xfrm>
              <a:off x="8781490" y="4534307"/>
              <a:ext cx="360000" cy="252000"/>
            </a:xfrm>
            <a:prstGeom prst="straightConnector1">
              <a:avLst/>
            </a:prstGeom>
            <a:noFill/>
            <a:ln w="9525" cap="flat" cmpd="sng">
              <a:solidFill>
                <a:srgbClr val="A5A5A5"/>
              </a:solidFill>
              <a:prstDash val="solid"/>
              <a:miter lim="800000"/>
              <a:headEnd type="none" w="sm" len="sm"/>
              <a:tailEnd type="none" w="sm" len="sm"/>
            </a:ln>
          </p:spPr>
        </p:cxnSp>
      </p:grpSp>
      <p:grpSp>
        <p:nvGrpSpPr>
          <p:cNvPr id="834" name="Google Shape;834;p20"/>
          <p:cNvGrpSpPr/>
          <p:nvPr/>
        </p:nvGrpSpPr>
        <p:grpSpPr>
          <a:xfrm rot="5400000">
            <a:off x="6595787" y="-1289339"/>
            <a:ext cx="561300" cy="7217170"/>
            <a:chOff x="3240201" y="-2292370"/>
            <a:chExt cx="561300" cy="7217170"/>
          </a:xfrm>
        </p:grpSpPr>
        <p:sp>
          <p:nvSpPr>
            <p:cNvPr id="805" name="Google Shape;805;p20"/>
            <p:cNvSpPr/>
            <p:nvPr/>
          </p:nvSpPr>
          <p:spPr>
            <a:xfrm>
              <a:off x="3240201" y="-2292370"/>
              <a:ext cx="561300" cy="7217170"/>
            </a:xfrm>
            <a:prstGeom prst="rect">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pic>
          <p:nvPicPr>
            <p:cNvPr id="835" name="Google Shape;835;p20"/>
            <p:cNvPicPr preferRelativeResize="0"/>
            <p:nvPr/>
          </p:nvPicPr>
          <p:blipFill rotWithShape="1">
            <a:blip r:embed="rId9">
              <a:alphaModFix/>
            </a:blip>
            <a:srcRect/>
            <a:stretch/>
          </p:blipFill>
          <p:spPr>
            <a:xfrm rot="-5400000">
              <a:off x="2785725" y="3891750"/>
              <a:ext cx="1470250" cy="502550"/>
            </a:xfrm>
            <a:prstGeom prst="rect">
              <a:avLst/>
            </a:prstGeom>
            <a:noFill/>
            <a:ln>
              <a:noFill/>
            </a:ln>
          </p:spPr>
        </p:pic>
      </p:grpSp>
    </p:spTree>
    <p:extLst>
      <p:ext uri="{BB962C8B-B14F-4D97-AF65-F5344CB8AC3E}">
        <p14:creationId xmlns:p14="http://schemas.microsoft.com/office/powerpoint/2010/main" val="149928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
                                        </p:tgtEl>
                                        <p:attrNameLst>
                                          <p:attrName>style.visibility</p:attrName>
                                        </p:attrNameLst>
                                      </p:cBhvr>
                                      <p:to>
                                        <p:strVal val="visible"/>
                                      </p:to>
                                    </p:set>
                                    <p:animEffect transition="in" filter="fade">
                                      <p:cBhvr>
                                        <p:cTn id="7" dur="500"/>
                                        <p:tgtEl>
                                          <p:spTgt spid="804"/>
                                        </p:tgtEl>
                                      </p:cBhvr>
                                    </p:animEffect>
                                  </p:childTnLst>
                                </p:cTn>
                              </p:par>
                              <p:par>
                                <p:cTn id="8" presetID="10" presetClass="entr" presetSubtype="0" fill="hold" nodeType="withEffect">
                                  <p:stCondLst>
                                    <p:cond delay="0"/>
                                  </p:stCondLst>
                                  <p:childTnLst>
                                    <p:set>
                                      <p:cBhvr>
                                        <p:cTn id="9" dur="1" fill="hold">
                                          <p:stCondLst>
                                            <p:cond delay="0"/>
                                          </p:stCondLst>
                                        </p:cTn>
                                        <p:tgtEl>
                                          <p:spTgt spid="806"/>
                                        </p:tgtEl>
                                        <p:attrNameLst>
                                          <p:attrName>style.visibility</p:attrName>
                                        </p:attrNameLst>
                                      </p:cBhvr>
                                      <p:to>
                                        <p:strVal val="visible"/>
                                      </p:to>
                                    </p:set>
                                    <p:animEffect transition="in" filter="fade">
                                      <p:cBhvr>
                                        <p:cTn id="10" dur="500"/>
                                        <p:tgtEl>
                                          <p:spTgt spid="806"/>
                                        </p:tgtEl>
                                      </p:cBhvr>
                                    </p:animEffect>
                                  </p:childTnLst>
                                </p:cTn>
                              </p:par>
                              <p:par>
                                <p:cTn id="11" presetID="10" presetClass="entr" presetSubtype="0" fill="hold" nodeType="withEffect">
                                  <p:stCondLst>
                                    <p:cond delay="0"/>
                                  </p:stCondLst>
                                  <p:childTnLst>
                                    <p:set>
                                      <p:cBhvr>
                                        <p:cTn id="12" dur="1" fill="hold">
                                          <p:stCondLst>
                                            <p:cond delay="0"/>
                                          </p:stCondLst>
                                        </p:cTn>
                                        <p:tgtEl>
                                          <p:spTgt spid="816"/>
                                        </p:tgtEl>
                                        <p:attrNameLst>
                                          <p:attrName>style.visibility</p:attrName>
                                        </p:attrNameLst>
                                      </p:cBhvr>
                                      <p:to>
                                        <p:strVal val="visible"/>
                                      </p:to>
                                    </p:set>
                                    <p:animEffect transition="in" filter="fade">
                                      <p:cBhvr>
                                        <p:cTn id="13" dur="500"/>
                                        <p:tgtEl>
                                          <p:spTgt spid="816"/>
                                        </p:tgtEl>
                                      </p:cBhvr>
                                    </p:animEffect>
                                  </p:childTnLst>
                                </p:cTn>
                              </p:par>
                              <p:par>
                                <p:cTn id="14" presetID="10" presetClass="entr" presetSubtype="0" fill="hold" nodeType="withEffect">
                                  <p:stCondLst>
                                    <p:cond delay="0"/>
                                  </p:stCondLst>
                                  <p:childTnLst>
                                    <p:set>
                                      <p:cBhvr>
                                        <p:cTn id="15" dur="1" fill="hold">
                                          <p:stCondLst>
                                            <p:cond delay="0"/>
                                          </p:stCondLst>
                                        </p:cTn>
                                        <p:tgtEl>
                                          <p:spTgt spid="803"/>
                                        </p:tgtEl>
                                        <p:attrNameLst>
                                          <p:attrName>style.visibility</p:attrName>
                                        </p:attrNameLst>
                                      </p:cBhvr>
                                      <p:to>
                                        <p:strVal val="visible"/>
                                      </p:to>
                                    </p:set>
                                    <p:animEffect transition="in" filter="fade">
                                      <p:cBhvr>
                                        <p:cTn id="16" dur="500"/>
                                        <p:tgtEl>
                                          <p:spTgt spid="80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10"/>
                                        </p:tgtEl>
                                        <p:attrNameLst>
                                          <p:attrName>style.visibility</p:attrName>
                                        </p:attrNameLst>
                                      </p:cBhvr>
                                      <p:to>
                                        <p:strVal val="visible"/>
                                      </p:to>
                                    </p:set>
                                    <p:animEffect transition="in" filter="fade">
                                      <p:cBhvr>
                                        <p:cTn id="21" dur="500"/>
                                        <p:tgtEl>
                                          <p:spTgt spid="810"/>
                                        </p:tgtEl>
                                      </p:cBhvr>
                                    </p:animEffect>
                                  </p:childTnLst>
                                </p:cTn>
                              </p:par>
                              <p:par>
                                <p:cTn id="22" presetID="10" presetClass="entr" presetSubtype="0" fill="hold" nodeType="withEffect">
                                  <p:stCondLst>
                                    <p:cond delay="0"/>
                                  </p:stCondLst>
                                  <p:childTnLst>
                                    <p:set>
                                      <p:cBhvr>
                                        <p:cTn id="23" dur="1" fill="hold">
                                          <p:stCondLst>
                                            <p:cond delay="0"/>
                                          </p:stCondLst>
                                        </p:cTn>
                                        <p:tgtEl>
                                          <p:spTgt spid="811"/>
                                        </p:tgtEl>
                                        <p:attrNameLst>
                                          <p:attrName>style.visibility</p:attrName>
                                        </p:attrNameLst>
                                      </p:cBhvr>
                                      <p:to>
                                        <p:strVal val="visible"/>
                                      </p:to>
                                    </p:set>
                                    <p:animEffect transition="in" filter="fade">
                                      <p:cBhvr>
                                        <p:cTn id="24" dur="500"/>
                                        <p:tgtEl>
                                          <p:spTgt spid="811"/>
                                        </p:tgtEl>
                                      </p:cBhvr>
                                    </p:animEffect>
                                  </p:childTnLst>
                                </p:cTn>
                              </p:par>
                              <p:par>
                                <p:cTn id="25" presetID="10" presetClass="entr" presetSubtype="0" fill="hold" nodeType="withEffect">
                                  <p:stCondLst>
                                    <p:cond delay="0"/>
                                  </p:stCondLst>
                                  <p:childTnLst>
                                    <p:set>
                                      <p:cBhvr>
                                        <p:cTn id="26" dur="1" fill="hold">
                                          <p:stCondLst>
                                            <p:cond delay="0"/>
                                          </p:stCondLst>
                                        </p:cTn>
                                        <p:tgtEl>
                                          <p:spTgt spid="807"/>
                                        </p:tgtEl>
                                        <p:attrNameLst>
                                          <p:attrName>style.visibility</p:attrName>
                                        </p:attrNameLst>
                                      </p:cBhvr>
                                      <p:to>
                                        <p:strVal val="visible"/>
                                      </p:to>
                                    </p:set>
                                    <p:animEffect transition="in" filter="fade">
                                      <p:cBhvr>
                                        <p:cTn id="27" dur="500"/>
                                        <p:tgtEl>
                                          <p:spTgt spid="8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2"/>
                                        </p:tgtEl>
                                        <p:attrNameLst>
                                          <p:attrName>style.visibility</p:attrName>
                                        </p:attrNameLst>
                                      </p:cBhvr>
                                      <p:to>
                                        <p:strVal val="visible"/>
                                      </p:to>
                                    </p:set>
                                    <p:animEffect transition="in" filter="fade">
                                      <p:cBhvr>
                                        <p:cTn id="32" dur="500"/>
                                        <p:tgtEl>
                                          <p:spTgt spid="812"/>
                                        </p:tgtEl>
                                      </p:cBhvr>
                                    </p:animEffect>
                                  </p:childTnLst>
                                </p:cTn>
                              </p:par>
                              <p:par>
                                <p:cTn id="33" presetID="10" presetClass="entr" presetSubtype="0" fill="hold" nodeType="withEffect">
                                  <p:stCondLst>
                                    <p:cond delay="0"/>
                                  </p:stCondLst>
                                  <p:childTnLst>
                                    <p:set>
                                      <p:cBhvr>
                                        <p:cTn id="34" dur="1" fill="hold">
                                          <p:stCondLst>
                                            <p:cond delay="0"/>
                                          </p:stCondLst>
                                        </p:cTn>
                                        <p:tgtEl>
                                          <p:spTgt spid="813"/>
                                        </p:tgtEl>
                                        <p:attrNameLst>
                                          <p:attrName>style.visibility</p:attrName>
                                        </p:attrNameLst>
                                      </p:cBhvr>
                                      <p:to>
                                        <p:strVal val="visible"/>
                                      </p:to>
                                    </p:set>
                                    <p:animEffect transition="in" filter="fade">
                                      <p:cBhvr>
                                        <p:cTn id="35" dur="500"/>
                                        <p:tgtEl>
                                          <p:spTgt spid="813"/>
                                        </p:tgtEl>
                                      </p:cBhvr>
                                    </p:animEffect>
                                  </p:childTnLst>
                                </p:cTn>
                              </p:par>
                              <p:par>
                                <p:cTn id="36" presetID="10" presetClass="entr" presetSubtype="0" fill="hold" nodeType="withEffect">
                                  <p:stCondLst>
                                    <p:cond delay="0"/>
                                  </p:stCondLst>
                                  <p:childTnLst>
                                    <p:set>
                                      <p:cBhvr>
                                        <p:cTn id="37" dur="1" fill="hold">
                                          <p:stCondLst>
                                            <p:cond delay="0"/>
                                          </p:stCondLst>
                                        </p:cTn>
                                        <p:tgtEl>
                                          <p:spTgt spid="809"/>
                                        </p:tgtEl>
                                        <p:attrNameLst>
                                          <p:attrName>style.visibility</p:attrName>
                                        </p:attrNameLst>
                                      </p:cBhvr>
                                      <p:to>
                                        <p:strVal val="visible"/>
                                      </p:to>
                                    </p:set>
                                    <p:animEffect transition="in" filter="fade">
                                      <p:cBhvr>
                                        <p:cTn id="38" dur="500"/>
                                        <p:tgtEl>
                                          <p:spTgt spid="809"/>
                                        </p:tgtEl>
                                      </p:cBhvr>
                                    </p:animEffect>
                                  </p:childTnLst>
                                </p:cTn>
                              </p:par>
                              <p:par>
                                <p:cTn id="39" presetID="10" presetClass="entr" presetSubtype="0" fill="hold" nodeType="withEffect">
                                  <p:stCondLst>
                                    <p:cond delay="0"/>
                                  </p:stCondLst>
                                  <p:childTnLst>
                                    <p:set>
                                      <p:cBhvr>
                                        <p:cTn id="40" dur="1" fill="hold">
                                          <p:stCondLst>
                                            <p:cond delay="0"/>
                                          </p:stCondLst>
                                        </p:cTn>
                                        <p:tgtEl>
                                          <p:spTgt spid="808"/>
                                        </p:tgtEl>
                                        <p:attrNameLst>
                                          <p:attrName>style.visibility</p:attrName>
                                        </p:attrNameLst>
                                      </p:cBhvr>
                                      <p:to>
                                        <p:strVal val="visible"/>
                                      </p:to>
                                    </p:set>
                                    <p:animEffect transition="in" filter="fade">
                                      <p:cBhvr>
                                        <p:cTn id="41" dur="500"/>
                                        <p:tgtEl>
                                          <p:spTgt spid="808"/>
                                        </p:tgtEl>
                                      </p:cBhvr>
                                    </p:animEffect>
                                  </p:childTnLst>
                                </p:cTn>
                              </p:par>
                              <p:par>
                                <p:cTn id="42" presetID="10" presetClass="entr" presetSubtype="0" fill="hold" nodeType="withEffect">
                                  <p:stCondLst>
                                    <p:cond delay="0"/>
                                  </p:stCondLst>
                                  <p:childTnLst>
                                    <p:set>
                                      <p:cBhvr>
                                        <p:cTn id="43" dur="1" fill="hold">
                                          <p:stCondLst>
                                            <p:cond delay="0"/>
                                          </p:stCondLst>
                                        </p:cTn>
                                        <p:tgtEl>
                                          <p:spTgt spid="818"/>
                                        </p:tgtEl>
                                        <p:attrNameLst>
                                          <p:attrName>style.visibility</p:attrName>
                                        </p:attrNameLst>
                                      </p:cBhvr>
                                      <p:to>
                                        <p:strVal val="visible"/>
                                      </p:to>
                                    </p:set>
                                    <p:animEffect transition="in" filter="fade">
                                      <p:cBhvr>
                                        <p:cTn id="44" dur="500"/>
                                        <p:tgtEl>
                                          <p:spTgt spid="818"/>
                                        </p:tgtEl>
                                      </p:cBhvr>
                                    </p:animEffect>
                                  </p:childTnLst>
                                </p:cTn>
                              </p:par>
                              <p:par>
                                <p:cTn id="45" presetID="10" presetClass="entr" presetSubtype="0" fill="hold" nodeType="withEffect">
                                  <p:stCondLst>
                                    <p:cond delay="0"/>
                                  </p:stCondLst>
                                  <p:childTnLst>
                                    <p:set>
                                      <p:cBhvr>
                                        <p:cTn id="46" dur="1" fill="hold">
                                          <p:stCondLst>
                                            <p:cond delay="0"/>
                                          </p:stCondLst>
                                        </p:cTn>
                                        <p:tgtEl>
                                          <p:spTgt spid="822"/>
                                        </p:tgtEl>
                                        <p:attrNameLst>
                                          <p:attrName>style.visibility</p:attrName>
                                        </p:attrNameLst>
                                      </p:cBhvr>
                                      <p:to>
                                        <p:strVal val="visible"/>
                                      </p:to>
                                    </p:set>
                                    <p:animEffect transition="in" filter="fade">
                                      <p:cBhvr>
                                        <p:cTn id="47" dur="500"/>
                                        <p:tgtEl>
                                          <p:spTgt spid="822"/>
                                        </p:tgtEl>
                                      </p:cBhvr>
                                    </p:animEffect>
                                  </p:childTnLst>
                                </p:cTn>
                              </p:par>
                              <p:par>
                                <p:cTn id="48" presetID="10" presetClass="entr" presetSubtype="0" fill="hold" nodeType="withEffect">
                                  <p:stCondLst>
                                    <p:cond delay="0"/>
                                  </p:stCondLst>
                                  <p:childTnLst>
                                    <p:set>
                                      <p:cBhvr>
                                        <p:cTn id="49" dur="1" fill="hold">
                                          <p:stCondLst>
                                            <p:cond delay="0"/>
                                          </p:stCondLst>
                                        </p:cTn>
                                        <p:tgtEl>
                                          <p:spTgt spid="820"/>
                                        </p:tgtEl>
                                        <p:attrNameLst>
                                          <p:attrName>style.visibility</p:attrName>
                                        </p:attrNameLst>
                                      </p:cBhvr>
                                      <p:to>
                                        <p:strVal val="visible"/>
                                      </p:to>
                                    </p:set>
                                    <p:animEffect transition="in" filter="fade">
                                      <p:cBhvr>
                                        <p:cTn id="50" dur="500"/>
                                        <p:tgtEl>
                                          <p:spTgt spid="820"/>
                                        </p:tgtEl>
                                      </p:cBhvr>
                                    </p:animEffect>
                                  </p:childTnLst>
                                </p:cTn>
                              </p:par>
                              <p:par>
                                <p:cTn id="51" presetID="10" presetClass="entr" presetSubtype="0" fill="hold" nodeType="withEffect">
                                  <p:stCondLst>
                                    <p:cond delay="0"/>
                                  </p:stCondLst>
                                  <p:childTnLst>
                                    <p:set>
                                      <p:cBhvr>
                                        <p:cTn id="52" dur="1" fill="hold">
                                          <p:stCondLst>
                                            <p:cond delay="0"/>
                                          </p:stCondLst>
                                        </p:cTn>
                                        <p:tgtEl>
                                          <p:spTgt spid="821"/>
                                        </p:tgtEl>
                                        <p:attrNameLst>
                                          <p:attrName>style.visibility</p:attrName>
                                        </p:attrNameLst>
                                      </p:cBhvr>
                                      <p:to>
                                        <p:strVal val="visible"/>
                                      </p:to>
                                    </p:set>
                                    <p:animEffect transition="in" filter="fade">
                                      <p:cBhvr>
                                        <p:cTn id="53" dur="500"/>
                                        <p:tgtEl>
                                          <p:spTgt spid="821"/>
                                        </p:tgtEl>
                                      </p:cBhvr>
                                    </p:animEffect>
                                  </p:childTnLst>
                                </p:cTn>
                              </p:par>
                              <p:par>
                                <p:cTn id="54" presetID="10" presetClass="entr" presetSubtype="0" fill="hold" nodeType="withEffect">
                                  <p:stCondLst>
                                    <p:cond delay="0"/>
                                  </p:stCondLst>
                                  <p:childTnLst>
                                    <p:set>
                                      <p:cBhvr>
                                        <p:cTn id="55" dur="1" fill="hold">
                                          <p:stCondLst>
                                            <p:cond delay="0"/>
                                          </p:stCondLst>
                                        </p:cTn>
                                        <p:tgtEl>
                                          <p:spTgt spid="819"/>
                                        </p:tgtEl>
                                        <p:attrNameLst>
                                          <p:attrName>style.visibility</p:attrName>
                                        </p:attrNameLst>
                                      </p:cBhvr>
                                      <p:to>
                                        <p:strVal val="visible"/>
                                      </p:to>
                                    </p:set>
                                    <p:animEffect transition="in" filter="fade">
                                      <p:cBhvr>
                                        <p:cTn id="56" dur="500"/>
                                        <p:tgtEl>
                                          <p:spTgt spid="8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17"/>
                                        </p:tgtEl>
                                        <p:attrNameLst>
                                          <p:attrName>style.visibility</p:attrName>
                                        </p:attrNameLst>
                                      </p:cBhvr>
                                      <p:to>
                                        <p:strVal val="visible"/>
                                      </p:to>
                                    </p:set>
                                    <p:animEffect transition="in" filter="fade">
                                      <p:cBhvr>
                                        <p:cTn id="61" dur="500"/>
                                        <p:tgtEl>
                                          <p:spTgt spid="81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26"/>
                                        </p:tgtEl>
                                        <p:attrNameLst>
                                          <p:attrName>style.visibility</p:attrName>
                                        </p:attrNameLst>
                                      </p:cBhvr>
                                      <p:to>
                                        <p:strVal val="visible"/>
                                      </p:to>
                                    </p:set>
                                  </p:childTnLst>
                                </p:cTn>
                              </p:par>
                              <p:par>
                                <p:cTn id="66" presetID="10" presetClass="entr" presetSubtype="0" fill="hold" nodeType="withEffect">
                                  <p:stCondLst>
                                    <p:cond delay="0"/>
                                  </p:stCondLst>
                                  <p:childTnLst>
                                    <p:set>
                                      <p:cBhvr>
                                        <p:cTn id="67" dur="1" fill="hold">
                                          <p:stCondLst>
                                            <p:cond delay="0"/>
                                          </p:stCondLst>
                                        </p:cTn>
                                        <p:tgtEl>
                                          <p:spTgt spid="814"/>
                                        </p:tgtEl>
                                        <p:attrNameLst>
                                          <p:attrName>style.visibility</p:attrName>
                                        </p:attrNameLst>
                                      </p:cBhvr>
                                      <p:to>
                                        <p:strVal val="visible"/>
                                      </p:to>
                                    </p:set>
                                    <p:animEffect transition="in" filter="fade">
                                      <p:cBhvr>
                                        <p:cTn id="68" dur="500"/>
                                        <p:tgtEl>
                                          <p:spTgt spid="814"/>
                                        </p:tgtEl>
                                      </p:cBhvr>
                                    </p:animEffect>
                                  </p:childTnLst>
                                </p:cTn>
                              </p:par>
                              <p:par>
                                <p:cTn id="69" presetID="10" presetClass="entr" presetSubtype="0" fill="hold" nodeType="withEffect">
                                  <p:stCondLst>
                                    <p:cond delay="0"/>
                                  </p:stCondLst>
                                  <p:childTnLst>
                                    <p:set>
                                      <p:cBhvr>
                                        <p:cTn id="70" dur="1" fill="hold">
                                          <p:stCondLst>
                                            <p:cond delay="0"/>
                                          </p:stCondLst>
                                        </p:cTn>
                                        <p:tgtEl>
                                          <p:spTgt spid="815"/>
                                        </p:tgtEl>
                                        <p:attrNameLst>
                                          <p:attrName>style.visibility</p:attrName>
                                        </p:attrNameLst>
                                      </p:cBhvr>
                                      <p:to>
                                        <p:strVal val="visible"/>
                                      </p:to>
                                    </p:set>
                                    <p:animEffect transition="in" filter="fade">
                                      <p:cBhvr>
                                        <p:cTn id="71" dur="500"/>
                                        <p:tgtEl>
                                          <p:spTgt spid="81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24"/>
                                        </p:tgtEl>
                                        <p:attrNameLst>
                                          <p:attrName>style.visibility</p:attrName>
                                        </p:attrNameLst>
                                      </p:cBhvr>
                                      <p:to>
                                        <p:strVal val="visible"/>
                                      </p:to>
                                    </p:set>
                                    <p:animEffect transition="in" filter="fade">
                                      <p:cBhvr>
                                        <p:cTn id="76" dur="500"/>
                                        <p:tgtEl>
                                          <p:spTgt spid="824"/>
                                        </p:tgtEl>
                                      </p:cBhvr>
                                    </p:animEffect>
                                  </p:childTnLst>
                                </p:cTn>
                              </p:par>
                              <p:par>
                                <p:cTn id="77" presetID="10" presetClass="entr" presetSubtype="0" fill="hold" nodeType="withEffect">
                                  <p:stCondLst>
                                    <p:cond delay="0"/>
                                  </p:stCondLst>
                                  <p:childTnLst>
                                    <p:set>
                                      <p:cBhvr>
                                        <p:cTn id="78" dur="1" fill="hold">
                                          <p:stCondLst>
                                            <p:cond delay="0"/>
                                          </p:stCondLst>
                                        </p:cTn>
                                        <p:tgtEl>
                                          <p:spTgt spid="825"/>
                                        </p:tgtEl>
                                        <p:attrNameLst>
                                          <p:attrName>style.visibility</p:attrName>
                                        </p:attrNameLst>
                                      </p:cBhvr>
                                      <p:to>
                                        <p:strVal val="visible"/>
                                      </p:to>
                                    </p:set>
                                    <p:animEffect transition="in" filter="fade">
                                      <p:cBhvr>
                                        <p:cTn id="79" dur="500"/>
                                        <p:tgtEl>
                                          <p:spTgt spid="825"/>
                                        </p:tgtEl>
                                      </p:cBhvr>
                                    </p:animEffect>
                                  </p:childTnLst>
                                </p:cTn>
                              </p:par>
                              <p:par>
                                <p:cTn id="80" presetID="10" presetClass="entr" presetSubtype="0" fill="hold" nodeType="withEffect">
                                  <p:stCondLst>
                                    <p:cond delay="0"/>
                                  </p:stCondLst>
                                  <p:childTnLst>
                                    <p:set>
                                      <p:cBhvr>
                                        <p:cTn id="81" dur="1" fill="hold">
                                          <p:stCondLst>
                                            <p:cond delay="0"/>
                                          </p:stCondLst>
                                        </p:cTn>
                                        <p:tgtEl>
                                          <p:spTgt spid="823"/>
                                        </p:tgtEl>
                                        <p:attrNameLst>
                                          <p:attrName>style.visibility</p:attrName>
                                        </p:attrNameLst>
                                      </p:cBhvr>
                                      <p:to>
                                        <p:strVal val="visible"/>
                                      </p:to>
                                    </p:set>
                                    <p:animEffect transition="in" filter="fade">
                                      <p:cBhvr>
                                        <p:cTn id="82" dur="500"/>
                                        <p:tgtEl>
                                          <p:spTgt spid="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2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lvl="0">
              <a:buClr>
                <a:srgbClr val="273845"/>
              </a:buClr>
              <a:buSzPts val="2000"/>
            </a:pPr>
            <a:r>
              <a:rPr lang="en-US" sz="2400" dirty="0"/>
              <a:t>Building Blocks for Autonomous Cloud</a:t>
            </a:r>
          </a:p>
        </p:txBody>
      </p:sp>
      <p:sp>
        <p:nvSpPr>
          <p:cNvPr id="10" name="Rectangle 9">
            <a:extLst>
              <a:ext uri="{FF2B5EF4-FFF2-40B4-BE49-F238E27FC236}">
                <a16:creationId xmlns:a16="http://schemas.microsoft.com/office/drawing/2014/main" id="{C628E64C-AB2F-8B4C-9BF1-215C5BDED987}"/>
              </a:ext>
            </a:extLst>
          </p:cNvPr>
          <p:cNvSpPr/>
          <p:nvPr/>
        </p:nvSpPr>
        <p:spPr>
          <a:xfrm>
            <a:off x="1428749" y="4900463"/>
            <a:ext cx="7689166" cy="8905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11" name="Rectangle 10">
            <a:extLst>
              <a:ext uri="{FF2B5EF4-FFF2-40B4-BE49-F238E27FC236}">
                <a16:creationId xmlns:a16="http://schemas.microsoft.com/office/drawing/2014/main" id="{4245EF3A-1E77-FF4E-B34A-92D906B81841}"/>
              </a:ext>
            </a:extLst>
          </p:cNvPr>
          <p:cNvSpPr/>
          <p:nvPr/>
        </p:nvSpPr>
        <p:spPr>
          <a:xfrm>
            <a:off x="1415754" y="4017607"/>
            <a:ext cx="7702163" cy="89172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12" name="Rectangle 11">
            <a:extLst>
              <a:ext uri="{FF2B5EF4-FFF2-40B4-BE49-F238E27FC236}">
                <a16:creationId xmlns:a16="http://schemas.microsoft.com/office/drawing/2014/main" id="{1FA7A041-CA8D-5C41-BBD3-016770CDABD7}"/>
              </a:ext>
            </a:extLst>
          </p:cNvPr>
          <p:cNvSpPr/>
          <p:nvPr/>
        </p:nvSpPr>
        <p:spPr>
          <a:xfrm>
            <a:off x="1420789" y="3130127"/>
            <a:ext cx="7702166" cy="8935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13" name="Rectangle 12">
            <a:extLst>
              <a:ext uri="{FF2B5EF4-FFF2-40B4-BE49-F238E27FC236}">
                <a16:creationId xmlns:a16="http://schemas.microsoft.com/office/drawing/2014/main" id="{E7EEC7FA-48DC-D24B-B170-41ADB76FC3F2}"/>
              </a:ext>
            </a:extLst>
          </p:cNvPr>
          <p:cNvSpPr/>
          <p:nvPr/>
        </p:nvSpPr>
        <p:spPr>
          <a:xfrm>
            <a:off x="1420791" y="2236259"/>
            <a:ext cx="7702163" cy="893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14" name="TextBox 13">
            <a:extLst>
              <a:ext uri="{FF2B5EF4-FFF2-40B4-BE49-F238E27FC236}">
                <a16:creationId xmlns:a16="http://schemas.microsoft.com/office/drawing/2014/main" id="{0AD2FFD5-51E0-2C43-9227-67362F7C66E3}"/>
              </a:ext>
            </a:extLst>
          </p:cNvPr>
          <p:cNvSpPr txBox="1"/>
          <p:nvPr/>
        </p:nvSpPr>
        <p:spPr>
          <a:xfrm>
            <a:off x="1450507" y="1326255"/>
            <a:ext cx="2501134"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200" b="0" i="0" u="none" strike="noStrike" kern="1200" cap="none" spc="0" normalizeH="0" baseline="0" noProof="0">
                <a:ln>
                  <a:noFill/>
                </a:ln>
                <a:solidFill>
                  <a:srgbClr val="FFFFFF"/>
                </a:solidFill>
                <a:effectLst/>
                <a:uLnTx/>
                <a:uFillTx/>
                <a:latin typeface="Calibri" panose="020F0502020204030204"/>
                <a:ea typeface="+mn-ea"/>
                <a:cs typeface="+mn-cs"/>
              </a:rPr>
              <a:t>Increase Quality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200" b="0" i="0" u="none" strike="noStrike" kern="1200" cap="none" spc="0" normalizeH="0" baseline="0" noProof="0">
                <a:ln>
                  <a:noFill/>
                </a:ln>
                <a:solidFill>
                  <a:srgbClr val="FFFFFF"/>
                </a:solidFill>
                <a:effectLst/>
                <a:uLnTx/>
                <a:uFillTx/>
                <a:latin typeface="Calibri" panose="020F0502020204030204"/>
                <a:ea typeface="+mn-ea"/>
                <a:cs typeface="+mn-cs"/>
              </a:rPr>
              <a:t>Level of Automation</a:t>
            </a:r>
          </a:p>
        </p:txBody>
      </p:sp>
      <p:sp>
        <p:nvSpPr>
          <p:cNvPr id="15" name="Rectangle 14">
            <a:extLst>
              <a:ext uri="{FF2B5EF4-FFF2-40B4-BE49-F238E27FC236}">
                <a16:creationId xmlns:a16="http://schemas.microsoft.com/office/drawing/2014/main" id="{4DC746DA-81E4-3A4B-9999-D2EE6EBD4BF2}"/>
              </a:ext>
            </a:extLst>
          </p:cNvPr>
          <p:cNvSpPr/>
          <p:nvPr/>
        </p:nvSpPr>
        <p:spPr>
          <a:xfrm>
            <a:off x="9436722" y="5364331"/>
            <a:ext cx="2234393"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200" b="0" i="0" u="none" strike="noStrike" kern="1200" cap="none" spc="0" normalizeH="0" baseline="0" noProof="0">
                <a:ln>
                  <a:noFill/>
                </a:ln>
                <a:solidFill>
                  <a:srgbClr val="FFFFFF"/>
                </a:solidFill>
                <a:effectLst/>
                <a:uLnTx/>
                <a:uFillTx/>
                <a:latin typeface="Calibri" panose="020F0502020204030204"/>
                <a:ea typeface="+mn-ea"/>
                <a:cs typeface="+mn-cs"/>
              </a:rPr>
              <a:t>Increase Speed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200" b="0" i="0" u="none" strike="noStrike" kern="1200" cap="none" spc="0" normalizeH="0" baseline="0" noProof="0">
                <a:ln>
                  <a:noFill/>
                </a:ln>
                <a:solidFill>
                  <a:srgbClr val="FFFFFF"/>
                </a:solidFill>
                <a:effectLst/>
                <a:uLnTx/>
                <a:uFillTx/>
                <a:latin typeface="Calibri" panose="020F0502020204030204"/>
                <a:ea typeface="+mn-ea"/>
                <a:cs typeface="+mn-cs"/>
              </a:rPr>
              <a:t>Reduce Costs</a:t>
            </a:r>
          </a:p>
        </p:txBody>
      </p:sp>
      <p:sp>
        <p:nvSpPr>
          <p:cNvPr id="16" name="TextBox 15">
            <a:extLst>
              <a:ext uri="{FF2B5EF4-FFF2-40B4-BE49-F238E27FC236}">
                <a16:creationId xmlns:a16="http://schemas.microsoft.com/office/drawing/2014/main" id="{B48714B1-B5F6-5C43-A1F7-BD203808C930}"/>
              </a:ext>
            </a:extLst>
          </p:cNvPr>
          <p:cNvSpPr txBox="1"/>
          <p:nvPr/>
        </p:nvSpPr>
        <p:spPr>
          <a:xfrm>
            <a:off x="4251621" y="4203926"/>
            <a:ext cx="13436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Automated Testing</a:t>
            </a:r>
          </a:p>
        </p:txBody>
      </p:sp>
      <p:sp>
        <p:nvSpPr>
          <p:cNvPr id="17" name="TextBox 16">
            <a:extLst>
              <a:ext uri="{FF2B5EF4-FFF2-40B4-BE49-F238E27FC236}">
                <a16:creationId xmlns:a16="http://schemas.microsoft.com/office/drawing/2014/main" id="{6398B3FA-78AE-E344-A02C-C5EAA2A5D7D9}"/>
              </a:ext>
            </a:extLst>
          </p:cNvPr>
          <p:cNvSpPr txBox="1"/>
          <p:nvPr/>
        </p:nvSpPr>
        <p:spPr>
          <a:xfrm>
            <a:off x="5546694" y="4213657"/>
            <a:ext cx="19618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Continuous Performance</a:t>
            </a:r>
          </a:p>
        </p:txBody>
      </p:sp>
      <p:sp>
        <p:nvSpPr>
          <p:cNvPr id="18" name="TextBox 17">
            <a:extLst>
              <a:ext uri="{FF2B5EF4-FFF2-40B4-BE49-F238E27FC236}">
                <a16:creationId xmlns:a16="http://schemas.microsoft.com/office/drawing/2014/main" id="{F5A65798-676D-EF49-9DE8-F4EC4C82739A}"/>
              </a:ext>
            </a:extLst>
          </p:cNvPr>
          <p:cNvSpPr txBox="1"/>
          <p:nvPr/>
        </p:nvSpPr>
        <p:spPr>
          <a:xfrm>
            <a:off x="7333772" y="4207739"/>
            <a:ext cx="15653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Auto Quality Gates</a:t>
            </a:r>
          </a:p>
        </p:txBody>
      </p:sp>
      <p:sp>
        <p:nvSpPr>
          <p:cNvPr id="19" name="TextBox 18">
            <a:extLst>
              <a:ext uri="{FF2B5EF4-FFF2-40B4-BE49-F238E27FC236}">
                <a16:creationId xmlns:a16="http://schemas.microsoft.com/office/drawing/2014/main" id="{1D81CA69-D772-C14F-A431-5DE1B656C840}"/>
              </a:ext>
            </a:extLst>
          </p:cNvPr>
          <p:cNvSpPr txBox="1"/>
          <p:nvPr/>
        </p:nvSpPr>
        <p:spPr>
          <a:xfrm>
            <a:off x="1966791" y="2416637"/>
            <a:ext cx="18532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AUTOMATE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OPERATIONS </a:t>
            </a:r>
          </a:p>
        </p:txBody>
      </p:sp>
      <p:sp>
        <p:nvSpPr>
          <p:cNvPr id="20" name="TextBox 19">
            <a:extLst>
              <a:ext uri="{FF2B5EF4-FFF2-40B4-BE49-F238E27FC236}">
                <a16:creationId xmlns:a16="http://schemas.microsoft.com/office/drawing/2014/main" id="{20E5ECCD-1F1A-3A4B-80D7-E2AFB34C285B}"/>
              </a:ext>
            </a:extLst>
          </p:cNvPr>
          <p:cNvSpPr txBox="1"/>
          <p:nvPr/>
        </p:nvSpPr>
        <p:spPr>
          <a:xfrm>
            <a:off x="1966791" y="3308768"/>
            <a:ext cx="200984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AUTOMATE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DEPLOYMENT </a:t>
            </a:r>
          </a:p>
        </p:txBody>
      </p:sp>
      <p:sp>
        <p:nvSpPr>
          <p:cNvPr id="21" name="TextBox 20">
            <a:extLst>
              <a:ext uri="{FF2B5EF4-FFF2-40B4-BE49-F238E27FC236}">
                <a16:creationId xmlns:a16="http://schemas.microsoft.com/office/drawing/2014/main" id="{9F7C178A-C0EA-A84E-92BB-9418EA250789}"/>
              </a:ext>
            </a:extLst>
          </p:cNvPr>
          <p:cNvSpPr txBox="1"/>
          <p:nvPr/>
        </p:nvSpPr>
        <p:spPr>
          <a:xfrm>
            <a:off x="1966791" y="5093031"/>
            <a:ext cx="1927102" cy="584775"/>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Bernina Sans Light"/>
                <a:ea typeface="+mn-ea"/>
                <a:cs typeface="+mn-cs"/>
              </a:rPr>
              <a:t>AUTOMATE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Bernina Sans Light"/>
                <a:ea typeface="+mn-ea"/>
                <a:cs typeface="+mn-cs"/>
              </a:rPr>
              <a:t>MONITORING</a:t>
            </a:r>
            <a:endParaRPr kumimoji="0" lang="en-US" sz="1600" b="0" i="0" u="none" strike="noStrike" kern="0" cap="none" spc="0" normalizeH="0" baseline="0" noProof="0">
              <a:ln>
                <a:noFill/>
              </a:ln>
              <a:solidFill>
                <a:srgbClr val="FFFFFF"/>
              </a:solidFill>
              <a:effectLst/>
              <a:uLnTx/>
              <a:uFillTx/>
              <a:latin typeface="Bernina Sans Light"/>
              <a:ea typeface="+mn-ea"/>
              <a:cs typeface="+mn-cs"/>
            </a:endParaRPr>
          </a:p>
        </p:txBody>
      </p:sp>
      <p:sp>
        <p:nvSpPr>
          <p:cNvPr id="22" name="TextBox 21">
            <a:extLst>
              <a:ext uri="{FF2B5EF4-FFF2-40B4-BE49-F238E27FC236}">
                <a16:creationId xmlns:a16="http://schemas.microsoft.com/office/drawing/2014/main" id="{7CB01FA0-0453-6448-A9A5-61A86BBC6AAA}"/>
              </a:ext>
            </a:extLst>
          </p:cNvPr>
          <p:cNvSpPr txBox="1"/>
          <p:nvPr/>
        </p:nvSpPr>
        <p:spPr>
          <a:xfrm>
            <a:off x="7429801" y="3308768"/>
            <a:ext cx="13436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Feature Flagging</a:t>
            </a:r>
          </a:p>
        </p:txBody>
      </p:sp>
      <p:sp>
        <p:nvSpPr>
          <p:cNvPr id="23" name="TextBox 22">
            <a:extLst>
              <a:ext uri="{FF2B5EF4-FFF2-40B4-BE49-F238E27FC236}">
                <a16:creationId xmlns:a16="http://schemas.microsoft.com/office/drawing/2014/main" id="{B2E66EA2-BE0F-EA49-8764-A6DE716C57C6}"/>
              </a:ext>
            </a:extLst>
          </p:cNvPr>
          <p:cNvSpPr txBox="1"/>
          <p:nvPr/>
        </p:nvSpPr>
        <p:spPr>
          <a:xfrm>
            <a:off x="5861555" y="2453758"/>
            <a:ext cx="13436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Adaptive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Scaling</a:t>
            </a:r>
          </a:p>
        </p:txBody>
      </p:sp>
      <p:sp>
        <p:nvSpPr>
          <p:cNvPr id="24" name="TextBox 23">
            <a:extLst>
              <a:ext uri="{FF2B5EF4-FFF2-40B4-BE49-F238E27FC236}">
                <a16:creationId xmlns:a16="http://schemas.microsoft.com/office/drawing/2014/main" id="{7D06F869-2D24-724A-89E3-0458DB4FD424}"/>
              </a:ext>
            </a:extLst>
          </p:cNvPr>
          <p:cNvSpPr txBox="1"/>
          <p:nvPr/>
        </p:nvSpPr>
        <p:spPr>
          <a:xfrm>
            <a:off x="4002058" y="2416808"/>
            <a:ext cx="184274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Auto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Roll-Back</a:t>
            </a:r>
          </a:p>
        </p:txBody>
      </p:sp>
      <p:sp>
        <p:nvSpPr>
          <p:cNvPr id="25" name="TextBox 24">
            <a:extLst>
              <a:ext uri="{FF2B5EF4-FFF2-40B4-BE49-F238E27FC236}">
                <a16:creationId xmlns:a16="http://schemas.microsoft.com/office/drawing/2014/main" id="{32849656-946D-414B-A42E-A76CA06B418A}"/>
              </a:ext>
            </a:extLst>
          </p:cNvPr>
          <p:cNvSpPr txBox="1"/>
          <p:nvPr/>
        </p:nvSpPr>
        <p:spPr>
          <a:xfrm rot="1103525">
            <a:off x="9551327" y="915366"/>
            <a:ext cx="2005183" cy="76944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all" spc="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rPr>
              <a:t>Becoming Cloud Native</a:t>
            </a:r>
          </a:p>
        </p:txBody>
      </p:sp>
      <p:sp>
        <p:nvSpPr>
          <p:cNvPr id="26" name="TextBox 25">
            <a:extLst>
              <a:ext uri="{FF2B5EF4-FFF2-40B4-BE49-F238E27FC236}">
                <a16:creationId xmlns:a16="http://schemas.microsoft.com/office/drawing/2014/main" id="{12EBCF65-AB7A-584B-A586-CD67F6FFF8D7}"/>
              </a:ext>
            </a:extLst>
          </p:cNvPr>
          <p:cNvSpPr txBox="1"/>
          <p:nvPr/>
        </p:nvSpPr>
        <p:spPr>
          <a:xfrm>
            <a:off x="5786335" y="3297496"/>
            <a:ext cx="13436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Canary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Releases</a:t>
            </a:r>
          </a:p>
        </p:txBody>
      </p:sp>
      <p:sp>
        <p:nvSpPr>
          <p:cNvPr id="27" name="TextBox 26">
            <a:extLst>
              <a:ext uri="{FF2B5EF4-FFF2-40B4-BE49-F238E27FC236}">
                <a16:creationId xmlns:a16="http://schemas.microsoft.com/office/drawing/2014/main" id="{7202D605-90B8-FF47-9F9C-1DF91E43EEDD}"/>
              </a:ext>
            </a:extLst>
          </p:cNvPr>
          <p:cNvSpPr txBox="1"/>
          <p:nvPr/>
        </p:nvSpPr>
        <p:spPr>
          <a:xfrm>
            <a:off x="4181283" y="3302682"/>
            <a:ext cx="149925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Blue / Green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Deployments</a:t>
            </a:r>
          </a:p>
        </p:txBody>
      </p:sp>
      <p:sp>
        <p:nvSpPr>
          <p:cNvPr id="28" name="TextBox 27">
            <a:extLst>
              <a:ext uri="{FF2B5EF4-FFF2-40B4-BE49-F238E27FC236}">
                <a16:creationId xmlns:a16="http://schemas.microsoft.com/office/drawing/2014/main" id="{A096F13B-F153-7E45-BF53-BBD22A61EE49}"/>
              </a:ext>
            </a:extLst>
          </p:cNvPr>
          <p:cNvSpPr txBox="1"/>
          <p:nvPr/>
        </p:nvSpPr>
        <p:spPr>
          <a:xfrm>
            <a:off x="7327562" y="2446425"/>
            <a:ext cx="15715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Auto-Remediation</a:t>
            </a:r>
          </a:p>
        </p:txBody>
      </p:sp>
      <p:sp>
        <p:nvSpPr>
          <p:cNvPr id="29" name="TextBox 28">
            <a:extLst>
              <a:ext uri="{FF2B5EF4-FFF2-40B4-BE49-F238E27FC236}">
                <a16:creationId xmlns:a16="http://schemas.microsoft.com/office/drawing/2014/main" id="{E0FBDF05-246C-E44A-805B-D4403F8F6AAA}"/>
              </a:ext>
            </a:extLst>
          </p:cNvPr>
          <p:cNvSpPr txBox="1"/>
          <p:nvPr/>
        </p:nvSpPr>
        <p:spPr>
          <a:xfrm>
            <a:off x="1966791" y="4200899"/>
            <a:ext cx="146856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AUTOMATE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QUALITY </a:t>
            </a:r>
          </a:p>
        </p:txBody>
      </p:sp>
      <p:sp>
        <p:nvSpPr>
          <p:cNvPr id="30" name="TextBox 29">
            <a:extLst>
              <a:ext uri="{FF2B5EF4-FFF2-40B4-BE49-F238E27FC236}">
                <a16:creationId xmlns:a16="http://schemas.microsoft.com/office/drawing/2014/main" id="{E8CBEFD5-7D9C-EA42-93B7-A248953AD62A}"/>
              </a:ext>
            </a:extLst>
          </p:cNvPr>
          <p:cNvSpPr txBox="1"/>
          <p:nvPr/>
        </p:nvSpPr>
        <p:spPr>
          <a:xfrm>
            <a:off x="4304460" y="5195054"/>
            <a:ext cx="44689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Light"/>
                <a:ea typeface="+mn-ea"/>
                <a:cs typeface="+mn-cs"/>
              </a:rPr>
              <a:t>Strategically Used as Pipeline Feature</a:t>
            </a:r>
          </a:p>
        </p:txBody>
      </p:sp>
      <p:cxnSp>
        <p:nvCxnSpPr>
          <p:cNvPr id="31" name="Straight Arrow Connector 30">
            <a:extLst>
              <a:ext uri="{FF2B5EF4-FFF2-40B4-BE49-F238E27FC236}">
                <a16:creationId xmlns:a16="http://schemas.microsoft.com/office/drawing/2014/main" id="{5DB71808-D554-D042-8F0C-EB67FBEBE16B}"/>
              </a:ext>
            </a:extLst>
          </p:cNvPr>
          <p:cNvCxnSpPr>
            <a:cxnSpLocks/>
          </p:cNvCxnSpPr>
          <p:nvPr/>
        </p:nvCxnSpPr>
        <p:spPr>
          <a:xfrm flipV="1">
            <a:off x="1402726" y="1704975"/>
            <a:ext cx="0" cy="4133822"/>
          </a:xfrm>
          <a:prstGeom prst="straightConnector1">
            <a:avLst/>
          </a:prstGeom>
          <a:noFill/>
          <a:ln w="38100" cap="flat" cmpd="sng" algn="ctr">
            <a:solidFill>
              <a:srgbClr val="FFFFFF"/>
            </a:solidFill>
            <a:prstDash val="solid"/>
            <a:miter lim="800000"/>
            <a:tailEnd type="triangle"/>
          </a:ln>
          <a:effectLst/>
        </p:spPr>
      </p:cxnSp>
      <p:cxnSp>
        <p:nvCxnSpPr>
          <p:cNvPr id="32" name="Straight Arrow Connector 31">
            <a:extLst>
              <a:ext uri="{FF2B5EF4-FFF2-40B4-BE49-F238E27FC236}">
                <a16:creationId xmlns:a16="http://schemas.microsoft.com/office/drawing/2014/main" id="{5FE246EB-0D9C-FB4E-BA78-063AD77B1FDC}"/>
              </a:ext>
            </a:extLst>
          </p:cNvPr>
          <p:cNvCxnSpPr>
            <a:cxnSpLocks/>
          </p:cNvCxnSpPr>
          <p:nvPr/>
        </p:nvCxnSpPr>
        <p:spPr>
          <a:xfrm>
            <a:off x="1396703" y="5819333"/>
            <a:ext cx="8013997" cy="0"/>
          </a:xfrm>
          <a:prstGeom prst="straightConnector1">
            <a:avLst/>
          </a:prstGeom>
          <a:noFill/>
          <a:ln w="38100" cap="flat" cmpd="sng" algn="ctr">
            <a:solidFill>
              <a:srgbClr val="FFFFFF"/>
            </a:solidFill>
            <a:prstDash val="solid"/>
            <a:miter lim="800000"/>
            <a:tailEnd type="triangle"/>
          </a:ln>
          <a:effectLst/>
        </p:spPr>
      </p:cxnSp>
      <p:grpSp>
        <p:nvGrpSpPr>
          <p:cNvPr id="33" name="Group 32">
            <a:extLst>
              <a:ext uri="{FF2B5EF4-FFF2-40B4-BE49-F238E27FC236}">
                <a16:creationId xmlns:a16="http://schemas.microsoft.com/office/drawing/2014/main" id="{C112827F-5111-0044-8480-B05C98437AB0}"/>
              </a:ext>
            </a:extLst>
          </p:cNvPr>
          <p:cNvGrpSpPr/>
          <p:nvPr/>
        </p:nvGrpSpPr>
        <p:grpSpPr>
          <a:xfrm>
            <a:off x="7404945" y="3976978"/>
            <a:ext cx="4424727" cy="1015663"/>
            <a:chOff x="1370681" y="2998192"/>
            <a:chExt cx="20335043" cy="3150561"/>
          </a:xfrm>
        </p:grpSpPr>
        <p:sp>
          <p:nvSpPr>
            <p:cNvPr id="34" name="Rectangle 33">
              <a:extLst>
                <a:ext uri="{FF2B5EF4-FFF2-40B4-BE49-F238E27FC236}">
                  <a16:creationId xmlns:a16="http://schemas.microsoft.com/office/drawing/2014/main" id="{D7265304-AA0E-A94C-A0CF-AD915694AF85}"/>
                </a:ext>
              </a:extLst>
            </p:cNvPr>
            <p:cNvSpPr/>
            <p:nvPr/>
          </p:nvSpPr>
          <p:spPr>
            <a:xfrm>
              <a:off x="1370681" y="3144031"/>
              <a:ext cx="7760242" cy="2708948"/>
            </a:xfrm>
            <a:prstGeom prst="rect">
              <a:avLst/>
            </a:prstGeom>
            <a:noFill/>
            <a:ln w="44450" cap="rnd" cmpd="sng">
              <a:prstDash val="solid"/>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Arrow: Down 3">
              <a:extLst>
                <a:ext uri="{FF2B5EF4-FFF2-40B4-BE49-F238E27FC236}">
                  <a16:creationId xmlns:a16="http://schemas.microsoft.com/office/drawing/2014/main" id="{346BFB08-B4FD-FB45-9670-6C5997749473}"/>
                </a:ext>
              </a:extLst>
            </p:cNvPr>
            <p:cNvSpPr/>
            <p:nvPr/>
          </p:nvSpPr>
          <p:spPr>
            <a:xfrm rot="5400000">
              <a:off x="10921962" y="2044445"/>
              <a:ext cx="1238836" cy="475435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F34DBC6-F7AE-6C40-A064-BAE5CCEA7CF6}"/>
                </a:ext>
              </a:extLst>
            </p:cNvPr>
            <p:cNvSpPr txBox="1"/>
            <p:nvPr/>
          </p:nvSpPr>
          <p:spPr>
            <a:xfrm>
              <a:off x="14228906" y="2998192"/>
              <a:ext cx="7476818" cy="3150561"/>
            </a:xfrm>
            <a:prstGeom prst="rect">
              <a:avLst/>
            </a:prstGeom>
            <a:noFill/>
          </p:spPr>
          <p:txBody>
            <a:bodyPr wrap="square" rtlCol="0" anchor="t">
              <a:spAutoFit/>
            </a:bodyPr>
            <a:lstStyle/>
            <a:p>
              <a:r>
                <a:rPr lang="en-US" sz="2800" dirty="0">
                  <a:solidFill>
                    <a:schemeClr val="accent6"/>
                  </a:solidFill>
                </a:rPr>
                <a:t>Today's</a:t>
              </a:r>
              <a:r>
                <a:rPr lang="en-US" sz="3200" dirty="0">
                  <a:solidFill>
                    <a:schemeClr val="accent6"/>
                  </a:solidFill>
                </a:rPr>
                <a:t> </a:t>
              </a:r>
              <a:r>
                <a:rPr lang="en-US" sz="2800" dirty="0">
                  <a:solidFill>
                    <a:schemeClr val="accent6"/>
                  </a:solidFill>
                </a:rPr>
                <a:t>Focus</a:t>
              </a:r>
            </a:p>
          </p:txBody>
        </p:sp>
      </p:grpSp>
      <p:grpSp>
        <p:nvGrpSpPr>
          <p:cNvPr id="37" name="Group 36">
            <a:extLst>
              <a:ext uri="{FF2B5EF4-FFF2-40B4-BE49-F238E27FC236}">
                <a16:creationId xmlns:a16="http://schemas.microsoft.com/office/drawing/2014/main" id="{9C166B1D-A4AE-134A-AB1C-B5F329A468F5}"/>
              </a:ext>
            </a:extLst>
          </p:cNvPr>
          <p:cNvGrpSpPr/>
          <p:nvPr/>
        </p:nvGrpSpPr>
        <p:grpSpPr>
          <a:xfrm>
            <a:off x="-357807" y="3488872"/>
            <a:ext cx="10744498" cy="2895391"/>
            <a:chOff x="-239565" y="3518434"/>
            <a:chExt cx="10744498" cy="2895391"/>
          </a:xfrm>
        </p:grpSpPr>
        <p:sp>
          <p:nvSpPr>
            <p:cNvPr id="38" name="TextBox 37">
              <a:extLst>
                <a:ext uri="{FF2B5EF4-FFF2-40B4-BE49-F238E27FC236}">
                  <a16:creationId xmlns:a16="http://schemas.microsoft.com/office/drawing/2014/main" id="{E6749A8F-F10C-0243-A6E6-D4682906FE05}"/>
                </a:ext>
              </a:extLst>
            </p:cNvPr>
            <p:cNvSpPr txBox="1"/>
            <p:nvPr/>
          </p:nvSpPr>
          <p:spPr>
            <a:xfrm rot="20106514">
              <a:off x="-239565" y="5767494"/>
              <a:ext cx="240764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Visibility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Intelligence</a:t>
              </a:r>
            </a:p>
          </p:txBody>
        </p:sp>
        <p:sp>
          <p:nvSpPr>
            <p:cNvPr id="39" name="Arrow: Right 56">
              <a:extLst>
                <a:ext uri="{FF2B5EF4-FFF2-40B4-BE49-F238E27FC236}">
                  <a16:creationId xmlns:a16="http://schemas.microsoft.com/office/drawing/2014/main" id="{CA4FF5A0-50D0-1442-83DB-D2AFEA4CBD0D}"/>
                </a:ext>
              </a:extLst>
            </p:cNvPr>
            <p:cNvSpPr/>
            <p:nvPr/>
          </p:nvSpPr>
          <p:spPr>
            <a:xfrm rot="20094691">
              <a:off x="-105303" y="3518434"/>
              <a:ext cx="10610236" cy="1174847"/>
            </a:xfrm>
            <a:prstGeom prst="rightArrow">
              <a:avLst>
                <a:gd name="adj1" fmla="val 50000"/>
                <a:gd name="adj2" fmla="val 48279"/>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grpSp>
    </p:spTree>
    <p:extLst>
      <p:ext uri="{BB962C8B-B14F-4D97-AF65-F5344CB8AC3E}">
        <p14:creationId xmlns:p14="http://schemas.microsoft.com/office/powerpoint/2010/main" val="14066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31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2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rgbClr val="273845"/>
              </a:buClr>
              <a:buSzPts val="2000"/>
              <a:buFont typeface="Arial"/>
              <a:buNone/>
            </a:pPr>
            <a:r>
              <a:rPr lang="en-US" sz="2400" dirty="0"/>
              <a:t>SLIs and SLOs - Concepts</a:t>
            </a:r>
            <a:endParaRPr sz="2400" dirty="0"/>
          </a:p>
        </p:txBody>
      </p:sp>
      <p:sp>
        <p:nvSpPr>
          <p:cNvPr id="3" name="Text Placeholder 2">
            <a:extLst>
              <a:ext uri="{FF2B5EF4-FFF2-40B4-BE49-F238E27FC236}">
                <a16:creationId xmlns:a16="http://schemas.microsoft.com/office/drawing/2014/main" id="{C651540C-2956-4942-B366-8A62AA87BCA3}"/>
              </a:ext>
            </a:extLst>
          </p:cNvPr>
          <p:cNvSpPr>
            <a:spLocks noGrp="1"/>
          </p:cNvSpPr>
          <p:nvPr>
            <p:ph type="body" idx="1"/>
          </p:nvPr>
        </p:nvSpPr>
        <p:spPr>
          <a:xfrm>
            <a:off x="4821382" y="1524000"/>
            <a:ext cx="6532417" cy="4652963"/>
          </a:xfrm>
        </p:spPr>
        <p:txBody>
          <a:bodyPr/>
          <a:lstStyle/>
          <a:p>
            <a:r>
              <a:rPr lang="en-US" b="1" dirty="0"/>
              <a:t>Service Level Indicator </a:t>
            </a:r>
            <a:r>
              <a:rPr lang="en-US" b="1" dirty="0">
                <a:solidFill>
                  <a:srgbClr val="FF0000"/>
                </a:solidFill>
              </a:rPr>
              <a:t>(SLI)</a:t>
            </a:r>
            <a:r>
              <a:rPr lang="en-US" b="1" dirty="0"/>
              <a:t> - </a:t>
            </a:r>
            <a:r>
              <a:rPr lang="en-US" dirty="0"/>
              <a:t>a carefully defined quantitative measure of some aspect of the level of service that is provided.</a:t>
            </a:r>
          </a:p>
          <a:p>
            <a:endParaRPr lang="en-US" dirty="0"/>
          </a:p>
          <a:p>
            <a:r>
              <a:rPr lang="en-US" b="1" dirty="0"/>
              <a:t>Service Level Objective </a:t>
            </a:r>
            <a:r>
              <a:rPr lang="en-US" b="1" dirty="0">
                <a:solidFill>
                  <a:srgbClr val="FF0000"/>
                </a:solidFill>
              </a:rPr>
              <a:t>(SLO)</a:t>
            </a:r>
            <a:r>
              <a:rPr lang="en-US" dirty="0">
                <a:solidFill>
                  <a:srgbClr val="FF0000"/>
                </a:solidFill>
              </a:rPr>
              <a:t> </a:t>
            </a:r>
            <a:r>
              <a:rPr lang="en-US" dirty="0">
                <a:solidFill>
                  <a:schemeClr val="bg1"/>
                </a:solidFill>
              </a:rPr>
              <a:t>-</a:t>
            </a:r>
            <a:r>
              <a:rPr lang="en-US" dirty="0">
                <a:solidFill>
                  <a:schemeClr val="tx1"/>
                </a:solidFill>
              </a:rPr>
              <a:t> </a:t>
            </a:r>
            <a:r>
              <a:rPr lang="en-US" dirty="0"/>
              <a:t>a target value or range of values for a service level that is measured by an SLI. </a:t>
            </a:r>
            <a:br>
              <a:rPr lang="en-US" dirty="0"/>
            </a:br>
            <a:r>
              <a:rPr lang="en-US" dirty="0"/>
              <a:t>Typical SLOs :</a:t>
            </a:r>
          </a:p>
          <a:p>
            <a:pPr lvl="1"/>
            <a:r>
              <a:rPr lang="en-US" b="1" dirty="0"/>
              <a:t>SLI ≤ target</a:t>
            </a:r>
          </a:p>
          <a:p>
            <a:pPr lvl="1"/>
            <a:r>
              <a:rPr lang="en-US" b="1" dirty="0"/>
              <a:t>lower bound ≤ SLI ≤ upper bound</a:t>
            </a:r>
            <a:r>
              <a:rPr lang="en-US" dirty="0"/>
              <a:t>. </a:t>
            </a:r>
          </a:p>
          <a:p>
            <a:endParaRPr lang="en-US" dirty="0"/>
          </a:p>
        </p:txBody>
      </p:sp>
      <p:pic>
        <p:nvPicPr>
          <p:cNvPr id="8" name="Picture 7">
            <a:extLst>
              <a:ext uri="{FF2B5EF4-FFF2-40B4-BE49-F238E27FC236}">
                <a16:creationId xmlns:a16="http://schemas.microsoft.com/office/drawing/2014/main" id="{73EA1C7A-BF25-F344-8CBB-EAABCE833FA8}"/>
              </a:ext>
            </a:extLst>
          </p:cNvPr>
          <p:cNvPicPr>
            <a:picLocks noChangeAspect="1"/>
          </p:cNvPicPr>
          <p:nvPr/>
        </p:nvPicPr>
        <p:blipFill>
          <a:blip r:embed="rId3"/>
          <a:stretch>
            <a:fillRect/>
          </a:stretch>
        </p:blipFill>
        <p:spPr>
          <a:xfrm>
            <a:off x="519383" y="1452217"/>
            <a:ext cx="4181826" cy="5499100"/>
          </a:xfrm>
          <a:prstGeom prst="rect">
            <a:avLst/>
          </a:prstGeom>
        </p:spPr>
      </p:pic>
      <p:sp>
        <p:nvSpPr>
          <p:cNvPr id="9" name="Rectangle 8">
            <a:extLst>
              <a:ext uri="{FF2B5EF4-FFF2-40B4-BE49-F238E27FC236}">
                <a16:creationId xmlns:a16="http://schemas.microsoft.com/office/drawing/2014/main" id="{DA182355-3A18-374E-855E-6E19AC5250F4}"/>
              </a:ext>
            </a:extLst>
          </p:cNvPr>
          <p:cNvSpPr/>
          <p:nvPr/>
        </p:nvSpPr>
        <p:spPr>
          <a:xfrm>
            <a:off x="684672" y="6233285"/>
            <a:ext cx="3851247" cy="369332"/>
          </a:xfrm>
          <a:prstGeom prst="rect">
            <a:avLst/>
          </a:prstGeom>
        </p:spPr>
        <p:txBody>
          <a:bodyPr wrap="none">
            <a:spAutoFit/>
          </a:bodyPr>
          <a:lstStyle/>
          <a:p>
            <a:r>
              <a:rPr lang="en-US" dirty="0">
                <a:hlinkClick r:id="rId4"/>
              </a:rPr>
              <a:t>https://landing.google.com/sre/books/</a:t>
            </a:r>
            <a:endParaRPr lang="en-US" dirty="0"/>
          </a:p>
        </p:txBody>
      </p:sp>
    </p:spTree>
    <p:extLst>
      <p:ext uri="{BB962C8B-B14F-4D97-AF65-F5344CB8AC3E}">
        <p14:creationId xmlns:p14="http://schemas.microsoft.com/office/powerpoint/2010/main" val="3148073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1028" name="Picture 4">
            <a:extLst>
              <a:ext uri="{FF2B5EF4-FFF2-40B4-BE49-F238E27FC236}">
                <a16:creationId xmlns:a16="http://schemas.microsoft.com/office/drawing/2014/main" id="{8059ECB2-502E-0A4D-995D-FF8742E2C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A93804-349D-1D4B-8CDD-1782349DE8C1}"/>
              </a:ext>
            </a:extLst>
          </p:cNvPr>
          <p:cNvSpPr txBox="1"/>
          <p:nvPr/>
        </p:nvSpPr>
        <p:spPr>
          <a:xfrm>
            <a:off x="0" y="6673334"/>
            <a:ext cx="10931236" cy="276999"/>
          </a:xfrm>
          <a:prstGeom prst="rect">
            <a:avLst/>
          </a:prstGeom>
          <a:noFill/>
        </p:spPr>
        <p:txBody>
          <a:bodyPr wrap="square" rtlCol="0">
            <a:spAutoFit/>
          </a:bodyPr>
          <a:lstStyle/>
          <a:p>
            <a:r>
              <a:rPr lang="en-CA" sz="1200" dirty="0"/>
              <a:t>background image credit: </a:t>
            </a:r>
            <a:r>
              <a:rPr lang="en-CA" sz="1200" dirty="0">
                <a:hlinkClick r:id="rId4"/>
              </a:rPr>
              <a:t>https://www.flickr.com/photos/hunky_punk/11123714805</a:t>
            </a:r>
            <a:endParaRPr lang="en-US" sz="1200" dirty="0"/>
          </a:p>
        </p:txBody>
      </p:sp>
      <p:sp>
        <p:nvSpPr>
          <p:cNvPr id="10" name="Google Shape;969;p26">
            <a:extLst>
              <a:ext uri="{FF2B5EF4-FFF2-40B4-BE49-F238E27FC236}">
                <a16:creationId xmlns:a16="http://schemas.microsoft.com/office/drawing/2014/main" id="{325DDEFA-7946-A041-8B2C-7C70652F93ED}"/>
              </a:ext>
            </a:extLst>
          </p:cNvPr>
          <p:cNvSpPr txBox="1">
            <a:spLocks/>
          </p:cNvSpPr>
          <p:nvPr/>
        </p:nvSpPr>
        <p:spPr>
          <a:xfrm>
            <a:off x="415636" y="240435"/>
            <a:ext cx="10515600" cy="736844"/>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20000"/>
              </a:lnSpc>
              <a:buClr>
                <a:srgbClr val="273845"/>
              </a:buClr>
              <a:buSzPts val="2000"/>
            </a:pPr>
            <a:r>
              <a:rPr lang="en-US" sz="2800" b="1" u="sng" kern="0" dirty="0"/>
              <a:t>Concept of Quality Gate</a:t>
            </a:r>
          </a:p>
        </p:txBody>
      </p:sp>
    </p:spTree>
    <p:extLst>
      <p:ext uri="{BB962C8B-B14F-4D97-AF65-F5344CB8AC3E}">
        <p14:creationId xmlns:p14="http://schemas.microsoft.com/office/powerpoint/2010/main" val="2369374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Google Shape;790;p19">
            <a:extLst>
              <a:ext uri="{FF2B5EF4-FFF2-40B4-BE49-F238E27FC236}">
                <a16:creationId xmlns:a16="http://schemas.microsoft.com/office/drawing/2014/main" id="{F26B1FCC-9FCD-6448-A006-2735BFACDE70}"/>
              </a:ext>
            </a:extLst>
          </p:cNvPr>
          <p:cNvPicPr preferRelativeResize="0">
            <a:picLocks noChangeAspect="1"/>
          </p:cNvPicPr>
          <p:nvPr/>
        </p:nvPicPr>
        <p:blipFill rotWithShape="1">
          <a:blip r:embed="rId3">
            <a:alphaModFix/>
          </a:blip>
          <a:srcRect/>
          <a:stretch/>
        </p:blipFill>
        <p:spPr>
          <a:xfrm>
            <a:off x="9637940" y="2360533"/>
            <a:ext cx="450000" cy="1163640"/>
          </a:xfrm>
          <a:prstGeom prst="rect">
            <a:avLst/>
          </a:prstGeom>
          <a:noFill/>
          <a:ln>
            <a:noFill/>
          </a:ln>
        </p:spPr>
      </p:pic>
      <p:sp>
        <p:nvSpPr>
          <p:cNvPr id="2" name="Title 1">
            <a:extLst>
              <a:ext uri="{FF2B5EF4-FFF2-40B4-BE49-F238E27FC236}">
                <a16:creationId xmlns:a16="http://schemas.microsoft.com/office/drawing/2014/main" id="{6CD44212-867E-4323-8DF8-A28F02C89356}"/>
              </a:ext>
            </a:extLst>
          </p:cNvPr>
          <p:cNvSpPr>
            <a:spLocks noGrp="1"/>
          </p:cNvSpPr>
          <p:nvPr>
            <p:ph type="title"/>
          </p:nvPr>
        </p:nvSpPr>
        <p:spPr/>
        <p:txBody>
          <a:bodyPr>
            <a:noAutofit/>
          </a:bodyPr>
          <a:lstStyle/>
          <a:p>
            <a:r>
              <a:rPr lang="de-AT" sz="2400" dirty="0"/>
              <a:t>SLIs, SLOs </a:t>
            </a:r>
            <a:r>
              <a:rPr lang="de-AT" sz="2400" dirty="0" err="1"/>
              <a:t>and</a:t>
            </a:r>
            <a:r>
              <a:rPr lang="de-AT" sz="2400" dirty="0"/>
              <a:t> </a:t>
            </a:r>
            <a:r>
              <a:rPr lang="de-AT" sz="2400" dirty="0" err="1"/>
              <a:t>scoring</a:t>
            </a:r>
            <a:r>
              <a:rPr lang="de-AT" sz="2400" dirty="0"/>
              <a:t> </a:t>
            </a:r>
            <a:r>
              <a:rPr lang="de-AT" sz="2400" dirty="0" err="1"/>
              <a:t>with</a:t>
            </a:r>
            <a:r>
              <a:rPr lang="de-AT" sz="2400" dirty="0"/>
              <a:t> </a:t>
            </a:r>
            <a:r>
              <a:rPr lang="de-AT" sz="2400" dirty="0" err="1"/>
              <a:t>Keptn</a:t>
            </a:r>
            <a:r>
              <a:rPr lang="de-AT" sz="2400" dirty="0"/>
              <a:t> Quality Gates</a:t>
            </a:r>
          </a:p>
        </p:txBody>
      </p:sp>
      <p:sp>
        <p:nvSpPr>
          <p:cNvPr id="4" name="Content Placeholder 3">
            <a:extLst>
              <a:ext uri="{FF2B5EF4-FFF2-40B4-BE49-F238E27FC236}">
                <a16:creationId xmlns:a16="http://schemas.microsoft.com/office/drawing/2014/main" id="{12DDC588-8633-44A7-9DD7-33A4FC500793}"/>
              </a:ext>
            </a:extLst>
          </p:cNvPr>
          <p:cNvSpPr>
            <a:spLocks noGrp="1"/>
          </p:cNvSpPr>
          <p:nvPr>
            <p:ph idx="4294967295"/>
          </p:nvPr>
        </p:nvSpPr>
        <p:spPr>
          <a:xfrm>
            <a:off x="834765" y="1428932"/>
            <a:ext cx="5832475" cy="736600"/>
          </a:xfrm>
        </p:spPr>
        <p:txBody>
          <a:bodyPr>
            <a:normAutofit fontScale="92500" lnSpcReduction="20000"/>
          </a:bodyPr>
          <a:lstStyle/>
          <a:p>
            <a:pPr marL="0" indent="0">
              <a:buNone/>
            </a:pPr>
            <a:r>
              <a:rPr lang="en-US" sz="1700" b="1" dirty="0"/>
              <a:t>SLIs defined per SLI Provider as YAML</a:t>
            </a:r>
            <a:br>
              <a:rPr lang="en-US" sz="1600" b="1" dirty="0"/>
            </a:br>
            <a:r>
              <a:rPr lang="en-US" sz="1500" dirty="0"/>
              <a:t>SLI Provider specific queries, </a:t>
            </a:r>
            <a:r>
              <a:rPr lang="en-US" sz="1500" dirty="0" err="1"/>
              <a:t>e.g</a:t>
            </a:r>
            <a:r>
              <a:rPr lang="en-US" sz="1500" dirty="0"/>
              <a:t>: Dynatrace Metrics Query</a:t>
            </a:r>
          </a:p>
        </p:txBody>
      </p:sp>
      <p:pic>
        <p:nvPicPr>
          <p:cNvPr id="6" name="Graphic 56">
            <a:extLst>
              <a:ext uri="{FF2B5EF4-FFF2-40B4-BE49-F238E27FC236}">
                <a16:creationId xmlns:a16="http://schemas.microsoft.com/office/drawing/2014/main" id="{9AAE830F-8D65-44EA-8590-5B769901C3F1}"/>
              </a:ext>
            </a:extLst>
          </p:cNvPr>
          <p:cNvPicPr>
            <a:picLocks noChangeAspect="1"/>
          </p:cNvPicPr>
          <p:nvPr/>
        </p:nvPicPr>
        <p:blipFill rotWithShape="1">
          <a:blip r:embed="rId4">
            <a:extLst>
              <a:ext uri="{28A0092B-C50C-407E-A947-70E740481C1C}">
                <a14:useLocalDpi xmlns:a14="http://schemas.microsoft.com/office/drawing/2010/main" val="0"/>
              </a:ext>
            </a:extLst>
          </a:blip>
          <a:srcRect l="18767" r="14946"/>
          <a:stretch/>
        </p:blipFill>
        <p:spPr>
          <a:xfrm>
            <a:off x="8477747" y="4551904"/>
            <a:ext cx="540000" cy="543086"/>
          </a:xfrm>
          <a:prstGeom prst="rect">
            <a:avLst/>
          </a:prstGeom>
        </p:spPr>
      </p:pic>
      <p:pic>
        <p:nvPicPr>
          <p:cNvPr id="7" name="Picture 6">
            <a:extLst>
              <a:ext uri="{FF2B5EF4-FFF2-40B4-BE49-F238E27FC236}">
                <a16:creationId xmlns:a16="http://schemas.microsoft.com/office/drawing/2014/main" id="{B7DCB4CA-8657-46A1-A3E4-4D2CBC152A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637167" y="4518491"/>
            <a:ext cx="540000" cy="532986"/>
          </a:xfrm>
          <a:prstGeom prst="rect">
            <a:avLst/>
          </a:prstGeom>
        </p:spPr>
      </p:pic>
      <p:sp>
        <p:nvSpPr>
          <p:cNvPr id="9" name="Content Placeholder 2">
            <a:extLst>
              <a:ext uri="{FF2B5EF4-FFF2-40B4-BE49-F238E27FC236}">
                <a16:creationId xmlns:a16="http://schemas.microsoft.com/office/drawing/2014/main" id="{A819D0D8-3B57-44DF-BA31-B3EC9E325800}"/>
              </a:ext>
            </a:extLst>
          </p:cNvPr>
          <p:cNvSpPr txBox="1">
            <a:spLocks/>
          </p:cNvSpPr>
          <p:nvPr/>
        </p:nvSpPr>
        <p:spPr>
          <a:xfrm>
            <a:off x="9073672" y="1836865"/>
            <a:ext cx="2509825" cy="50134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FFFFFF"/>
              </a:buClr>
              <a:buSzTx/>
              <a:buFont typeface="Arial" panose="020B0604020202020204" pitchFamily="34" charset="0"/>
              <a:buNone/>
              <a:tabLst/>
              <a:defRPr/>
            </a:pPr>
            <a:r>
              <a:rPr kumimoji="0" lang="en-US" sz="2400" u="none" strike="noStrike" kern="1200" cap="none" spc="0" normalizeH="0" baseline="0" noProof="0" dirty="0">
                <a:ln>
                  <a:noFill/>
                </a:ln>
                <a:effectLst/>
                <a:uLnTx/>
                <a:uFillTx/>
                <a:latin typeface="Arial" panose="020B0604020202020204" pitchFamily="34" charset="0"/>
                <a:cs typeface="Arial" panose="020B0604020202020204" pitchFamily="34" charset="0"/>
              </a:rPr>
              <a:t>Quality Gate</a:t>
            </a:r>
          </a:p>
        </p:txBody>
      </p:sp>
      <p:pic>
        <p:nvPicPr>
          <p:cNvPr id="10" name="Picture 2" descr="Image result for prometheus icon">
            <a:extLst>
              <a:ext uri="{FF2B5EF4-FFF2-40B4-BE49-F238E27FC236}">
                <a16:creationId xmlns:a16="http://schemas.microsoft.com/office/drawing/2014/main" id="{7AEBB499-85B4-48B9-B70C-8303B07EA3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4132" y="4573471"/>
            <a:ext cx="472655" cy="4726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12CF4C2-B9A0-4379-924A-EA3A4D35310C}"/>
              </a:ext>
            </a:extLst>
          </p:cNvPr>
          <p:cNvSpPr txBox="1"/>
          <p:nvPr/>
        </p:nvSpPr>
        <p:spPr>
          <a:xfrm>
            <a:off x="11426253" y="455190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chemeClr val="bg1"/>
                </a:solidFill>
                <a:effectLst/>
                <a:uLnTx/>
                <a:uFillTx/>
                <a:latin typeface="Calibri" panose="020F0502020204030204"/>
                <a:ea typeface="+mn-ea"/>
                <a:cs typeface="+mn-cs"/>
              </a:rPr>
              <a:t>...</a:t>
            </a:r>
          </a:p>
        </p:txBody>
      </p:sp>
      <p:sp>
        <p:nvSpPr>
          <p:cNvPr id="12" name="TextBox 11">
            <a:extLst>
              <a:ext uri="{FF2B5EF4-FFF2-40B4-BE49-F238E27FC236}">
                <a16:creationId xmlns:a16="http://schemas.microsoft.com/office/drawing/2014/main" id="{A0F8BD90-030A-4645-818D-DC132F931D6E}"/>
              </a:ext>
            </a:extLst>
          </p:cNvPr>
          <p:cNvSpPr txBox="1"/>
          <p:nvPr/>
        </p:nvSpPr>
        <p:spPr>
          <a:xfrm>
            <a:off x="8329167" y="5050880"/>
            <a:ext cx="81810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schemeClr val="bg1"/>
                </a:solidFill>
                <a:effectLst/>
                <a:uLnTx/>
                <a:uFillTx/>
                <a:latin typeface="Calibri" panose="020F0502020204030204"/>
                <a:ea typeface="+mn-ea"/>
                <a:cs typeface="+mn-cs"/>
              </a:rPr>
              <a:t>Dynatrace</a:t>
            </a:r>
          </a:p>
        </p:txBody>
      </p:sp>
      <p:sp>
        <p:nvSpPr>
          <p:cNvPr id="13" name="TextBox 12">
            <a:extLst>
              <a:ext uri="{FF2B5EF4-FFF2-40B4-BE49-F238E27FC236}">
                <a16:creationId xmlns:a16="http://schemas.microsoft.com/office/drawing/2014/main" id="{AD2642C3-7B79-4DD8-9623-D837A848D061}"/>
              </a:ext>
            </a:extLst>
          </p:cNvPr>
          <p:cNvSpPr txBox="1"/>
          <p:nvPr/>
        </p:nvSpPr>
        <p:spPr>
          <a:xfrm>
            <a:off x="9434834" y="5050880"/>
            <a:ext cx="9459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schemeClr val="bg1"/>
                </a:solidFill>
                <a:effectLst/>
                <a:uLnTx/>
                <a:uFillTx/>
                <a:latin typeface="Calibri" panose="020F0502020204030204"/>
                <a:ea typeface="+mn-ea"/>
                <a:cs typeface="+mn-cs"/>
              </a:rPr>
              <a:t>Prometheus</a:t>
            </a:r>
          </a:p>
        </p:txBody>
      </p:sp>
      <p:sp>
        <p:nvSpPr>
          <p:cNvPr id="14" name="TextBox 13">
            <a:extLst>
              <a:ext uri="{FF2B5EF4-FFF2-40B4-BE49-F238E27FC236}">
                <a16:creationId xmlns:a16="http://schemas.microsoft.com/office/drawing/2014/main" id="{BBFCBCFD-3CF6-4195-938D-A61949805BCF}"/>
              </a:ext>
            </a:extLst>
          </p:cNvPr>
          <p:cNvSpPr txBox="1"/>
          <p:nvPr/>
        </p:nvSpPr>
        <p:spPr>
          <a:xfrm>
            <a:off x="10525014" y="5050880"/>
            <a:ext cx="7136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schemeClr val="bg1"/>
                </a:solidFill>
                <a:effectLst/>
                <a:uLnTx/>
                <a:uFillTx/>
                <a:latin typeface="Calibri" panose="020F0502020204030204"/>
                <a:ea typeface="+mn-ea"/>
                <a:cs typeface="+mn-cs"/>
              </a:rPr>
              <a:t>Neoload</a:t>
            </a:r>
          </a:p>
        </p:txBody>
      </p:sp>
      <p:cxnSp>
        <p:nvCxnSpPr>
          <p:cNvPr id="15" name="Straight Arrow Connector 14">
            <a:extLst>
              <a:ext uri="{FF2B5EF4-FFF2-40B4-BE49-F238E27FC236}">
                <a16:creationId xmlns:a16="http://schemas.microsoft.com/office/drawing/2014/main" id="{AF00B5B7-D99D-4C63-A83F-0391B417C0B1}"/>
              </a:ext>
            </a:extLst>
          </p:cNvPr>
          <p:cNvCxnSpPr>
            <a:cxnSpLocks/>
          </p:cNvCxnSpPr>
          <p:nvPr/>
        </p:nvCxnSpPr>
        <p:spPr>
          <a:xfrm flipH="1">
            <a:off x="8863403" y="3724241"/>
            <a:ext cx="761932" cy="68720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74778F-03F6-4DE6-AA60-57EA99E49147}"/>
              </a:ext>
            </a:extLst>
          </p:cNvPr>
          <p:cNvCxnSpPr>
            <a:cxnSpLocks/>
          </p:cNvCxnSpPr>
          <p:nvPr/>
        </p:nvCxnSpPr>
        <p:spPr>
          <a:xfrm>
            <a:off x="9874482" y="3799426"/>
            <a:ext cx="0" cy="61201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946F114-D8D5-42EF-841E-EFB3C2ADC9FE}"/>
              </a:ext>
            </a:extLst>
          </p:cNvPr>
          <p:cNvCxnSpPr>
            <a:cxnSpLocks/>
          </p:cNvCxnSpPr>
          <p:nvPr/>
        </p:nvCxnSpPr>
        <p:spPr>
          <a:xfrm>
            <a:off x="10169345" y="3744201"/>
            <a:ext cx="634485" cy="62433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E55FCC-BDDF-4F2D-BF28-CD2C810EEE7F}"/>
              </a:ext>
            </a:extLst>
          </p:cNvPr>
          <p:cNvCxnSpPr>
            <a:cxnSpLocks/>
          </p:cNvCxnSpPr>
          <p:nvPr/>
        </p:nvCxnSpPr>
        <p:spPr>
          <a:xfrm>
            <a:off x="10380562" y="3700378"/>
            <a:ext cx="1113594" cy="586341"/>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CF9EDBD-983F-46D7-8221-0E7034971286}"/>
              </a:ext>
            </a:extLst>
          </p:cNvPr>
          <p:cNvSpPr txBox="1"/>
          <p:nvPr/>
        </p:nvSpPr>
        <p:spPr>
          <a:xfrm>
            <a:off x="9424179" y="6097085"/>
            <a:ext cx="13505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0" i="0" u="none" strike="noStrike" kern="1200" cap="none" spc="0" normalizeH="0" baseline="0" noProof="0" dirty="0">
                <a:ln>
                  <a:noFill/>
                </a:ln>
                <a:solidFill>
                  <a:schemeClr val="bg1"/>
                </a:solidFill>
                <a:effectLst/>
                <a:uLnTx/>
                <a:uFillTx/>
                <a:latin typeface="Calibri" panose="020F0502020204030204"/>
                <a:ea typeface="+mn-ea"/>
                <a:cs typeface="+mn-cs"/>
              </a:rPr>
              <a:t>Scores SLIs</a:t>
            </a:r>
          </a:p>
        </p:txBody>
      </p:sp>
      <p:sp>
        <p:nvSpPr>
          <p:cNvPr id="20" name="TextBox 19">
            <a:extLst>
              <a:ext uri="{FF2B5EF4-FFF2-40B4-BE49-F238E27FC236}">
                <a16:creationId xmlns:a16="http://schemas.microsoft.com/office/drawing/2014/main" id="{4CEA721A-84C4-4886-B9BA-66434BE577C5}"/>
              </a:ext>
            </a:extLst>
          </p:cNvPr>
          <p:cNvSpPr txBox="1"/>
          <p:nvPr/>
        </p:nvSpPr>
        <p:spPr>
          <a:xfrm>
            <a:off x="7022040" y="3586613"/>
            <a:ext cx="138617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0" i="0" u="none" strike="noStrike" kern="1200" cap="none" spc="0" normalizeH="0" baseline="0" noProof="0" dirty="0">
                <a:ln>
                  <a:noFill/>
                </a:ln>
                <a:solidFill>
                  <a:schemeClr val="bg1"/>
                </a:solidFill>
                <a:effectLst/>
                <a:uLnTx/>
                <a:uFillTx/>
                <a:latin typeface="Calibri" panose="020F0502020204030204"/>
                <a:ea typeface="+mn-ea"/>
                <a:cs typeface="+mn-cs"/>
              </a:rPr>
              <a:t>     Queries SLI Providers with SLI Definitions &amp; Timeframe</a:t>
            </a:r>
          </a:p>
        </p:txBody>
      </p:sp>
      <p:sp>
        <p:nvSpPr>
          <p:cNvPr id="21" name="Rectangle 20">
            <a:extLst>
              <a:ext uri="{FF2B5EF4-FFF2-40B4-BE49-F238E27FC236}">
                <a16:creationId xmlns:a16="http://schemas.microsoft.com/office/drawing/2014/main" id="{C747BBEF-4EBF-4E16-AF5F-72E45AE06287}"/>
              </a:ext>
            </a:extLst>
          </p:cNvPr>
          <p:cNvSpPr/>
          <p:nvPr/>
        </p:nvSpPr>
        <p:spPr>
          <a:xfrm>
            <a:off x="865832" y="3207855"/>
            <a:ext cx="5995783" cy="723811"/>
          </a:xfrm>
          <a:prstGeom prst="rect">
            <a:avLst/>
          </a:prstGeom>
        </p:spPr>
        <p:txBody>
          <a:bodyPr vert="horz" lIns="91440" tIns="45720" rIns="91440" bIns="45720" rtlCol="0">
            <a:normAutofit/>
          </a:bodyPr>
          <a:lstStyle/>
          <a:p>
            <a:pPr marL="0" marR="0" lvl="0" indent="0" algn="l" defTabSz="914400" rtl="0" eaLnBrk="1" fontAlgn="auto" latinLnBrk="0" hangingPunct="1">
              <a:lnSpc>
                <a:spcPct val="120000"/>
              </a:lnSpc>
              <a:spcBef>
                <a:spcPts val="1200"/>
              </a:spcBef>
              <a:spcAft>
                <a:spcPts val="0"/>
              </a:spcAft>
              <a:buClr>
                <a:srgbClr val="2583EE"/>
              </a:buClr>
              <a:buSzTx/>
              <a:buFontTx/>
              <a:buNone/>
              <a:tabLst/>
              <a:defRPr/>
            </a:pPr>
            <a:r>
              <a:rPr kumimoji="0" lang="en-US" sz="1600" b="1"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SLOs defined on </a:t>
            </a:r>
            <a:r>
              <a:rPr kumimoji="0" lang="en-US" sz="1600" b="1"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Keptn</a:t>
            </a:r>
            <a:r>
              <a:rPr kumimoji="0" lang="en-US" sz="1600" b="1"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Service Level as YAML</a:t>
            </a:r>
            <a:br>
              <a:rPr kumimoji="0" lang="en-US" sz="16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List of objectives with fixed or relative pass &amp; warn criteria</a:t>
            </a:r>
          </a:p>
        </p:txBody>
      </p:sp>
      <p:sp>
        <p:nvSpPr>
          <p:cNvPr id="22" name="Rectangle 21">
            <a:extLst>
              <a:ext uri="{FF2B5EF4-FFF2-40B4-BE49-F238E27FC236}">
                <a16:creationId xmlns:a16="http://schemas.microsoft.com/office/drawing/2014/main" id="{CCF48F1A-C9E3-4A05-97AC-D6CB5BF9FDC5}"/>
              </a:ext>
            </a:extLst>
          </p:cNvPr>
          <p:cNvSpPr/>
          <p:nvPr/>
        </p:nvSpPr>
        <p:spPr>
          <a:xfrm>
            <a:off x="1083722" y="2150791"/>
            <a:ext cx="6096000" cy="76944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indicators</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error_rate</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builtin:service.errors.total.count:merge</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(0):avg"</a:t>
            </a: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count_dbcalls</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calc:service.toptestdbcalls:merge</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(0):sum"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jvm_memory</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builtin:tech.jvm.memory.pool.committed:merge</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(0):sum"</a:t>
            </a:r>
            <a:endPar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23" name="Rectangle 22">
            <a:extLst>
              <a:ext uri="{FF2B5EF4-FFF2-40B4-BE49-F238E27FC236}">
                <a16:creationId xmlns:a16="http://schemas.microsoft.com/office/drawing/2014/main" id="{1F6BD059-FD52-4D17-B4DE-963ADB95B9A1}"/>
              </a:ext>
            </a:extLst>
          </p:cNvPr>
          <p:cNvSpPr/>
          <p:nvPr/>
        </p:nvSpPr>
        <p:spPr>
          <a:xfrm>
            <a:off x="1083722" y="3780742"/>
            <a:ext cx="6063565" cy="28007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objectives</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sli</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error_rate</a:t>
            </a:r>
            <a:b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b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 criteria: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 "&lt;=1“  </a:t>
            </a:r>
            <a:r>
              <a:rPr kumimoji="0" lang="en-US" sz="1100"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 We expect a max error rate of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sli</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jvm_memory</a:t>
            </a:r>
            <a:endPar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sli</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count_dbcalls</a:t>
            </a:r>
            <a:endPar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pass</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endPar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 criteria</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"=+2%"  </a:t>
            </a:r>
            <a:r>
              <a:rPr kumimoji="0" lang="en-US" sz="1100"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 We allow a 2% increase in DB Calls to previous runs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warning</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endPar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 criteria</a:t>
            </a: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"&lt;=10"  </a:t>
            </a:r>
            <a:r>
              <a:rPr kumimoji="0" lang="en-US" sz="1100"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 We expect no more than 10 DB Calls per TX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total_score</a:t>
            </a:r>
            <a:r>
              <a:rPr kumimoji="0" lang="en-US" sz="1100"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pass</a:t>
            </a:r>
            <a:r>
              <a:rPr kumimoji="0" lang="en-US" sz="1100"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"90%"</a:t>
            </a:r>
            <a:endParaRPr kumimoji="0" lang="en-US" sz="1100"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warning</a:t>
            </a:r>
            <a:r>
              <a:rPr kumimoji="0" lang="en-US" sz="1100"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"75%"</a:t>
            </a:r>
            <a:endParaRPr kumimoji="0" lang="en-US" sz="11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cxnSp>
        <p:nvCxnSpPr>
          <p:cNvPr id="24" name="Straight Connector 23">
            <a:extLst>
              <a:ext uri="{FF2B5EF4-FFF2-40B4-BE49-F238E27FC236}">
                <a16:creationId xmlns:a16="http://schemas.microsoft.com/office/drawing/2014/main" id="{75D19D41-CDB2-4BEB-B632-6C162817696C}"/>
              </a:ext>
            </a:extLst>
          </p:cNvPr>
          <p:cNvCxnSpPr>
            <a:cxnSpLocks/>
          </p:cNvCxnSpPr>
          <p:nvPr/>
        </p:nvCxnSpPr>
        <p:spPr>
          <a:xfrm>
            <a:off x="6689987" y="1582331"/>
            <a:ext cx="15634" cy="506175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4815D1-DC49-441C-886C-34F7BA77871C}"/>
              </a:ext>
            </a:extLst>
          </p:cNvPr>
          <p:cNvSpPr txBox="1"/>
          <p:nvPr/>
        </p:nvSpPr>
        <p:spPr>
          <a:xfrm>
            <a:off x="8459551" y="5610734"/>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1" u="none" strike="noStrike" kern="1200" cap="none" spc="0" normalizeH="0" baseline="0" noProof="0" dirty="0">
                <a:ln>
                  <a:noFill/>
                </a:ln>
                <a:solidFill>
                  <a:srgbClr val="FFC000"/>
                </a:solidFill>
                <a:effectLst/>
                <a:uLnTx/>
                <a:uFillTx/>
                <a:latin typeface="Calibri" panose="020F0502020204030204"/>
                <a:ea typeface="+mn-ea"/>
                <a:cs typeface="+mn-cs"/>
              </a:rPr>
              <a:t>0.5</a:t>
            </a:r>
          </a:p>
        </p:txBody>
      </p:sp>
      <p:sp>
        <p:nvSpPr>
          <p:cNvPr id="26" name="TextBox 25">
            <a:extLst>
              <a:ext uri="{FF2B5EF4-FFF2-40B4-BE49-F238E27FC236}">
                <a16:creationId xmlns:a16="http://schemas.microsoft.com/office/drawing/2014/main" id="{2B74A0FA-8B7A-4802-BEF6-4D988FA44F54}"/>
              </a:ext>
            </a:extLst>
          </p:cNvPr>
          <p:cNvSpPr txBox="1"/>
          <p:nvPr/>
        </p:nvSpPr>
        <p:spPr>
          <a:xfrm>
            <a:off x="9678347" y="5608783"/>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1" u="none" strike="noStrike" kern="1200" cap="none" spc="0" normalizeH="0" baseline="0" noProof="0" dirty="0">
                <a:ln>
                  <a:noFill/>
                </a:ln>
                <a:solidFill>
                  <a:srgbClr val="73BE28"/>
                </a:solidFill>
                <a:effectLst/>
                <a:uLnTx/>
                <a:uFillTx/>
                <a:latin typeface="Calibri" panose="020F0502020204030204"/>
                <a:ea typeface="+mn-ea"/>
                <a:cs typeface="+mn-cs"/>
              </a:rPr>
              <a:t>1.0</a:t>
            </a:r>
          </a:p>
        </p:txBody>
      </p:sp>
      <p:sp>
        <p:nvSpPr>
          <p:cNvPr id="27" name="TextBox 26">
            <a:extLst>
              <a:ext uri="{FF2B5EF4-FFF2-40B4-BE49-F238E27FC236}">
                <a16:creationId xmlns:a16="http://schemas.microsoft.com/office/drawing/2014/main" id="{284727F9-A234-4383-BF86-72BDD06895C6}"/>
              </a:ext>
            </a:extLst>
          </p:cNvPr>
          <p:cNvSpPr txBox="1"/>
          <p:nvPr/>
        </p:nvSpPr>
        <p:spPr>
          <a:xfrm>
            <a:off x="10660051" y="5605838"/>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1" u="none" strike="noStrike" kern="1200" cap="none" spc="0" normalizeH="0" baseline="0" noProof="0" dirty="0">
                <a:ln>
                  <a:noFill/>
                </a:ln>
                <a:solidFill>
                  <a:srgbClr val="C00000"/>
                </a:solidFill>
                <a:effectLst/>
                <a:uLnTx/>
                <a:uFillTx/>
                <a:latin typeface="Calibri" panose="020F0502020204030204"/>
                <a:ea typeface="+mn-ea"/>
                <a:cs typeface="+mn-cs"/>
              </a:rPr>
              <a:t>0.0</a:t>
            </a:r>
          </a:p>
        </p:txBody>
      </p:sp>
      <p:sp>
        <p:nvSpPr>
          <p:cNvPr id="28" name="TextBox 27">
            <a:extLst>
              <a:ext uri="{FF2B5EF4-FFF2-40B4-BE49-F238E27FC236}">
                <a16:creationId xmlns:a16="http://schemas.microsoft.com/office/drawing/2014/main" id="{D61DC82E-9D14-428A-8E3C-418700FD6E38}"/>
              </a:ext>
            </a:extLst>
          </p:cNvPr>
          <p:cNvSpPr txBox="1"/>
          <p:nvPr/>
        </p:nvSpPr>
        <p:spPr>
          <a:xfrm>
            <a:off x="11366300" y="5590729"/>
            <a:ext cx="5425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1" u="none" strike="noStrike" kern="1200" cap="none" spc="0" normalizeH="0" baseline="0" noProof="0" dirty="0">
                <a:ln>
                  <a:noFill/>
                </a:ln>
                <a:solidFill>
                  <a:srgbClr val="0F1419"/>
                </a:solidFill>
                <a:effectLst/>
                <a:uLnTx/>
                <a:uFillTx/>
                <a:latin typeface="Calibri" panose="020F0502020204030204"/>
                <a:ea typeface="+mn-ea"/>
                <a:cs typeface="+mn-cs"/>
              </a:rPr>
              <a:t>info</a:t>
            </a:r>
          </a:p>
        </p:txBody>
      </p:sp>
      <p:sp>
        <p:nvSpPr>
          <p:cNvPr id="29" name="TextBox 28">
            <a:extLst>
              <a:ext uri="{FF2B5EF4-FFF2-40B4-BE49-F238E27FC236}">
                <a16:creationId xmlns:a16="http://schemas.microsoft.com/office/drawing/2014/main" id="{D2A58378-C7E7-44EB-A600-AD04173226BE}"/>
              </a:ext>
            </a:extLst>
          </p:cNvPr>
          <p:cNvSpPr txBox="1"/>
          <p:nvPr/>
        </p:nvSpPr>
        <p:spPr>
          <a:xfrm>
            <a:off x="8718542" y="2745335"/>
            <a:ext cx="76335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92D050"/>
                </a:solidFill>
                <a:latin typeface="Bernina Sans" pitchFamily="2" charset="77"/>
              </a:rPr>
              <a:t>9</a:t>
            </a:r>
            <a:r>
              <a:rPr kumimoji="0" lang="de-DE" sz="1600" b="0" i="0" u="none" strike="noStrike" kern="1200" cap="none" spc="0" normalizeH="0" baseline="0" noProof="0" dirty="0">
                <a:ln>
                  <a:noFill/>
                </a:ln>
                <a:solidFill>
                  <a:srgbClr val="92D050"/>
                </a:solidFill>
                <a:effectLst/>
                <a:uLnTx/>
                <a:uFillTx/>
                <a:latin typeface="Bernina Sans" pitchFamily="2" charset="77"/>
                <a:ea typeface="+mn-ea"/>
                <a:cs typeface="+mn-cs"/>
              </a:rPr>
              <a:t>/10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92D050"/>
                </a:solidFill>
                <a:effectLst/>
                <a:uLnTx/>
                <a:uFillTx/>
                <a:latin typeface="Bernina Sans" pitchFamily="2" charset="77"/>
                <a:ea typeface="+mn-ea"/>
                <a:cs typeface="+mn-cs"/>
              </a:rPr>
              <a:t>(</a:t>
            </a:r>
            <a:r>
              <a:rPr lang="de-DE" sz="1600" dirty="0">
                <a:solidFill>
                  <a:srgbClr val="92D050"/>
                </a:solidFill>
                <a:latin typeface="Bernina Sans" pitchFamily="2" charset="77"/>
              </a:rPr>
              <a:t>90</a:t>
            </a:r>
            <a:r>
              <a:rPr kumimoji="0" lang="de-DE" sz="1600" b="0" i="0" u="none" strike="noStrike" kern="1200" cap="none" spc="0" normalizeH="0" baseline="0" noProof="0" dirty="0">
                <a:ln>
                  <a:noFill/>
                </a:ln>
                <a:solidFill>
                  <a:srgbClr val="92D050"/>
                </a:solidFill>
                <a:effectLst/>
                <a:uLnTx/>
                <a:uFillTx/>
                <a:latin typeface="Bernina Sans" pitchFamily="2" charset="77"/>
                <a:ea typeface="+mn-ea"/>
                <a:cs typeface="+mn-cs"/>
              </a:rPr>
              <a:t>%)</a:t>
            </a:r>
          </a:p>
        </p:txBody>
      </p:sp>
      <p:sp>
        <p:nvSpPr>
          <p:cNvPr id="30" name="TextBox 29">
            <a:extLst>
              <a:ext uri="{FF2B5EF4-FFF2-40B4-BE49-F238E27FC236}">
                <a16:creationId xmlns:a16="http://schemas.microsoft.com/office/drawing/2014/main" id="{4C06D225-4D83-4924-A2CB-270471EFAB26}"/>
              </a:ext>
            </a:extLst>
          </p:cNvPr>
          <p:cNvSpPr txBox="1"/>
          <p:nvPr/>
        </p:nvSpPr>
        <p:spPr>
          <a:xfrm>
            <a:off x="10285590" y="2730495"/>
            <a:ext cx="74892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FF0000"/>
                </a:solidFill>
                <a:latin typeface="Bernina Sans" pitchFamily="2" charset="77"/>
              </a:rPr>
              <a:t>5</a:t>
            </a:r>
            <a:r>
              <a:rPr kumimoji="0" lang="de-DE" sz="1600" b="0" i="0" u="none" strike="noStrike" kern="1200" cap="none" spc="0" normalizeH="0" baseline="0" noProof="0" dirty="0">
                <a:ln>
                  <a:noFill/>
                </a:ln>
                <a:solidFill>
                  <a:srgbClr val="FF0000"/>
                </a:solidFill>
                <a:effectLst/>
                <a:uLnTx/>
                <a:uFillTx/>
                <a:latin typeface="Bernina Sans" pitchFamily="2" charset="77"/>
                <a:ea typeface="+mn-ea"/>
                <a:cs typeface="+mn-cs"/>
              </a:rPr>
              <a:t>/10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0000"/>
                </a:solidFill>
                <a:effectLst/>
                <a:uLnTx/>
                <a:uFillTx/>
                <a:latin typeface="Bernina Sans" pitchFamily="2" charset="77"/>
                <a:ea typeface="+mn-ea"/>
                <a:cs typeface="+mn-cs"/>
              </a:rPr>
              <a:t>(50%)</a:t>
            </a:r>
          </a:p>
        </p:txBody>
      </p:sp>
      <p:sp>
        <p:nvSpPr>
          <p:cNvPr id="31" name="Rectangle 30">
            <a:extLst>
              <a:ext uri="{FF2B5EF4-FFF2-40B4-BE49-F238E27FC236}">
                <a16:creationId xmlns:a16="http://schemas.microsoft.com/office/drawing/2014/main" id="{0C27D432-7F61-4217-9D73-04C6EFAE89CE}"/>
              </a:ext>
            </a:extLst>
          </p:cNvPr>
          <p:cNvSpPr/>
          <p:nvPr/>
        </p:nvSpPr>
        <p:spPr>
          <a:xfrm>
            <a:off x="9874482" y="2554410"/>
            <a:ext cx="121605" cy="139638"/>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9C61200E-E093-495D-B60E-35BD245C48E9}"/>
              </a:ext>
            </a:extLst>
          </p:cNvPr>
          <p:cNvSpPr/>
          <p:nvPr/>
        </p:nvSpPr>
        <p:spPr>
          <a:xfrm>
            <a:off x="9754476" y="2553272"/>
            <a:ext cx="121605" cy="139638"/>
          </a:xfrm>
          <a:prstGeom prst="rect">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82ACBB66-3C1D-4DBB-82A8-DA43C637B8E0}"/>
              </a:ext>
            </a:extLst>
          </p:cNvPr>
          <p:cNvSpPr txBox="1"/>
          <p:nvPr/>
        </p:nvSpPr>
        <p:spPr>
          <a:xfrm>
            <a:off x="7313396" y="1599438"/>
            <a:ext cx="4672195" cy="237427"/>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 </a:t>
            </a:r>
            <a:r>
              <a:rPr kumimoji="0" lang="en-US" sz="1100" b="0" i="0" u="none" strike="noStrike" kern="1200" cap="none" spc="0" normalizeH="0" baseline="0" noProof="0" dirty="0" err="1">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keptn</a:t>
            </a:r>
            <a:r>
              <a:rPr kumimoji="0" lang="en-US" sz="1100" b="0" i="0" u="none" strike="noStrike" kern="1200" cap="none" spc="0" normalizeH="0" baseline="0" noProof="0" dirty="0">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 start-evaluation </a:t>
            </a:r>
            <a:r>
              <a:rPr kumimoji="0" lang="en-US" sz="1100" b="1" i="0" u="none" strike="noStrike" kern="1200" cap="none" spc="0" normalizeH="0" baseline="0" noProof="0" dirty="0">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30m</a:t>
            </a:r>
            <a:r>
              <a:rPr kumimoji="0" lang="en-US" sz="1100" b="0" i="0" u="none" strike="noStrike" kern="1200" cap="none" spc="0" normalizeH="0" baseline="0" noProof="0" dirty="0">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 </a:t>
            </a:r>
            <a:r>
              <a:rPr kumimoji="0" lang="en-US" sz="1100" b="1" i="0" u="none" strike="noStrike" kern="1200" cap="none" spc="0" normalizeH="0" baseline="0" noProof="0" dirty="0" err="1">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myservice</a:t>
            </a:r>
            <a:r>
              <a:rPr kumimoji="0" lang="en-US" sz="1100" b="0" i="0" u="none" strike="noStrike" kern="1200" cap="none" spc="0" normalizeH="0" baseline="0" noProof="0" dirty="0">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 </a:t>
            </a:r>
            <a:r>
              <a:rPr kumimoji="0" lang="en-US" sz="1100" b="1" i="0" u="none" strike="noStrike" kern="1200" cap="none" spc="0" normalizeH="0" baseline="0" noProof="0" dirty="0" err="1">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sli</a:t>
            </a:r>
            <a:r>
              <a:rPr kumimoji="0" lang="en-US" sz="1100" b="0" i="0" u="none" strike="noStrike" kern="1200" cap="none" spc="0" normalizeH="0" baseline="0" noProof="0" dirty="0" err="1">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.yaml</a:t>
            </a:r>
            <a:r>
              <a:rPr kumimoji="0" lang="en-US" sz="1100" b="0" i="0" u="none" strike="noStrike" kern="1200" cap="none" spc="0" normalizeH="0" baseline="0" noProof="0" dirty="0">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 </a:t>
            </a:r>
            <a:r>
              <a:rPr kumimoji="0" lang="en-US" sz="1100" b="1" i="0" u="none" strike="noStrike" kern="1200" cap="none" spc="0" normalizeH="0" baseline="0" noProof="0" dirty="0" err="1">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slo</a:t>
            </a:r>
            <a:r>
              <a:rPr kumimoji="0" lang="en-US" sz="1100" b="0" i="0" u="none" strike="noStrike" kern="1200" cap="none" spc="0" normalizeH="0" baseline="0" noProof="0" dirty="0" err="1">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rPr>
              <a:t>.yaml</a:t>
            </a:r>
            <a:endParaRPr kumimoji="0" lang="en-US" sz="1100" b="0" i="0" u="none" strike="noStrike" kern="1200" cap="none" spc="0" normalizeH="0" baseline="0" noProof="0" dirty="0">
              <a:ln>
                <a:noFill/>
              </a:ln>
              <a:solidFill>
                <a:srgbClr val="0F1419"/>
              </a:solidFill>
              <a:effectLst/>
              <a:highlight>
                <a:srgbClr val="C0C0C0"/>
              </a:highlight>
              <a:uLnTx/>
              <a:uFillTx/>
              <a:latin typeface="Courier New" panose="02070309020205020404" pitchFamily="49" charset="0"/>
              <a:ea typeface="Calibri Light" charset="0"/>
              <a:cs typeface="Courier New" panose="02070309020205020404" pitchFamily="49" charset="0"/>
            </a:endParaRPr>
          </a:p>
        </p:txBody>
      </p:sp>
      <p:sp>
        <p:nvSpPr>
          <p:cNvPr id="34" name="TextBox 33">
            <a:extLst>
              <a:ext uri="{FF2B5EF4-FFF2-40B4-BE49-F238E27FC236}">
                <a16:creationId xmlns:a16="http://schemas.microsoft.com/office/drawing/2014/main" id="{F64E4EC4-CF63-439E-A57A-396E51045285}"/>
              </a:ext>
            </a:extLst>
          </p:cNvPr>
          <p:cNvSpPr txBox="1"/>
          <p:nvPr/>
        </p:nvSpPr>
        <p:spPr>
          <a:xfrm>
            <a:off x="8240476" y="5332994"/>
            <a:ext cx="1104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1" u="none" strike="noStrike" kern="1200" cap="none" spc="0" normalizeH="0" baseline="0" noProof="0" dirty="0">
                <a:ln>
                  <a:noFill/>
                </a:ln>
                <a:solidFill>
                  <a:schemeClr val="bg1"/>
                </a:solidFill>
                <a:effectLst/>
                <a:uLnTx/>
                <a:uFillTx/>
                <a:latin typeface="Calibri" panose="020F0502020204030204"/>
                <a:ea typeface="+mn-ea"/>
                <a:cs typeface="+mn-cs"/>
              </a:rPr>
              <a:t>5 DB Calls</a:t>
            </a:r>
          </a:p>
        </p:txBody>
      </p:sp>
      <p:sp>
        <p:nvSpPr>
          <p:cNvPr id="35" name="TextBox 34">
            <a:extLst>
              <a:ext uri="{FF2B5EF4-FFF2-40B4-BE49-F238E27FC236}">
                <a16:creationId xmlns:a16="http://schemas.microsoft.com/office/drawing/2014/main" id="{A3A74C9F-B642-4562-A760-3B398A891142}"/>
              </a:ext>
            </a:extLst>
          </p:cNvPr>
          <p:cNvSpPr txBox="1"/>
          <p:nvPr/>
        </p:nvSpPr>
        <p:spPr>
          <a:xfrm>
            <a:off x="9514706" y="5327879"/>
            <a:ext cx="85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1" u="none" strike="noStrike" kern="1200" cap="none" spc="0" normalizeH="0" baseline="0" noProof="0" dirty="0">
                <a:ln>
                  <a:noFill/>
                </a:ln>
                <a:solidFill>
                  <a:schemeClr val="bg1"/>
                </a:solidFill>
                <a:effectLst/>
                <a:uLnTx/>
                <a:uFillTx/>
                <a:latin typeface="Calibri" panose="020F0502020204030204"/>
                <a:ea typeface="+mn-ea"/>
                <a:cs typeface="+mn-cs"/>
              </a:rPr>
              <a:t>360MB</a:t>
            </a:r>
          </a:p>
        </p:txBody>
      </p:sp>
      <p:sp>
        <p:nvSpPr>
          <p:cNvPr id="36" name="TextBox 35">
            <a:extLst>
              <a:ext uri="{FF2B5EF4-FFF2-40B4-BE49-F238E27FC236}">
                <a16:creationId xmlns:a16="http://schemas.microsoft.com/office/drawing/2014/main" id="{BFCB907A-DCFE-4255-A348-BFC08327C1FE}"/>
              </a:ext>
            </a:extLst>
          </p:cNvPr>
          <p:cNvSpPr txBox="1"/>
          <p:nvPr/>
        </p:nvSpPr>
        <p:spPr>
          <a:xfrm>
            <a:off x="10607124" y="5327879"/>
            <a:ext cx="6415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1" u="none" strike="noStrike" kern="1200" cap="none" spc="0" normalizeH="0" baseline="0" noProof="0" dirty="0">
                <a:ln>
                  <a:noFill/>
                </a:ln>
                <a:solidFill>
                  <a:schemeClr val="bg1"/>
                </a:solidFill>
                <a:effectLst/>
                <a:uLnTx/>
                <a:uFillTx/>
                <a:latin typeface="Calibri" panose="020F0502020204030204"/>
                <a:ea typeface="+mn-ea"/>
                <a:cs typeface="+mn-cs"/>
              </a:rPr>
              <a:t>4.3%</a:t>
            </a:r>
          </a:p>
        </p:txBody>
      </p:sp>
      <p:sp>
        <p:nvSpPr>
          <p:cNvPr id="37" name="TextBox 36">
            <a:extLst>
              <a:ext uri="{FF2B5EF4-FFF2-40B4-BE49-F238E27FC236}">
                <a16:creationId xmlns:a16="http://schemas.microsoft.com/office/drawing/2014/main" id="{C4A2C9F5-6B7A-4972-863A-7279BC5F4911}"/>
              </a:ext>
            </a:extLst>
          </p:cNvPr>
          <p:cNvSpPr txBox="1"/>
          <p:nvPr/>
        </p:nvSpPr>
        <p:spPr>
          <a:xfrm>
            <a:off x="11366300" y="5312989"/>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1" u="none" strike="noStrike" kern="1200" cap="none" spc="0" normalizeH="0" baseline="0" noProof="0" dirty="0">
                <a:ln>
                  <a:noFill/>
                </a:ln>
                <a:solidFill>
                  <a:schemeClr val="bg1"/>
                </a:solidFill>
                <a:effectLst/>
                <a:uLnTx/>
                <a:uFillTx/>
                <a:latin typeface="Calibri" panose="020F0502020204030204"/>
                <a:ea typeface="+mn-ea"/>
                <a:cs typeface="+mn-cs"/>
              </a:rPr>
              <a:t>123</a:t>
            </a:r>
          </a:p>
        </p:txBody>
      </p:sp>
      <p:sp>
        <p:nvSpPr>
          <p:cNvPr id="38" name="TextBox 37">
            <a:extLst>
              <a:ext uri="{FF2B5EF4-FFF2-40B4-BE49-F238E27FC236}">
                <a16:creationId xmlns:a16="http://schemas.microsoft.com/office/drawing/2014/main" id="{987844DC-29D4-4123-A52C-0918ADDC1D6F}"/>
              </a:ext>
            </a:extLst>
          </p:cNvPr>
          <p:cNvSpPr txBox="1"/>
          <p:nvPr/>
        </p:nvSpPr>
        <p:spPr>
          <a:xfrm>
            <a:off x="7087787" y="5341898"/>
            <a:ext cx="10004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600" b="1" i="0" u="none" strike="noStrike" kern="1200" cap="none" spc="0" normalizeH="0" baseline="0" noProof="0" dirty="0">
                <a:ln>
                  <a:noFill/>
                </a:ln>
                <a:solidFill>
                  <a:srgbClr val="0F1419"/>
                </a:solidFill>
                <a:effectLst/>
                <a:uLnTx/>
                <a:uFillTx/>
                <a:latin typeface="Calibri" panose="020F0502020204030204"/>
                <a:ea typeface="+mn-ea"/>
                <a:cs typeface="+mn-cs"/>
              </a:rPr>
              <a:t>SLI Value:</a:t>
            </a:r>
          </a:p>
        </p:txBody>
      </p:sp>
      <p:sp>
        <p:nvSpPr>
          <p:cNvPr id="39" name="TextBox 38">
            <a:extLst>
              <a:ext uri="{FF2B5EF4-FFF2-40B4-BE49-F238E27FC236}">
                <a16:creationId xmlns:a16="http://schemas.microsoft.com/office/drawing/2014/main" id="{DB695F80-9704-4C57-A3C5-E46CA756009C}"/>
              </a:ext>
            </a:extLst>
          </p:cNvPr>
          <p:cNvSpPr txBox="1"/>
          <p:nvPr/>
        </p:nvSpPr>
        <p:spPr>
          <a:xfrm>
            <a:off x="7090992" y="5640057"/>
            <a:ext cx="99405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600" b="1" i="0" u="none" strike="noStrike" kern="1200" cap="none" spc="0" normalizeH="0" baseline="0" noProof="0" dirty="0">
                <a:ln>
                  <a:noFill/>
                </a:ln>
                <a:solidFill>
                  <a:srgbClr val="0F1419"/>
                </a:solidFill>
                <a:effectLst/>
                <a:uLnTx/>
                <a:uFillTx/>
                <a:latin typeface="Calibri" panose="020F0502020204030204"/>
                <a:ea typeface="+mn-ea"/>
                <a:cs typeface="+mn-cs"/>
              </a:rPr>
              <a:t>SLI Score:</a:t>
            </a:r>
          </a:p>
        </p:txBody>
      </p:sp>
      <p:sp>
        <p:nvSpPr>
          <p:cNvPr id="40" name="TextBox 39">
            <a:extLst>
              <a:ext uri="{FF2B5EF4-FFF2-40B4-BE49-F238E27FC236}">
                <a16:creationId xmlns:a16="http://schemas.microsoft.com/office/drawing/2014/main" id="{FFD1095E-BFA0-40E0-852D-0F594DB02A0D}"/>
              </a:ext>
            </a:extLst>
          </p:cNvPr>
          <p:cNvSpPr txBox="1"/>
          <p:nvPr/>
        </p:nvSpPr>
        <p:spPr>
          <a:xfrm>
            <a:off x="7223391" y="2841691"/>
            <a:ext cx="10231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0" i="0" u="none" strike="noStrike" kern="1200" cap="none" spc="0" normalizeH="0" baseline="0" noProof="0" dirty="0">
                <a:ln>
                  <a:noFill/>
                </a:ln>
                <a:solidFill>
                  <a:schemeClr val="bg1"/>
                </a:solidFill>
                <a:effectLst/>
                <a:uLnTx/>
                <a:uFillTx/>
                <a:latin typeface="Calibri" panose="020F0502020204030204"/>
                <a:ea typeface="+mn-ea"/>
                <a:cs typeface="+mn-cs"/>
              </a:rPr>
              <a:t>Total Score</a:t>
            </a:r>
          </a:p>
        </p:txBody>
      </p:sp>
      <p:sp>
        <p:nvSpPr>
          <p:cNvPr id="41" name="Oval 40">
            <a:extLst>
              <a:ext uri="{FF2B5EF4-FFF2-40B4-BE49-F238E27FC236}">
                <a16:creationId xmlns:a16="http://schemas.microsoft.com/office/drawing/2014/main" id="{0EC536E4-4EB4-4071-94D9-6CBB697470D9}"/>
              </a:ext>
            </a:extLst>
          </p:cNvPr>
          <p:cNvSpPr/>
          <p:nvPr/>
        </p:nvSpPr>
        <p:spPr>
          <a:xfrm>
            <a:off x="6932648" y="3586613"/>
            <a:ext cx="273060" cy="2558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42" name="Oval 41">
            <a:extLst>
              <a:ext uri="{FF2B5EF4-FFF2-40B4-BE49-F238E27FC236}">
                <a16:creationId xmlns:a16="http://schemas.microsoft.com/office/drawing/2014/main" id="{C8493237-8792-41A5-A586-844A81958C48}"/>
              </a:ext>
            </a:extLst>
          </p:cNvPr>
          <p:cNvSpPr/>
          <p:nvPr/>
        </p:nvSpPr>
        <p:spPr>
          <a:xfrm>
            <a:off x="9147276" y="6111915"/>
            <a:ext cx="311594" cy="2781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43" name="Oval 42">
            <a:extLst>
              <a:ext uri="{FF2B5EF4-FFF2-40B4-BE49-F238E27FC236}">
                <a16:creationId xmlns:a16="http://schemas.microsoft.com/office/drawing/2014/main" id="{64DA76EB-6A08-4C69-91D6-16A88BAE2123}"/>
              </a:ext>
            </a:extLst>
          </p:cNvPr>
          <p:cNvSpPr/>
          <p:nvPr/>
        </p:nvSpPr>
        <p:spPr>
          <a:xfrm>
            <a:off x="6932648" y="2875344"/>
            <a:ext cx="273061" cy="2558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44" name="TextBox 43">
            <a:extLst>
              <a:ext uri="{FF2B5EF4-FFF2-40B4-BE49-F238E27FC236}">
                <a16:creationId xmlns:a16="http://schemas.microsoft.com/office/drawing/2014/main" id="{4C85F330-0CC8-4B84-A8BB-B58CC82466F3}"/>
              </a:ext>
            </a:extLst>
          </p:cNvPr>
          <p:cNvSpPr txBox="1"/>
          <p:nvPr/>
        </p:nvSpPr>
        <p:spPr>
          <a:xfrm>
            <a:off x="11324879" y="5050880"/>
            <a:ext cx="5605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dirty="0">
                <a:ln>
                  <a:noFill/>
                </a:ln>
                <a:solidFill>
                  <a:schemeClr val="bg1"/>
                </a:solidFill>
                <a:effectLst/>
                <a:uLnTx/>
                <a:uFillTx/>
                <a:latin typeface="Calibri" panose="020F0502020204030204"/>
                <a:ea typeface="+mn-ea"/>
                <a:cs typeface="+mn-cs"/>
              </a:rPr>
              <a:t>Tool X</a:t>
            </a:r>
          </a:p>
        </p:txBody>
      </p:sp>
      <p:sp>
        <p:nvSpPr>
          <p:cNvPr id="45" name="Oval 44">
            <a:extLst>
              <a:ext uri="{FF2B5EF4-FFF2-40B4-BE49-F238E27FC236}">
                <a16:creationId xmlns:a16="http://schemas.microsoft.com/office/drawing/2014/main" id="{D20A8DD6-0FCE-41C4-9871-785EC6B9562B}"/>
              </a:ext>
            </a:extLst>
          </p:cNvPr>
          <p:cNvSpPr/>
          <p:nvPr/>
        </p:nvSpPr>
        <p:spPr>
          <a:xfrm>
            <a:off x="6932648" y="1550456"/>
            <a:ext cx="273061" cy="2733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pic>
        <p:nvPicPr>
          <p:cNvPr id="46" name="Google Shape;316;p1" descr="A picture containing clipart&#10;&#10;Description automatically generated">
            <a:extLst>
              <a:ext uri="{FF2B5EF4-FFF2-40B4-BE49-F238E27FC236}">
                <a16:creationId xmlns:a16="http://schemas.microsoft.com/office/drawing/2014/main" id="{411C39AC-92BF-9943-B03A-9DFC99BCB933}"/>
              </a:ext>
            </a:extLst>
          </p:cNvPr>
          <p:cNvPicPr preferRelativeResize="0">
            <a:picLocks noChangeAspect="1"/>
          </p:cNvPicPr>
          <p:nvPr/>
        </p:nvPicPr>
        <p:blipFill rotWithShape="1">
          <a:blip r:embed="rId7">
            <a:alphaModFix/>
          </a:blip>
          <a:srcRect/>
          <a:stretch/>
        </p:blipFill>
        <p:spPr>
          <a:xfrm>
            <a:off x="8487566" y="1940845"/>
            <a:ext cx="925502" cy="316335"/>
          </a:xfrm>
          <a:prstGeom prst="rect">
            <a:avLst/>
          </a:prstGeom>
          <a:noFill/>
          <a:ln>
            <a:noFill/>
          </a:ln>
        </p:spPr>
      </p:pic>
    </p:spTree>
    <p:extLst>
      <p:ext uri="{BB962C8B-B14F-4D97-AF65-F5344CB8AC3E}">
        <p14:creationId xmlns:p14="http://schemas.microsoft.com/office/powerpoint/2010/main" val="13408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fade">
                                      <p:cBhvr>
                                        <p:cTn id="113" dur="500"/>
                                        <p:tgtEl>
                                          <p:spTgt spid="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fade">
                                      <p:cBhvr>
                                        <p:cTn id="116" dur="500"/>
                                        <p:tgtEl>
                                          <p:spTgt spid="4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fade">
                                      <p:cBhvr>
                                        <p:cTn id="13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2" grpId="0"/>
      <p:bldP spid="13" grpId="0"/>
      <p:bldP spid="14" grpId="0"/>
      <p:bldP spid="19" grpId="0"/>
      <p:bldP spid="20" grpId="0"/>
      <p:bldP spid="21" grpId="0"/>
      <p:bldP spid="22" grpId="0"/>
      <p:bldP spid="23" grpId="0"/>
      <p:bldP spid="25" grpId="0"/>
      <p:bldP spid="26" grpId="0"/>
      <p:bldP spid="27" grpId="0"/>
      <p:bldP spid="28" grpId="0"/>
      <p:bldP spid="29" grpId="0"/>
      <p:bldP spid="30" grpId="0"/>
      <p:bldP spid="31" grpId="0" animBg="1"/>
      <p:bldP spid="32" grpId="0" animBg="1"/>
      <p:bldP spid="33" grpId="0"/>
      <p:bldP spid="34" grpId="0"/>
      <p:bldP spid="35" grpId="0"/>
      <p:bldP spid="36" grpId="0"/>
      <p:bldP spid="37" grpId="0"/>
      <p:bldP spid="38" grpId="0"/>
      <p:bldP spid="39" grpId="0"/>
      <p:bldP spid="40" grpId="0"/>
      <p:bldP spid="41" grpId="0" animBg="1"/>
      <p:bldP spid="42" grpId="0" animBg="1"/>
      <p:bldP spid="43" grpId="0" animBg="1"/>
      <p:bldP spid="44" grpId="0"/>
      <p:bldP spid="45" grpId="0" animBg="1"/>
    </p:bldLst>
  </p:timing>
</p:sld>
</file>

<file path=ppt/theme/theme1.xml><?xml version="1.0" encoding="utf-8"?>
<a:theme xmlns:a="http://schemas.openxmlformats.org/drawingml/2006/main" name="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_2020_TEMPLATE_" id="{31F639CA-2382-4A00-B2F8-14CB07969116}" vid="{E8CA838E-2B9E-4EF7-9A39-541BAE443F83}"/>
    </a:ext>
  </a:extLst>
</a:theme>
</file>

<file path=ppt/theme/theme3.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_2020_TEMPLATE_" id="{31F639CA-2382-4A00-B2F8-14CB07969116}" vid="{E8CA838E-2B9E-4EF7-9A39-541BAE443F83}"/>
    </a:ext>
  </a:extLst>
</a:theme>
</file>

<file path=ppt/theme/theme4.xml><?xml version="1.0" encoding="utf-8"?>
<a:theme xmlns:a="http://schemas.openxmlformats.org/drawingml/2006/main" name="BLACK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24495DA7-FF3E-2644-A587-996E765701DB}" vid="{A2C6C04E-1288-0948-8EF7-A8AF8CEC9509}"/>
    </a:ext>
  </a:extLst>
</a:theme>
</file>

<file path=ppt/theme/theme5.xml><?xml version="1.0" encoding="utf-8"?>
<a:theme xmlns:a="http://schemas.openxmlformats.org/drawingml/2006/main" name="2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24495DA7-FF3E-2644-A587-996E765701DB}" vid="{0263BAFE-5CF9-8642-BA64-AA46A75C11BA}"/>
    </a:ext>
  </a:extLst>
</a:theme>
</file>

<file path=ppt/theme/theme6.xml><?xml version="1.0" encoding="utf-8"?>
<a:theme xmlns:a="http://schemas.openxmlformats.org/drawingml/2006/main" name="1_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L - Monolith to Microservices.potx" id="{1C4BD222-3C03-459A-A9D3-EFD6853844C1}" vid="{900ED5A7-08CE-46BF-B5C1-4F26B9769DC0}"/>
    </a:ext>
  </a:extLst>
</a:theme>
</file>

<file path=ppt/theme/theme7.xml><?xml version="1.0" encoding="utf-8"?>
<a:theme xmlns:a="http://schemas.openxmlformats.org/drawingml/2006/main" name="2_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339E6A9-7393-8843-A7F9-25341E20E8DA}" vid="{7F85EDF0-C2C9-BC49-8639-8DC1E0DC209D}"/>
    </a:ext>
  </a:extLst>
</a:theme>
</file>

<file path=ppt/theme/theme8.xml><?xml version="1.0" encoding="utf-8"?>
<a:theme xmlns:a="http://schemas.openxmlformats.org/drawingml/2006/main" name="RoadmapTheme">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mapTheme" id="{E4104023-A560-41AA-8CD9-B3E5ECC48E66}" vid="{FA8E009A-450B-4C2F-8F31-825F8320AB5F}"/>
    </a:ext>
  </a:extLst>
</a:theme>
</file>

<file path=ppt/theme/theme9.xml><?xml version="1.0" encoding="utf-8"?>
<a:theme xmlns:a="http://schemas.openxmlformats.org/drawingml/2006/main" name="3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24495DA7-FF3E-2644-A587-996E765701DB}" vid="{0263BAFE-5CF9-8642-BA64-AA46A75C11BA}"/>
    </a:ext>
  </a:extLst>
</a:theme>
</file>

<file path=docProps/app.xml><?xml version="1.0" encoding="utf-8"?>
<Properties xmlns="http://schemas.openxmlformats.org/officeDocument/2006/extended-properties" xmlns:vt="http://schemas.openxmlformats.org/officeDocument/2006/docPropsVTypes">
  <TotalTime>34161</TotalTime>
  <Words>5384</Words>
  <Application>Microsoft Macintosh PowerPoint</Application>
  <PresentationFormat>Widescreen</PresentationFormat>
  <Paragraphs>782</Paragraphs>
  <Slides>60</Slides>
  <Notes>45</Notes>
  <HiddenSlides>0</HiddenSlides>
  <MMClips>0</MMClips>
  <ScaleCrop>false</ScaleCrop>
  <HeadingPairs>
    <vt:vector size="6" baseType="variant">
      <vt:variant>
        <vt:lpstr>Fonts Used</vt:lpstr>
      </vt:variant>
      <vt:variant>
        <vt:i4>17</vt:i4>
      </vt:variant>
      <vt:variant>
        <vt:lpstr>Theme</vt:lpstr>
      </vt:variant>
      <vt:variant>
        <vt:i4>9</vt:i4>
      </vt:variant>
      <vt:variant>
        <vt:lpstr>Slide Titles</vt:lpstr>
      </vt:variant>
      <vt:variant>
        <vt:i4>60</vt:i4>
      </vt:variant>
    </vt:vector>
  </HeadingPairs>
  <TitlesOfParts>
    <vt:vector size="86" baseType="lpstr">
      <vt:lpstr>Arial</vt:lpstr>
      <vt:lpstr>Bernina Sans</vt:lpstr>
      <vt:lpstr>Bernina Sans Condensed</vt:lpstr>
      <vt:lpstr>Bernina Sans Light</vt:lpstr>
      <vt:lpstr>Bernina Sans Semibold</vt:lpstr>
      <vt:lpstr>Calibri</vt:lpstr>
      <vt:lpstr>Calibri Light</vt:lpstr>
      <vt:lpstr>Consolas</vt:lpstr>
      <vt:lpstr>Courier New</vt:lpstr>
      <vt:lpstr>Montserrat Medium</vt:lpstr>
      <vt:lpstr>Montserrat SemiBold</vt:lpstr>
      <vt:lpstr>Open Sans</vt:lpstr>
      <vt:lpstr>Overpass</vt:lpstr>
      <vt:lpstr>Overpass Light</vt:lpstr>
      <vt:lpstr>Overpass SemiBold</vt:lpstr>
      <vt:lpstr>Times New Roman</vt:lpstr>
      <vt:lpstr>Verdana</vt:lpstr>
      <vt:lpstr>BLACK SLIDES_2</vt:lpstr>
      <vt:lpstr>1_Conception personnalisée</vt:lpstr>
      <vt:lpstr>2_Conception personnalisée</vt:lpstr>
      <vt:lpstr>BLACK SLIDES_1</vt:lpstr>
      <vt:lpstr>2_WHITE SLIDES_1</vt:lpstr>
      <vt:lpstr>1_BLACK SLIDES_2</vt:lpstr>
      <vt:lpstr>2_BLACK SLIDES_2</vt:lpstr>
      <vt:lpstr>RoadmapTheme</vt:lpstr>
      <vt:lpstr>3_WHITE SLIDES_1</vt:lpstr>
      <vt:lpstr>Quality Gates with Keptn </vt:lpstr>
      <vt:lpstr>Pipelines for Continuous Delivery are becoming complex</vt:lpstr>
      <vt:lpstr>The complexity problem spreads across the organization</vt:lpstr>
      <vt:lpstr>PowerPoint Presentation</vt:lpstr>
      <vt:lpstr>Keptn for Autonomous Cloud Enablement</vt:lpstr>
      <vt:lpstr>Building Blocks for Autonomous Cloud</vt:lpstr>
      <vt:lpstr>SLIs and SLOs - Concepts</vt:lpstr>
      <vt:lpstr>PowerPoint Presentation</vt:lpstr>
      <vt:lpstr>SLIs, SLOs and scoring with Keptn Quality Gates</vt:lpstr>
      <vt:lpstr>Let keptn automate that analysis for you</vt:lpstr>
      <vt:lpstr>Quality Gate evaluation results</vt:lpstr>
      <vt:lpstr>Keptn SLOs explained</vt:lpstr>
      <vt:lpstr>Example explainer on SLI/SLO-based Evaluation</vt:lpstr>
      <vt:lpstr>The Setup</vt:lpstr>
      <vt:lpstr>Keptn-in-a-Box - The Setup </vt:lpstr>
      <vt:lpstr>Hands on</vt:lpstr>
      <vt:lpstr>Environment info</vt:lpstr>
      <vt:lpstr>IF YOU WANT TO BUILD YOUR OWN ENVIRONMENT</vt:lpstr>
      <vt:lpstr>Quick validation</vt:lpstr>
      <vt:lpstr>Interfacing with Keptn</vt:lpstr>
      <vt:lpstr>1 - Keptn Dynatrace Integration</vt:lpstr>
      <vt:lpstr>Keptn – Dynatrace integration</vt:lpstr>
      <vt:lpstr>OneAgent Installation </vt:lpstr>
      <vt:lpstr>API token for Keptn – Dynatrace integration</vt:lpstr>
      <vt:lpstr>PaaS token for OneAgent</vt:lpstr>
      <vt:lpstr>Install OneAgent and set up Keptn Dynatrace integration service</vt:lpstr>
      <vt:lpstr>Install OneAgent and Keptn Dynatrace integration service</vt:lpstr>
      <vt:lpstr>Validation in Dynatrace</vt:lpstr>
      <vt:lpstr>2 - Basic Quality Gate</vt:lpstr>
      <vt:lpstr>Keptn Projects and Services</vt:lpstr>
      <vt:lpstr>Create Keptn Project and onboard Service</vt:lpstr>
      <vt:lpstr>Validation</vt:lpstr>
      <vt:lpstr>Set up SLI provider</vt:lpstr>
      <vt:lpstr>PowerPoint Presentation</vt:lpstr>
      <vt:lpstr>Set up Quality Gate – SLIs and SLOs</vt:lpstr>
      <vt:lpstr>Set up Quality Gate – Dynatrace Event Feed</vt:lpstr>
      <vt:lpstr>Simple node service app</vt:lpstr>
      <vt:lpstr>Simple node service app</vt:lpstr>
      <vt:lpstr>Notice the tag</vt:lpstr>
      <vt:lpstr>Quality Gate Evaluation</vt:lpstr>
      <vt:lpstr>Quality Gate Evaluation</vt:lpstr>
      <vt:lpstr>Quality Gate Evaluation</vt:lpstr>
      <vt:lpstr>Quality Gate Evaluation</vt:lpstr>
      <vt:lpstr>Quality Gate Evaluation</vt:lpstr>
      <vt:lpstr>Keptn Quality Gates with Jenkins</vt:lpstr>
      <vt:lpstr>Configure Dynatrace</vt:lpstr>
      <vt:lpstr>Configure Dynatrace – Request Attributes</vt:lpstr>
      <vt:lpstr>Configure Dynatrace – Calculated Service Metrics</vt:lpstr>
      <vt:lpstr>Jenkins</vt:lpstr>
      <vt:lpstr>Keptn Jenkins Library</vt:lpstr>
      <vt:lpstr>Multi-step Quality Gate pipeline </vt:lpstr>
      <vt:lpstr>Multi-step Quality Gate pipeline – Build 1 </vt:lpstr>
      <vt:lpstr>Multi-step Quality Gate pipeline – Build 1</vt:lpstr>
      <vt:lpstr>Multi-step Quality Gate pipeline – Build 1</vt:lpstr>
      <vt:lpstr>Multi-step Quality Gate pipeline – Build 1</vt:lpstr>
      <vt:lpstr>Multi-step Quality Gate pipeline – Build 1</vt:lpstr>
      <vt:lpstr>Multi-step Quality Gate pipeline – Builds 2 and 3</vt:lpstr>
      <vt:lpstr>Continuous Delivery</vt:lpstr>
      <vt:lpstr>Automated Operations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Caron, Steve</dc:creator>
  <cp:lastModifiedBy>Caron, Steve</cp:lastModifiedBy>
  <cp:revision>130</cp:revision>
  <dcterms:created xsi:type="dcterms:W3CDTF">2020-06-03T01:25:23Z</dcterms:created>
  <dcterms:modified xsi:type="dcterms:W3CDTF">2020-09-15T19:55:09Z</dcterms:modified>
</cp:coreProperties>
</file>